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63"/>
  </p:notesMasterIdLst>
  <p:sldIdLst>
    <p:sldId id="256" r:id="rId4"/>
    <p:sldId id="471" r:id="rId5"/>
    <p:sldId id="456" r:id="rId6"/>
    <p:sldId id="457" r:id="rId7"/>
    <p:sldId id="458" r:id="rId8"/>
    <p:sldId id="449" r:id="rId9"/>
    <p:sldId id="383" r:id="rId10"/>
    <p:sldId id="450" r:id="rId11"/>
    <p:sldId id="332" r:id="rId12"/>
    <p:sldId id="265" r:id="rId13"/>
    <p:sldId id="310" r:id="rId14"/>
    <p:sldId id="451" r:id="rId15"/>
    <p:sldId id="403" r:id="rId16"/>
    <p:sldId id="416" r:id="rId17"/>
    <p:sldId id="487" r:id="rId18"/>
    <p:sldId id="288" r:id="rId19"/>
    <p:sldId id="485" r:id="rId20"/>
    <p:sldId id="479" r:id="rId21"/>
    <p:sldId id="481" r:id="rId22"/>
    <p:sldId id="480" r:id="rId23"/>
    <p:sldId id="482" r:id="rId24"/>
    <p:sldId id="484" r:id="rId25"/>
    <p:sldId id="476" r:id="rId26"/>
    <p:sldId id="489" r:id="rId27"/>
    <p:sldId id="268" r:id="rId28"/>
    <p:sldId id="282" r:id="rId29"/>
    <p:sldId id="289" r:id="rId30"/>
    <p:sldId id="291" r:id="rId31"/>
    <p:sldId id="296" r:id="rId32"/>
    <p:sldId id="276" r:id="rId33"/>
    <p:sldId id="491" r:id="rId34"/>
    <p:sldId id="498" r:id="rId35"/>
    <p:sldId id="499" r:id="rId36"/>
    <p:sldId id="261" r:id="rId37"/>
    <p:sldId id="538" r:id="rId38"/>
    <p:sldId id="537" r:id="rId39"/>
    <p:sldId id="260" r:id="rId40"/>
    <p:sldId id="539" r:id="rId41"/>
    <p:sldId id="496" r:id="rId42"/>
    <p:sldId id="257" r:id="rId43"/>
    <p:sldId id="649" r:id="rId44"/>
    <p:sldId id="339" r:id="rId45"/>
    <p:sldId id="262" r:id="rId46"/>
    <p:sldId id="541" r:id="rId47"/>
    <p:sldId id="531" r:id="rId48"/>
    <p:sldId id="647" r:id="rId49"/>
    <p:sldId id="494" r:id="rId50"/>
    <p:sldId id="612" r:id="rId51"/>
    <p:sldId id="258" r:id="rId52"/>
    <p:sldId id="271" r:id="rId53"/>
    <p:sldId id="542" r:id="rId54"/>
    <p:sldId id="533" r:id="rId55"/>
    <p:sldId id="646" r:id="rId56"/>
    <p:sldId id="534" r:id="rId57"/>
    <p:sldId id="644" r:id="rId58"/>
    <p:sldId id="267" r:id="rId59"/>
    <p:sldId id="264" r:id="rId60"/>
    <p:sldId id="470" r:id="rId61"/>
    <p:sldId id="486" r:id="rId6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357F93-E069-4B6E-802E-ECD84957BF21}" v="23" dt="2021-06-17T12:28:59.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958" autoAdjust="0"/>
    <p:restoredTop sz="90112" autoAdjust="0"/>
  </p:normalViewPr>
  <p:slideViewPr>
    <p:cSldViewPr snapToGrid="0" showGuides="1">
      <p:cViewPr varScale="1">
        <p:scale>
          <a:sx n="74" d="100"/>
          <a:sy n="74" d="100"/>
        </p:scale>
        <p:origin x="60" y="72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Carroll" userId="iAiQBFeyHDabDX+8zF/n3bq5nJTdl9McMi8kzyfmw+M=" providerId="None" clId="Web-{12357F93-E069-4B6E-802E-ECD84957BF21}"/>
    <pc:docChg chg="delSld">
      <pc:chgData name="Julie Carroll" userId="iAiQBFeyHDabDX+8zF/n3bq5nJTdl9McMi8kzyfmw+M=" providerId="None" clId="Web-{12357F93-E069-4B6E-802E-ECD84957BF21}" dt="2021-06-17T12:28:59.508" v="22"/>
      <pc:docMkLst>
        <pc:docMk/>
      </pc:docMkLst>
      <pc:sldChg chg="del">
        <pc:chgData name="Julie Carroll" userId="iAiQBFeyHDabDX+8zF/n3bq5nJTdl9McMi8kzyfmw+M=" providerId="None" clId="Web-{12357F93-E069-4B6E-802E-ECD84957BF21}" dt="2021-06-17T12:28:59.508" v="19"/>
        <pc:sldMkLst>
          <pc:docMk/>
          <pc:sldMk cId="2648777326" sldId="263"/>
        </pc:sldMkLst>
      </pc:sldChg>
      <pc:sldChg chg="del">
        <pc:chgData name="Julie Carroll" userId="iAiQBFeyHDabDX+8zF/n3bq5nJTdl9McMi8kzyfmw+M=" providerId="None" clId="Web-{12357F93-E069-4B6E-802E-ECD84957BF21}" dt="2021-06-17T12:28:59.508" v="21"/>
        <pc:sldMkLst>
          <pc:docMk/>
          <pc:sldMk cId="3892121950" sldId="274"/>
        </pc:sldMkLst>
      </pc:sldChg>
      <pc:sldChg chg="del">
        <pc:chgData name="Julie Carroll" userId="iAiQBFeyHDabDX+8zF/n3bq5nJTdl9McMi8kzyfmw+M=" providerId="None" clId="Web-{12357F93-E069-4B6E-802E-ECD84957BF21}" dt="2021-06-17T12:28:59.508" v="16"/>
        <pc:sldMkLst>
          <pc:docMk/>
          <pc:sldMk cId="1420235865" sldId="275"/>
        </pc:sldMkLst>
      </pc:sldChg>
      <pc:sldChg chg="del">
        <pc:chgData name="Julie Carroll" userId="iAiQBFeyHDabDX+8zF/n3bq5nJTdl9McMi8kzyfmw+M=" providerId="None" clId="Web-{12357F93-E069-4B6E-802E-ECD84957BF21}" dt="2021-06-17T12:28:59.492" v="11"/>
        <pc:sldMkLst>
          <pc:docMk/>
          <pc:sldMk cId="1668894786" sldId="278"/>
        </pc:sldMkLst>
      </pc:sldChg>
      <pc:sldChg chg="del">
        <pc:chgData name="Julie Carroll" userId="iAiQBFeyHDabDX+8zF/n3bq5nJTdl9McMi8kzyfmw+M=" providerId="None" clId="Web-{12357F93-E069-4B6E-802E-ECD84957BF21}" dt="2021-06-17T12:28:59.492" v="10"/>
        <pc:sldMkLst>
          <pc:docMk/>
          <pc:sldMk cId="3454182561" sldId="279"/>
        </pc:sldMkLst>
      </pc:sldChg>
      <pc:sldChg chg="del">
        <pc:chgData name="Julie Carroll" userId="iAiQBFeyHDabDX+8zF/n3bq5nJTdl9McMi8kzyfmw+M=" providerId="None" clId="Web-{12357F93-E069-4B6E-802E-ECD84957BF21}" dt="2021-06-17T12:28:59.508" v="14"/>
        <pc:sldMkLst>
          <pc:docMk/>
          <pc:sldMk cId="3718487765" sldId="292"/>
        </pc:sldMkLst>
      </pc:sldChg>
      <pc:sldChg chg="del">
        <pc:chgData name="Julie Carroll" userId="iAiQBFeyHDabDX+8zF/n3bq5nJTdl9McMi8kzyfmw+M=" providerId="None" clId="Web-{12357F93-E069-4B6E-802E-ECD84957BF21}" dt="2021-06-17T12:28:59.508" v="15"/>
        <pc:sldMkLst>
          <pc:docMk/>
          <pc:sldMk cId="2256529531" sldId="293"/>
        </pc:sldMkLst>
      </pc:sldChg>
      <pc:sldChg chg="del">
        <pc:chgData name="Julie Carroll" userId="iAiQBFeyHDabDX+8zF/n3bq5nJTdl9McMi8kzyfmw+M=" providerId="None" clId="Web-{12357F93-E069-4B6E-802E-ECD84957BF21}" dt="2021-06-17T12:28:59.492" v="9"/>
        <pc:sldMkLst>
          <pc:docMk/>
          <pc:sldMk cId="3820053636" sldId="294"/>
        </pc:sldMkLst>
      </pc:sldChg>
      <pc:sldChg chg="del">
        <pc:chgData name="Julie Carroll" userId="iAiQBFeyHDabDX+8zF/n3bq5nJTdl9McMi8kzyfmw+M=" providerId="None" clId="Web-{12357F93-E069-4B6E-802E-ECD84957BF21}" dt="2021-06-17T12:28:59.508" v="17"/>
        <pc:sldMkLst>
          <pc:docMk/>
          <pc:sldMk cId="3180091693" sldId="297"/>
        </pc:sldMkLst>
      </pc:sldChg>
      <pc:sldChg chg="del">
        <pc:chgData name="Julie Carroll" userId="iAiQBFeyHDabDX+8zF/n3bq5nJTdl9McMi8kzyfmw+M=" providerId="None" clId="Web-{12357F93-E069-4B6E-802E-ECD84957BF21}" dt="2021-06-17T12:28:59.508" v="20"/>
        <pc:sldMkLst>
          <pc:docMk/>
          <pc:sldMk cId="543456828" sldId="299"/>
        </pc:sldMkLst>
      </pc:sldChg>
      <pc:sldChg chg="del">
        <pc:chgData name="Julie Carroll" userId="iAiQBFeyHDabDX+8zF/n3bq5nJTdl9McMi8kzyfmw+M=" providerId="None" clId="Web-{12357F93-E069-4B6E-802E-ECD84957BF21}" dt="2021-06-17T12:28:59.492" v="12"/>
        <pc:sldMkLst>
          <pc:docMk/>
          <pc:sldMk cId="1481590938" sldId="304"/>
        </pc:sldMkLst>
      </pc:sldChg>
      <pc:sldChg chg="del">
        <pc:chgData name="Julie Carroll" userId="iAiQBFeyHDabDX+8zF/n3bq5nJTdl9McMi8kzyfmw+M=" providerId="None" clId="Web-{12357F93-E069-4B6E-802E-ECD84957BF21}" dt="2021-06-17T12:28:59.492" v="8"/>
        <pc:sldMkLst>
          <pc:docMk/>
          <pc:sldMk cId="154822636" sldId="307"/>
        </pc:sldMkLst>
      </pc:sldChg>
      <pc:sldChg chg="del">
        <pc:chgData name="Julie Carroll" userId="iAiQBFeyHDabDX+8zF/n3bq5nJTdl9McMi8kzyfmw+M=" providerId="None" clId="Web-{12357F93-E069-4B6E-802E-ECD84957BF21}" dt="2021-06-17T12:28:59.492" v="13"/>
        <pc:sldMkLst>
          <pc:docMk/>
          <pc:sldMk cId="110902758" sldId="309"/>
        </pc:sldMkLst>
      </pc:sldChg>
      <pc:sldChg chg="del">
        <pc:chgData name="Julie Carroll" userId="iAiQBFeyHDabDX+8zF/n3bq5nJTdl9McMi8kzyfmw+M=" providerId="None" clId="Web-{12357F93-E069-4B6E-802E-ECD84957BF21}" dt="2021-06-17T12:28:59.508" v="18"/>
        <pc:sldMkLst>
          <pc:docMk/>
          <pc:sldMk cId="2493031897" sldId="477"/>
        </pc:sldMkLst>
      </pc:sldChg>
      <pc:sldChg chg="del">
        <pc:chgData name="Julie Carroll" userId="iAiQBFeyHDabDX+8zF/n3bq5nJTdl9McMi8kzyfmw+M=" providerId="None" clId="Web-{12357F93-E069-4B6E-802E-ECD84957BF21}" dt="2021-06-17T12:28:08.899" v="1"/>
        <pc:sldMkLst>
          <pc:docMk/>
          <pc:sldMk cId="2420914724" sldId="488"/>
        </pc:sldMkLst>
      </pc:sldChg>
      <pc:sldChg chg="del">
        <pc:chgData name="Julie Carroll" userId="iAiQBFeyHDabDX+8zF/n3bq5nJTdl9McMi8kzyfmw+M=" providerId="None" clId="Web-{12357F93-E069-4B6E-802E-ECD84957BF21}" dt="2021-06-17T12:28:15.492" v="2"/>
        <pc:sldMkLst>
          <pc:docMk/>
          <pc:sldMk cId="2562925568" sldId="490"/>
        </pc:sldMkLst>
      </pc:sldChg>
      <pc:sldChg chg="del">
        <pc:chgData name="Julie Carroll" userId="iAiQBFeyHDabDX+8zF/n3bq5nJTdl9McMi8kzyfmw+M=" providerId="None" clId="Web-{12357F93-E069-4B6E-802E-ECD84957BF21}" dt="2021-06-17T12:28:20.071" v="3"/>
        <pc:sldMkLst>
          <pc:docMk/>
          <pc:sldMk cId="3666055732" sldId="492"/>
        </pc:sldMkLst>
      </pc:sldChg>
      <pc:sldChg chg="del">
        <pc:chgData name="Julie Carroll" userId="iAiQBFeyHDabDX+8zF/n3bq5nJTdl9McMi8kzyfmw+M=" providerId="None" clId="Web-{12357F93-E069-4B6E-802E-ECD84957BF21}" dt="2021-06-17T12:28:44.992" v="7"/>
        <pc:sldMkLst>
          <pc:docMk/>
          <pc:sldMk cId="1268862344" sldId="497"/>
        </pc:sldMkLst>
      </pc:sldChg>
      <pc:sldChg chg="del">
        <pc:chgData name="Julie Carroll" userId="iAiQBFeyHDabDX+8zF/n3bq5nJTdl9McMi8kzyfmw+M=" providerId="None" clId="Web-{12357F93-E069-4B6E-802E-ECD84957BF21}" dt="2021-06-17T12:28:27.086" v="4"/>
        <pc:sldMkLst>
          <pc:docMk/>
          <pc:sldMk cId="306381658" sldId="535"/>
        </pc:sldMkLst>
      </pc:sldChg>
      <pc:sldChg chg="del">
        <pc:chgData name="Julie Carroll" userId="iAiQBFeyHDabDX+8zF/n3bq5nJTdl9McMi8kzyfmw+M=" providerId="None" clId="Web-{12357F93-E069-4B6E-802E-ECD84957BF21}" dt="2021-06-17T12:28:32.789" v="5"/>
        <pc:sldMkLst>
          <pc:docMk/>
          <pc:sldMk cId="3832249986" sldId="540"/>
        </pc:sldMkLst>
      </pc:sldChg>
      <pc:sldChg chg="del">
        <pc:chgData name="Julie Carroll" userId="iAiQBFeyHDabDX+8zF/n3bq5nJTdl9McMi8kzyfmw+M=" providerId="None" clId="Web-{12357F93-E069-4B6E-802E-ECD84957BF21}" dt="2021-06-17T12:28:37.711" v="6"/>
        <pc:sldMkLst>
          <pc:docMk/>
          <pc:sldMk cId="2257166011" sldId="648"/>
        </pc:sldMkLst>
      </pc:sldChg>
      <pc:sldChg chg="del">
        <pc:chgData name="Julie Carroll" userId="iAiQBFeyHDabDX+8zF/n3bq5nJTdl9McMi8kzyfmw+M=" providerId="None" clId="Web-{12357F93-E069-4B6E-802E-ECD84957BF21}" dt="2021-06-17T12:28:59.508" v="22"/>
        <pc:sldMkLst>
          <pc:docMk/>
          <pc:sldMk cId="990371257" sldId="650"/>
        </pc:sldMkLst>
      </pc:sldChg>
      <pc:sldChg chg="del">
        <pc:chgData name="Julie Carroll" userId="iAiQBFeyHDabDX+8zF/n3bq5nJTdl9McMi8kzyfmw+M=" providerId="None" clId="Web-{12357F93-E069-4B6E-802E-ECD84957BF21}" dt="2021-06-17T12:28:01.914" v="0"/>
        <pc:sldMkLst>
          <pc:docMk/>
          <pc:sldMk cId="2916264378" sldId="65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77275353013015E-2"/>
          <c:y val="5.8976883297405795E-2"/>
          <c:w val="0.9488693250343071"/>
          <c:h val="0.8314624593819710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D8E3F5"/>
              </a:solidFill>
              <a:ln>
                <a:noFill/>
              </a:ln>
              <a:effectLst/>
            </c:spPr>
            <c:extLst>
              <c:ext xmlns:c16="http://schemas.microsoft.com/office/drawing/2014/chart" uri="{C3380CC4-5D6E-409C-BE32-E72D297353CC}">
                <c16:uniqueId val="{00000002-18AD-43EA-A7F1-AB5EBB7EEC96}"/>
              </c:ext>
            </c:extLst>
          </c:dPt>
          <c:dPt>
            <c:idx val="1"/>
            <c:invertIfNegative val="0"/>
            <c:bubble3D val="0"/>
            <c:spPr>
              <a:solidFill>
                <a:srgbClr val="B3C6E5"/>
              </a:solidFill>
              <a:ln>
                <a:noFill/>
              </a:ln>
              <a:effectLst/>
            </c:spPr>
            <c:extLst>
              <c:ext xmlns:c16="http://schemas.microsoft.com/office/drawing/2014/chart" uri="{C3380CC4-5D6E-409C-BE32-E72D297353CC}">
                <c16:uniqueId val="{00000003-18AD-43EA-A7F1-AB5EBB7EEC96}"/>
              </c:ext>
            </c:extLst>
          </c:dPt>
          <c:dPt>
            <c:idx val="2"/>
            <c:invertIfNegative val="0"/>
            <c:bubble3D val="0"/>
            <c:spPr>
              <a:solidFill>
                <a:srgbClr val="8AACD9"/>
              </a:solidFill>
              <a:ln>
                <a:noFill/>
              </a:ln>
              <a:effectLst/>
            </c:spPr>
            <c:extLst>
              <c:ext xmlns:c16="http://schemas.microsoft.com/office/drawing/2014/chart" uri="{C3380CC4-5D6E-409C-BE32-E72D297353CC}">
                <c16:uniqueId val="{00000004-18AD-43EA-A7F1-AB5EBB7EEC96}"/>
              </c:ext>
            </c:extLst>
          </c:dPt>
          <c:dPt>
            <c:idx val="3"/>
            <c:invertIfNegative val="0"/>
            <c:bubble3D val="0"/>
            <c:spPr>
              <a:solidFill>
                <a:srgbClr val="2E5696"/>
              </a:solidFill>
              <a:ln>
                <a:noFill/>
              </a:ln>
              <a:effectLst/>
            </c:spPr>
            <c:extLst>
              <c:ext xmlns:c16="http://schemas.microsoft.com/office/drawing/2014/chart" uri="{C3380CC4-5D6E-409C-BE32-E72D297353CC}">
                <c16:uniqueId val="{00000005-18AD-43EA-A7F1-AB5EBB7EEC96}"/>
              </c:ext>
            </c:extLst>
          </c:dPt>
          <c:dPt>
            <c:idx val="4"/>
            <c:invertIfNegative val="0"/>
            <c:bubble3D val="0"/>
            <c:spPr>
              <a:solidFill>
                <a:srgbClr val="1F3A6B"/>
              </a:solidFill>
              <a:ln>
                <a:noFill/>
              </a:ln>
              <a:effectLst/>
            </c:spPr>
            <c:extLst>
              <c:ext xmlns:c16="http://schemas.microsoft.com/office/drawing/2014/chart" uri="{C3380CC4-5D6E-409C-BE32-E72D297353CC}">
                <c16:uniqueId val="{00000006-18AD-43EA-A7F1-AB5EBB7EEC96}"/>
              </c:ext>
            </c:extLst>
          </c:dPt>
          <c:dPt>
            <c:idx val="6"/>
            <c:invertIfNegative val="0"/>
            <c:bubble3D val="0"/>
            <c:spPr>
              <a:solidFill>
                <a:srgbClr val="F7BA8D"/>
              </a:solidFill>
              <a:ln>
                <a:noFill/>
              </a:ln>
              <a:effectLst/>
            </c:spPr>
            <c:extLst>
              <c:ext xmlns:c16="http://schemas.microsoft.com/office/drawing/2014/chart" uri="{C3380CC4-5D6E-409C-BE32-E72D297353CC}">
                <c16:uniqueId val="{00000007-18AD-43EA-A7F1-AB5EBB7EEC96}"/>
              </c:ext>
            </c:extLst>
          </c:dPt>
          <c:dPt>
            <c:idx val="7"/>
            <c:invertIfNegative val="0"/>
            <c:bubble3D val="0"/>
            <c:spPr>
              <a:solidFill>
                <a:srgbClr val="F1863D"/>
              </a:solidFill>
              <a:ln>
                <a:noFill/>
              </a:ln>
              <a:effectLst/>
            </c:spPr>
            <c:extLst>
              <c:ext xmlns:c16="http://schemas.microsoft.com/office/drawing/2014/chart" uri="{C3380CC4-5D6E-409C-BE32-E72D297353CC}">
                <c16:uniqueId val="{00000008-18AD-43EA-A7F1-AB5EBB7EEC96}"/>
              </c:ext>
            </c:extLst>
          </c:dPt>
          <c:dPt>
            <c:idx val="9"/>
            <c:invertIfNegative val="0"/>
            <c:bubble3D val="0"/>
            <c:spPr>
              <a:solidFill>
                <a:srgbClr val="E4EADC"/>
              </a:solidFill>
              <a:ln>
                <a:noFill/>
              </a:ln>
              <a:effectLst/>
            </c:spPr>
            <c:extLst>
              <c:ext xmlns:c16="http://schemas.microsoft.com/office/drawing/2014/chart" uri="{C3380CC4-5D6E-409C-BE32-E72D297353CC}">
                <c16:uniqueId val="{00000009-18AD-43EA-A7F1-AB5EBB7EEC96}"/>
              </c:ext>
            </c:extLst>
          </c:dPt>
          <c:dPt>
            <c:idx val="10"/>
            <c:invertIfNegative val="0"/>
            <c:bubble3D val="0"/>
            <c:spPr>
              <a:solidFill>
                <a:srgbClr val="C5DEB8"/>
              </a:solidFill>
              <a:ln>
                <a:noFill/>
              </a:ln>
              <a:effectLst/>
            </c:spPr>
            <c:extLst>
              <c:ext xmlns:c16="http://schemas.microsoft.com/office/drawing/2014/chart" uri="{C3380CC4-5D6E-409C-BE32-E72D297353CC}">
                <c16:uniqueId val="{0000000A-18AD-43EA-A7F1-AB5EBB7EEC96}"/>
              </c:ext>
            </c:extLst>
          </c:dPt>
          <c:dPt>
            <c:idx val="11"/>
            <c:invertIfNegative val="0"/>
            <c:bubble3D val="0"/>
            <c:spPr>
              <a:solidFill>
                <a:srgbClr val="A8D38E"/>
              </a:solidFill>
              <a:ln>
                <a:noFill/>
              </a:ln>
              <a:effectLst/>
            </c:spPr>
            <c:extLst>
              <c:ext xmlns:c16="http://schemas.microsoft.com/office/drawing/2014/chart" uri="{C3380CC4-5D6E-409C-BE32-E72D297353CC}">
                <c16:uniqueId val="{0000000B-18AD-43EA-A7F1-AB5EBB7EEC96}"/>
              </c:ext>
            </c:extLst>
          </c:dPt>
          <c:dPt>
            <c:idx val="12"/>
            <c:invertIfNegative val="0"/>
            <c:bubble3D val="0"/>
            <c:spPr>
              <a:solidFill>
                <a:srgbClr val="6FAB50"/>
              </a:solidFill>
              <a:ln>
                <a:noFill/>
              </a:ln>
              <a:effectLst/>
            </c:spPr>
            <c:extLst>
              <c:ext xmlns:c16="http://schemas.microsoft.com/office/drawing/2014/chart" uri="{C3380CC4-5D6E-409C-BE32-E72D297353CC}">
                <c16:uniqueId val="{0000000C-18AD-43EA-A7F1-AB5EBB7EEC96}"/>
              </c:ext>
            </c:extLst>
          </c:dPt>
          <c:dPt>
            <c:idx val="13"/>
            <c:invertIfNegative val="0"/>
            <c:bubble3D val="0"/>
            <c:spPr>
              <a:solidFill>
                <a:srgbClr val="518534"/>
              </a:solidFill>
              <a:ln>
                <a:noFill/>
              </a:ln>
              <a:effectLst/>
            </c:spPr>
            <c:extLst>
              <c:ext xmlns:c16="http://schemas.microsoft.com/office/drawing/2014/chart" uri="{C3380CC4-5D6E-409C-BE32-E72D297353CC}">
                <c16:uniqueId val="{0000000D-18AD-43EA-A7F1-AB5EBB7EEC96}"/>
              </c:ext>
            </c:extLst>
          </c:dPt>
          <c:dPt>
            <c:idx val="14"/>
            <c:invertIfNegative val="0"/>
            <c:bubble3D val="0"/>
            <c:spPr>
              <a:solidFill>
                <a:srgbClr val="365929"/>
              </a:solidFill>
              <a:ln>
                <a:noFill/>
              </a:ln>
              <a:effectLst/>
            </c:spPr>
            <c:extLst>
              <c:ext xmlns:c16="http://schemas.microsoft.com/office/drawing/2014/chart" uri="{C3380CC4-5D6E-409C-BE32-E72D297353CC}">
                <c16:uniqueId val="{0000000E-18AD-43EA-A7F1-AB5EBB7EEC9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Sheet1!$A$7:$A$21</c:f>
              <c:strCache>
                <c:ptCount val="15"/>
                <c:pt idx="0">
                  <c:v>AI/AN</c:v>
                </c:pt>
                <c:pt idx="1">
                  <c:v>Asian/PI</c:v>
                </c:pt>
                <c:pt idx="2">
                  <c:v>Black/AA</c:v>
                </c:pt>
                <c:pt idx="3">
                  <c:v>Hispanic</c:v>
                </c:pt>
                <c:pt idx="4">
                  <c:v>White</c:v>
                </c:pt>
                <c:pt idx="6">
                  <c:v>Female</c:v>
                </c:pt>
                <c:pt idx="7">
                  <c:v>Male</c:v>
                </c:pt>
                <c:pt idx="9">
                  <c:v>12 - 17 </c:v>
                </c:pt>
                <c:pt idx="10">
                  <c:v>18 - 24 </c:v>
                </c:pt>
                <c:pt idx="11">
                  <c:v>25 - 49 </c:v>
                </c:pt>
                <c:pt idx="12">
                  <c:v>50 - 64 </c:v>
                </c:pt>
                <c:pt idx="13">
                  <c:v>65 - 75 </c:v>
                </c:pt>
                <c:pt idx="14">
                  <c:v>75+</c:v>
                </c:pt>
              </c:strCache>
            </c:strRef>
          </c:cat>
          <c:val>
            <c:numRef>
              <c:f>Sheet1!$B$7:$B$21</c:f>
              <c:numCache>
                <c:formatCode>0.0%</c:formatCode>
                <c:ptCount val="15"/>
                <c:pt idx="0">
                  <c:v>0.34100000000000003</c:v>
                </c:pt>
                <c:pt idx="1">
                  <c:v>0.51300000000000001</c:v>
                </c:pt>
                <c:pt idx="2">
                  <c:v>0.28999999999999998</c:v>
                </c:pt>
                <c:pt idx="3">
                  <c:v>0.33800000000000002</c:v>
                </c:pt>
                <c:pt idx="4">
                  <c:v>0.438</c:v>
                </c:pt>
                <c:pt idx="6">
                  <c:v>0.47499999999999998</c:v>
                </c:pt>
                <c:pt idx="7">
                  <c:v>0.41799999999999998</c:v>
                </c:pt>
                <c:pt idx="9">
                  <c:v>0.24099999999999999</c:v>
                </c:pt>
                <c:pt idx="10">
                  <c:v>0.38500000000000001</c:v>
                </c:pt>
                <c:pt idx="11">
                  <c:v>0.49299999999999999</c:v>
                </c:pt>
                <c:pt idx="12">
                  <c:v>0.63600000000000001</c:v>
                </c:pt>
                <c:pt idx="13">
                  <c:v>0.83</c:v>
                </c:pt>
                <c:pt idx="14">
                  <c:v>0.86</c:v>
                </c:pt>
              </c:numCache>
            </c:numRef>
          </c:val>
          <c:extLst>
            <c:ext xmlns:c16="http://schemas.microsoft.com/office/drawing/2014/chart" uri="{C3380CC4-5D6E-409C-BE32-E72D297353CC}">
              <c16:uniqueId val="{00000000-18AD-43EA-A7F1-AB5EBB7EEC96}"/>
            </c:ext>
          </c:extLst>
        </c:ser>
        <c:dLbls>
          <c:showLegendKey val="0"/>
          <c:showVal val="0"/>
          <c:showCatName val="0"/>
          <c:showSerName val="0"/>
          <c:showPercent val="0"/>
          <c:showBubbleSize val="0"/>
        </c:dLbls>
        <c:gapWidth val="219"/>
        <c:overlap val="-27"/>
        <c:axId val="839195039"/>
        <c:axId val="1081674575"/>
      </c:barChart>
      <c:catAx>
        <c:axId val="839195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b"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81674575"/>
        <c:crosses val="autoZero"/>
        <c:auto val="1"/>
        <c:lblAlgn val="ctr"/>
        <c:lblOffset val="100"/>
        <c:noMultiLvlLbl val="0"/>
      </c:catAx>
      <c:valAx>
        <c:axId val="108167457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391950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3357D-FB1F-4CE4-ACBF-B648501B4D5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2D81DA1-BF8A-4098-A264-0604863F0E7B}">
      <dgm:prSet/>
      <dgm:spPr/>
      <dgm:t>
        <a:bodyPr/>
        <a:lstStyle/>
        <a:p>
          <a:r>
            <a:rPr lang="en-US" b="1"/>
            <a:t>Killed whole cell  vaccine</a:t>
          </a:r>
          <a:endParaRPr lang="en-US"/>
        </a:p>
      </dgm:t>
    </dgm:pt>
    <dgm:pt modelId="{20473582-A01E-4A07-86BE-846C634B19A8}" type="parTrans" cxnId="{0AC3ED8F-AFCF-4F4B-8BCC-F2346A030CFA}">
      <dgm:prSet/>
      <dgm:spPr/>
      <dgm:t>
        <a:bodyPr/>
        <a:lstStyle/>
        <a:p>
          <a:endParaRPr lang="en-US"/>
        </a:p>
      </dgm:t>
    </dgm:pt>
    <dgm:pt modelId="{2B7411F5-78F3-490C-8D9A-B2FC885C7350}" type="sibTrans" cxnId="{0AC3ED8F-AFCF-4F4B-8BCC-F2346A030CFA}">
      <dgm:prSet/>
      <dgm:spPr/>
      <dgm:t>
        <a:bodyPr/>
        <a:lstStyle/>
        <a:p>
          <a:endParaRPr lang="en-US"/>
        </a:p>
      </dgm:t>
    </dgm:pt>
    <dgm:pt modelId="{1599B6EA-A955-4475-B83F-330C8F36EE25}">
      <dgm:prSet/>
      <dgm:spPr/>
      <dgm:t>
        <a:bodyPr/>
        <a:lstStyle/>
        <a:p>
          <a:r>
            <a:rPr lang="en-US" b="1"/>
            <a:t>Live attenuated vaccine</a:t>
          </a:r>
          <a:endParaRPr lang="en-US"/>
        </a:p>
      </dgm:t>
    </dgm:pt>
    <dgm:pt modelId="{85128FF5-3366-407F-B364-961E79D2AB0C}" type="parTrans" cxnId="{626E8BAE-6417-4901-A77E-71DD952812CA}">
      <dgm:prSet/>
      <dgm:spPr/>
      <dgm:t>
        <a:bodyPr/>
        <a:lstStyle/>
        <a:p>
          <a:endParaRPr lang="en-US"/>
        </a:p>
      </dgm:t>
    </dgm:pt>
    <dgm:pt modelId="{61EEC66E-AAE2-410F-85FB-22C0ABE28DB2}" type="sibTrans" cxnId="{626E8BAE-6417-4901-A77E-71DD952812CA}">
      <dgm:prSet/>
      <dgm:spPr/>
      <dgm:t>
        <a:bodyPr/>
        <a:lstStyle/>
        <a:p>
          <a:endParaRPr lang="en-US"/>
        </a:p>
      </dgm:t>
    </dgm:pt>
    <dgm:pt modelId="{C4298696-FEED-4D36-A9C8-23E62B0EF38D}">
      <dgm:prSet/>
      <dgm:spPr/>
      <dgm:t>
        <a:bodyPr/>
        <a:lstStyle/>
        <a:p>
          <a:r>
            <a:rPr lang="en-US" b="1"/>
            <a:t>Sub-unit vaccine</a:t>
          </a:r>
          <a:endParaRPr lang="en-US"/>
        </a:p>
      </dgm:t>
    </dgm:pt>
    <dgm:pt modelId="{B7201C15-D513-4836-9A88-55AFCDFB32A6}" type="parTrans" cxnId="{237D372F-35F0-4A4D-9870-FD1BA8F77AFB}">
      <dgm:prSet/>
      <dgm:spPr/>
      <dgm:t>
        <a:bodyPr/>
        <a:lstStyle/>
        <a:p>
          <a:endParaRPr lang="en-US"/>
        </a:p>
      </dgm:t>
    </dgm:pt>
    <dgm:pt modelId="{39FBE127-C36E-458D-8E44-7C2699DB77FA}" type="sibTrans" cxnId="{237D372F-35F0-4A4D-9870-FD1BA8F77AFB}">
      <dgm:prSet/>
      <dgm:spPr/>
      <dgm:t>
        <a:bodyPr/>
        <a:lstStyle/>
        <a:p>
          <a:endParaRPr lang="en-US"/>
        </a:p>
      </dgm:t>
    </dgm:pt>
    <dgm:pt modelId="{B069E04E-C531-4C0A-BF65-C8A787B8E6DF}">
      <dgm:prSet/>
      <dgm:spPr/>
      <dgm:t>
        <a:bodyPr/>
        <a:lstStyle/>
        <a:p>
          <a:r>
            <a:rPr lang="en-US" b="1"/>
            <a:t>Virus vector vaccines</a:t>
          </a:r>
          <a:endParaRPr lang="en-US"/>
        </a:p>
      </dgm:t>
    </dgm:pt>
    <dgm:pt modelId="{8623A64E-EBA4-4098-9FFC-5FFECB868B2D}" type="parTrans" cxnId="{0EEDB13C-1350-452A-AEE5-CECD3CDB7F2B}">
      <dgm:prSet/>
      <dgm:spPr/>
      <dgm:t>
        <a:bodyPr/>
        <a:lstStyle/>
        <a:p>
          <a:endParaRPr lang="en-US"/>
        </a:p>
      </dgm:t>
    </dgm:pt>
    <dgm:pt modelId="{EAABB575-D0F0-4F97-BF17-52F2A5B56A31}" type="sibTrans" cxnId="{0EEDB13C-1350-452A-AEE5-CECD3CDB7F2B}">
      <dgm:prSet/>
      <dgm:spPr/>
      <dgm:t>
        <a:bodyPr/>
        <a:lstStyle/>
        <a:p>
          <a:endParaRPr lang="en-US"/>
        </a:p>
      </dgm:t>
    </dgm:pt>
    <dgm:pt modelId="{7E2D5FDD-454D-41C4-81F3-E09D68644914}">
      <dgm:prSet/>
      <dgm:spPr/>
      <dgm:t>
        <a:bodyPr/>
        <a:lstStyle/>
        <a:p>
          <a:r>
            <a:rPr lang="en-US" b="1"/>
            <a:t>mRNA vaccines</a:t>
          </a:r>
          <a:endParaRPr lang="en-US"/>
        </a:p>
      </dgm:t>
    </dgm:pt>
    <dgm:pt modelId="{785BD694-4CB0-42F8-A0F0-C63854CEB2E4}" type="parTrans" cxnId="{68CF751A-DDD9-4AD3-B802-CF52D71E50A5}">
      <dgm:prSet/>
      <dgm:spPr/>
      <dgm:t>
        <a:bodyPr/>
        <a:lstStyle/>
        <a:p>
          <a:endParaRPr lang="en-US"/>
        </a:p>
      </dgm:t>
    </dgm:pt>
    <dgm:pt modelId="{61101B9C-1031-4776-B5E1-8A13D8B3EAB2}" type="sibTrans" cxnId="{68CF751A-DDD9-4AD3-B802-CF52D71E50A5}">
      <dgm:prSet/>
      <dgm:spPr/>
      <dgm:t>
        <a:bodyPr/>
        <a:lstStyle/>
        <a:p>
          <a:endParaRPr lang="en-US"/>
        </a:p>
      </dgm:t>
    </dgm:pt>
    <dgm:pt modelId="{DA9306E0-D8E4-4AB0-BEB0-9A6C2AF08691}" type="pres">
      <dgm:prSet presAssocID="{EB33357D-FB1F-4CE4-ACBF-B648501B4D53}" presName="linear" presStyleCnt="0">
        <dgm:presLayoutVars>
          <dgm:animLvl val="lvl"/>
          <dgm:resizeHandles val="exact"/>
        </dgm:presLayoutVars>
      </dgm:prSet>
      <dgm:spPr/>
    </dgm:pt>
    <dgm:pt modelId="{932D16D7-DCB7-4DD1-9B81-6D7EDDC0887D}" type="pres">
      <dgm:prSet presAssocID="{32D81DA1-BF8A-4098-A264-0604863F0E7B}" presName="parentText" presStyleLbl="node1" presStyleIdx="0" presStyleCnt="5">
        <dgm:presLayoutVars>
          <dgm:chMax val="0"/>
          <dgm:bulletEnabled val="1"/>
        </dgm:presLayoutVars>
      </dgm:prSet>
      <dgm:spPr/>
    </dgm:pt>
    <dgm:pt modelId="{04640B4A-E4C2-481D-8F77-2802EB93F8D1}" type="pres">
      <dgm:prSet presAssocID="{2B7411F5-78F3-490C-8D9A-B2FC885C7350}" presName="spacer" presStyleCnt="0"/>
      <dgm:spPr/>
    </dgm:pt>
    <dgm:pt modelId="{32739BD2-96CF-48C1-B4ED-271321DF57E2}" type="pres">
      <dgm:prSet presAssocID="{1599B6EA-A955-4475-B83F-330C8F36EE25}" presName="parentText" presStyleLbl="node1" presStyleIdx="1" presStyleCnt="5">
        <dgm:presLayoutVars>
          <dgm:chMax val="0"/>
          <dgm:bulletEnabled val="1"/>
        </dgm:presLayoutVars>
      </dgm:prSet>
      <dgm:spPr/>
    </dgm:pt>
    <dgm:pt modelId="{AD9D173B-15BF-4B2C-AF7E-CBED25818453}" type="pres">
      <dgm:prSet presAssocID="{61EEC66E-AAE2-410F-85FB-22C0ABE28DB2}" presName="spacer" presStyleCnt="0"/>
      <dgm:spPr/>
    </dgm:pt>
    <dgm:pt modelId="{8896EA71-52D1-444D-BA1F-842B898DE149}" type="pres">
      <dgm:prSet presAssocID="{C4298696-FEED-4D36-A9C8-23E62B0EF38D}" presName="parentText" presStyleLbl="node1" presStyleIdx="2" presStyleCnt="5">
        <dgm:presLayoutVars>
          <dgm:chMax val="0"/>
          <dgm:bulletEnabled val="1"/>
        </dgm:presLayoutVars>
      </dgm:prSet>
      <dgm:spPr/>
    </dgm:pt>
    <dgm:pt modelId="{3BF67410-8F7D-4B3E-B048-3E490AC2F39D}" type="pres">
      <dgm:prSet presAssocID="{39FBE127-C36E-458D-8E44-7C2699DB77FA}" presName="spacer" presStyleCnt="0"/>
      <dgm:spPr/>
    </dgm:pt>
    <dgm:pt modelId="{63DFAD36-74AB-44CF-8A0E-5BB91DCA14DF}" type="pres">
      <dgm:prSet presAssocID="{B069E04E-C531-4C0A-BF65-C8A787B8E6DF}" presName="parentText" presStyleLbl="node1" presStyleIdx="3" presStyleCnt="5">
        <dgm:presLayoutVars>
          <dgm:chMax val="0"/>
          <dgm:bulletEnabled val="1"/>
        </dgm:presLayoutVars>
      </dgm:prSet>
      <dgm:spPr/>
    </dgm:pt>
    <dgm:pt modelId="{703558E9-20F1-4BCD-9F57-54B9BF7D2590}" type="pres">
      <dgm:prSet presAssocID="{EAABB575-D0F0-4F97-BF17-52F2A5B56A31}" presName="spacer" presStyleCnt="0"/>
      <dgm:spPr/>
    </dgm:pt>
    <dgm:pt modelId="{05349553-BAED-45F2-B8A5-E26D99EBFD26}" type="pres">
      <dgm:prSet presAssocID="{7E2D5FDD-454D-41C4-81F3-E09D68644914}" presName="parentText" presStyleLbl="node1" presStyleIdx="4" presStyleCnt="5">
        <dgm:presLayoutVars>
          <dgm:chMax val="0"/>
          <dgm:bulletEnabled val="1"/>
        </dgm:presLayoutVars>
      </dgm:prSet>
      <dgm:spPr/>
    </dgm:pt>
  </dgm:ptLst>
  <dgm:cxnLst>
    <dgm:cxn modelId="{3A7B2919-C5F5-43AA-954A-01322C832BE8}" type="presOf" srcId="{EB33357D-FB1F-4CE4-ACBF-B648501B4D53}" destId="{DA9306E0-D8E4-4AB0-BEB0-9A6C2AF08691}" srcOrd="0" destOrd="0" presId="urn:microsoft.com/office/officeart/2005/8/layout/vList2"/>
    <dgm:cxn modelId="{68CF751A-DDD9-4AD3-B802-CF52D71E50A5}" srcId="{EB33357D-FB1F-4CE4-ACBF-B648501B4D53}" destId="{7E2D5FDD-454D-41C4-81F3-E09D68644914}" srcOrd="4" destOrd="0" parTransId="{785BD694-4CB0-42F8-A0F0-C63854CEB2E4}" sibTransId="{61101B9C-1031-4776-B5E1-8A13D8B3EAB2}"/>
    <dgm:cxn modelId="{19BE5C1D-09D8-4A22-864C-F3CDEAFD9B76}" type="presOf" srcId="{B069E04E-C531-4C0A-BF65-C8A787B8E6DF}" destId="{63DFAD36-74AB-44CF-8A0E-5BB91DCA14DF}" srcOrd="0" destOrd="0" presId="urn:microsoft.com/office/officeart/2005/8/layout/vList2"/>
    <dgm:cxn modelId="{51FB752C-8BD5-4FF3-BB98-4D4844EE17B1}" type="presOf" srcId="{7E2D5FDD-454D-41C4-81F3-E09D68644914}" destId="{05349553-BAED-45F2-B8A5-E26D99EBFD26}" srcOrd="0" destOrd="0" presId="urn:microsoft.com/office/officeart/2005/8/layout/vList2"/>
    <dgm:cxn modelId="{237D372F-35F0-4A4D-9870-FD1BA8F77AFB}" srcId="{EB33357D-FB1F-4CE4-ACBF-B648501B4D53}" destId="{C4298696-FEED-4D36-A9C8-23E62B0EF38D}" srcOrd="2" destOrd="0" parTransId="{B7201C15-D513-4836-9A88-55AFCDFB32A6}" sibTransId="{39FBE127-C36E-458D-8E44-7C2699DB77FA}"/>
    <dgm:cxn modelId="{0EEDB13C-1350-452A-AEE5-CECD3CDB7F2B}" srcId="{EB33357D-FB1F-4CE4-ACBF-B648501B4D53}" destId="{B069E04E-C531-4C0A-BF65-C8A787B8E6DF}" srcOrd="3" destOrd="0" parTransId="{8623A64E-EBA4-4098-9FFC-5FFECB868B2D}" sibTransId="{EAABB575-D0F0-4F97-BF17-52F2A5B56A31}"/>
    <dgm:cxn modelId="{7725494E-B43D-4F94-A4A5-97B1C0160685}" type="presOf" srcId="{1599B6EA-A955-4475-B83F-330C8F36EE25}" destId="{32739BD2-96CF-48C1-B4ED-271321DF57E2}" srcOrd="0" destOrd="0" presId="urn:microsoft.com/office/officeart/2005/8/layout/vList2"/>
    <dgm:cxn modelId="{421A5D8D-3C86-409B-8DEF-F39FFF0647EF}" type="presOf" srcId="{C4298696-FEED-4D36-A9C8-23E62B0EF38D}" destId="{8896EA71-52D1-444D-BA1F-842B898DE149}" srcOrd="0" destOrd="0" presId="urn:microsoft.com/office/officeart/2005/8/layout/vList2"/>
    <dgm:cxn modelId="{0AC3ED8F-AFCF-4F4B-8BCC-F2346A030CFA}" srcId="{EB33357D-FB1F-4CE4-ACBF-B648501B4D53}" destId="{32D81DA1-BF8A-4098-A264-0604863F0E7B}" srcOrd="0" destOrd="0" parTransId="{20473582-A01E-4A07-86BE-846C634B19A8}" sibTransId="{2B7411F5-78F3-490C-8D9A-B2FC885C7350}"/>
    <dgm:cxn modelId="{626E8BAE-6417-4901-A77E-71DD952812CA}" srcId="{EB33357D-FB1F-4CE4-ACBF-B648501B4D53}" destId="{1599B6EA-A955-4475-B83F-330C8F36EE25}" srcOrd="1" destOrd="0" parTransId="{85128FF5-3366-407F-B364-961E79D2AB0C}" sibTransId="{61EEC66E-AAE2-410F-85FB-22C0ABE28DB2}"/>
    <dgm:cxn modelId="{094ED9B8-0ABC-4FD0-9ABE-E1697408708C}" type="presOf" srcId="{32D81DA1-BF8A-4098-A264-0604863F0E7B}" destId="{932D16D7-DCB7-4DD1-9B81-6D7EDDC0887D}" srcOrd="0" destOrd="0" presId="urn:microsoft.com/office/officeart/2005/8/layout/vList2"/>
    <dgm:cxn modelId="{AAB76DA3-4AE2-46F6-84BC-BB1E0FD7B25E}" type="presParOf" srcId="{DA9306E0-D8E4-4AB0-BEB0-9A6C2AF08691}" destId="{932D16D7-DCB7-4DD1-9B81-6D7EDDC0887D}" srcOrd="0" destOrd="0" presId="urn:microsoft.com/office/officeart/2005/8/layout/vList2"/>
    <dgm:cxn modelId="{06F4CC27-EFE2-4A2A-B15B-264DCC1256AF}" type="presParOf" srcId="{DA9306E0-D8E4-4AB0-BEB0-9A6C2AF08691}" destId="{04640B4A-E4C2-481D-8F77-2802EB93F8D1}" srcOrd="1" destOrd="0" presId="urn:microsoft.com/office/officeart/2005/8/layout/vList2"/>
    <dgm:cxn modelId="{C62094F2-F8FB-4CFB-B296-3F9125730187}" type="presParOf" srcId="{DA9306E0-D8E4-4AB0-BEB0-9A6C2AF08691}" destId="{32739BD2-96CF-48C1-B4ED-271321DF57E2}" srcOrd="2" destOrd="0" presId="urn:microsoft.com/office/officeart/2005/8/layout/vList2"/>
    <dgm:cxn modelId="{B1580FC3-79C1-47EF-9C4E-2972AE39E1BB}" type="presParOf" srcId="{DA9306E0-D8E4-4AB0-BEB0-9A6C2AF08691}" destId="{AD9D173B-15BF-4B2C-AF7E-CBED25818453}" srcOrd="3" destOrd="0" presId="urn:microsoft.com/office/officeart/2005/8/layout/vList2"/>
    <dgm:cxn modelId="{60538A6F-5BA7-4705-9EEB-9FDE45A2E779}" type="presParOf" srcId="{DA9306E0-D8E4-4AB0-BEB0-9A6C2AF08691}" destId="{8896EA71-52D1-444D-BA1F-842B898DE149}" srcOrd="4" destOrd="0" presId="urn:microsoft.com/office/officeart/2005/8/layout/vList2"/>
    <dgm:cxn modelId="{B07005C3-9135-4133-9453-C5C49B3885EF}" type="presParOf" srcId="{DA9306E0-D8E4-4AB0-BEB0-9A6C2AF08691}" destId="{3BF67410-8F7D-4B3E-B048-3E490AC2F39D}" srcOrd="5" destOrd="0" presId="urn:microsoft.com/office/officeart/2005/8/layout/vList2"/>
    <dgm:cxn modelId="{99FA6C0A-42E2-42DC-BB06-E07BC6CDD330}" type="presParOf" srcId="{DA9306E0-D8E4-4AB0-BEB0-9A6C2AF08691}" destId="{63DFAD36-74AB-44CF-8A0E-5BB91DCA14DF}" srcOrd="6" destOrd="0" presId="urn:microsoft.com/office/officeart/2005/8/layout/vList2"/>
    <dgm:cxn modelId="{84B1CC0F-B28F-44B2-BB99-F19AF5698049}" type="presParOf" srcId="{DA9306E0-D8E4-4AB0-BEB0-9A6C2AF08691}" destId="{703558E9-20F1-4BCD-9F57-54B9BF7D2590}" srcOrd="7" destOrd="0" presId="urn:microsoft.com/office/officeart/2005/8/layout/vList2"/>
    <dgm:cxn modelId="{4D98A96D-F1DF-4565-8536-A78BF1618C3E}" type="presParOf" srcId="{DA9306E0-D8E4-4AB0-BEB0-9A6C2AF08691}" destId="{05349553-BAED-45F2-B8A5-E26D99EBFD2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2547C6-6942-4527-8F96-F91F97A2614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77FFC56-4223-4D2F-9488-5C8F495ADD4A}">
      <dgm:prSet/>
      <dgm:spPr/>
      <dgm:t>
        <a:bodyPr/>
        <a:lstStyle/>
        <a:p>
          <a:r>
            <a:rPr lang="en-US" dirty="0"/>
            <a:t>It’s a two-stage process:</a:t>
          </a:r>
        </a:p>
      </dgm:t>
    </dgm:pt>
    <dgm:pt modelId="{B358EC02-AA2F-4C83-9D50-A2AAE78FBF87}" type="parTrans" cxnId="{28C2F84F-117E-4180-B0DF-7B7B8342F17E}">
      <dgm:prSet/>
      <dgm:spPr/>
      <dgm:t>
        <a:bodyPr/>
        <a:lstStyle/>
        <a:p>
          <a:endParaRPr lang="en-US"/>
        </a:p>
      </dgm:t>
    </dgm:pt>
    <dgm:pt modelId="{B82570AA-E64F-4DA2-8CA3-66C5C4458543}" type="sibTrans" cxnId="{28C2F84F-117E-4180-B0DF-7B7B8342F17E}">
      <dgm:prSet/>
      <dgm:spPr/>
      <dgm:t>
        <a:bodyPr/>
        <a:lstStyle/>
        <a:p>
          <a:endParaRPr lang="en-US"/>
        </a:p>
      </dgm:t>
    </dgm:pt>
    <dgm:pt modelId="{4E51FA4D-2E0D-40DF-A75E-05CE36A0E16E}">
      <dgm:prSet/>
      <dgm:spPr/>
      <dgm:t>
        <a:bodyPr/>
        <a:lstStyle/>
        <a:p>
          <a:r>
            <a:rPr lang="en-US"/>
            <a:t>The innate</a:t>
          </a:r>
        </a:p>
      </dgm:t>
    </dgm:pt>
    <dgm:pt modelId="{BE44340A-2DFE-49D9-A2BE-5F5A26019B05}" type="parTrans" cxnId="{12EAC723-A0FB-4543-8DF0-C6360AFEAAA4}">
      <dgm:prSet/>
      <dgm:spPr/>
      <dgm:t>
        <a:bodyPr/>
        <a:lstStyle/>
        <a:p>
          <a:endParaRPr lang="en-US"/>
        </a:p>
      </dgm:t>
    </dgm:pt>
    <dgm:pt modelId="{1F9CA0A4-9A80-42F5-A958-997970EE9F09}" type="sibTrans" cxnId="{12EAC723-A0FB-4543-8DF0-C6360AFEAAA4}">
      <dgm:prSet/>
      <dgm:spPr/>
      <dgm:t>
        <a:bodyPr/>
        <a:lstStyle/>
        <a:p>
          <a:endParaRPr lang="en-US"/>
        </a:p>
      </dgm:t>
    </dgm:pt>
    <dgm:pt modelId="{A684EA42-F83E-4C02-B63C-10C4AC3010AE}">
      <dgm:prSet/>
      <dgm:spPr/>
      <dgm:t>
        <a:bodyPr/>
        <a:lstStyle/>
        <a:p>
          <a:r>
            <a:rPr lang="en-US"/>
            <a:t>The adaptive</a:t>
          </a:r>
        </a:p>
      </dgm:t>
    </dgm:pt>
    <dgm:pt modelId="{9D9B3A48-50D1-4BE3-8F32-3735216E7799}" type="parTrans" cxnId="{DCA25FD4-93BD-455C-8A96-3E162A4193F1}">
      <dgm:prSet/>
      <dgm:spPr/>
      <dgm:t>
        <a:bodyPr/>
        <a:lstStyle/>
        <a:p>
          <a:endParaRPr lang="en-US"/>
        </a:p>
      </dgm:t>
    </dgm:pt>
    <dgm:pt modelId="{C65EB57D-C38E-44EB-8DEF-B66A3A81CCD5}" type="sibTrans" cxnId="{DCA25FD4-93BD-455C-8A96-3E162A4193F1}">
      <dgm:prSet/>
      <dgm:spPr/>
      <dgm:t>
        <a:bodyPr/>
        <a:lstStyle/>
        <a:p>
          <a:endParaRPr lang="en-US"/>
        </a:p>
      </dgm:t>
    </dgm:pt>
    <dgm:pt modelId="{B24E734E-9E65-4EB4-AB49-D093C0AAAAC5}">
      <dgm:prSet/>
      <dgm:spPr/>
      <dgm:t>
        <a:bodyPr/>
        <a:lstStyle/>
        <a:p>
          <a:r>
            <a:rPr lang="en-US"/>
            <a:t>Antibodies</a:t>
          </a:r>
        </a:p>
      </dgm:t>
    </dgm:pt>
    <dgm:pt modelId="{ABE00457-3557-4389-BBCD-4318080F3B1B}" type="parTrans" cxnId="{3681D1D7-9FD7-41D6-A12D-FD261B3AD55A}">
      <dgm:prSet/>
      <dgm:spPr/>
      <dgm:t>
        <a:bodyPr/>
        <a:lstStyle/>
        <a:p>
          <a:endParaRPr lang="en-US"/>
        </a:p>
      </dgm:t>
    </dgm:pt>
    <dgm:pt modelId="{BE381324-631E-4350-A76B-44F7882030C6}" type="sibTrans" cxnId="{3681D1D7-9FD7-41D6-A12D-FD261B3AD55A}">
      <dgm:prSet/>
      <dgm:spPr/>
      <dgm:t>
        <a:bodyPr/>
        <a:lstStyle/>
        <a:p>
          <a:endParaRPr lang="en-US"/>
        </a:p>
      </dgm:t>
    </dgm:pt>
    <dgm:pt modelId="{AA2C6286-BF11-4482-A117-9FC88DC79331}">
      <dgm:prSet/>
      <dgm:spPr/>
      <dgm:t>
        <a:bodyPr/>
        <a:lstStyle/>
        <a:p>
          <a:r>
            <a:rPr lang="en-US"/>
            <a:t>Immune cells</a:t>
          </a:r>
        </a:p>
      </dgm:t>
    </dgm:pt>
    <dgm:pt modelId="{2DE84F28-8656-4B3A-B677-97FD3C45C074}" type="parTrans" cxnId="{1693C1FB-C602-406A-AD29-3E1AEF3C906E}">
      <dgm:prSet/>
      <dgm:spPr/>
      <dgm:t>
        <a:bodyPr/>
        <a:lstStyle/>
        <a:p>
          <a:endParaRPr lang="en-US"/>
        </a:p>
      </dgm:t>
    </dgm:pt>
    <dgm:pt modelId="{1866BB63-2990-497C-A485-1D883F253947}" type="sibTrans" cxnId="{1693C1FB-C602-406A-AD29-3E1AEF3C906E}">
      <dgm:prSet/>
      <dgm:spPr/>
      <dgm:t>
        <a:bodyPr/>
        <a:lstStyle/>
        <a:p>
          <a:endParaRPr lang="en-US"/>
        </a:p>
      </dgm:t>
    </dgm:pt>
    <dgm:pt modelId="{712B3E6B-FA56-42CB-A707-A4D1332321B2}" type="pres">
      <dgm:prSet presAssocID="{282547C6-6942-4527-8F96-F91F97A26146}" presName="linear" presStyleCnt="0">
        <dgm:presLayoutVars>
          <dgm:dir/>
          <dgm:animLvl val="lvl"/>
          <dgm:resizeHandles val="exact"/>
        </dgm:presLayoutVars>
      </dgm:prSet>
      <dgm:spPr/>
    </dgm:pt>
    <dgm:pt modelId="{66BF945D-D46C-4798-8F79-87DE10817074}" type="pres">
      <dgm:prSet presAssocID="{A77FFC56-4223-4D2F-9488-5C8F495ADD4A}" presName="parentLin" presStyleCnt="0"/>
      <dgm:spPr/>
    </dgm:pt>
    <dgm:pt modelId="{DB15FDBC-8E9F-4E09-9287-EE9FA82298AF}" type="pres">
      <dgm:prSet presAssocID="{A77FFC56-4223-4D2F-9488-5C8F495ADD4A}" presName="parentLeftMargin" presStyleLbl="node1" presStyleIdx="0" presStyleCnt="3"/>
      <dgm:spPr/>
    </dgm:pt>
    <dgm:pt modelId="{7BD8ED3F-5BAB-48A7-86E1-FE2CB65E51E6}" type="pres">
      <dgm:prSet presAssocID="{A77FFC56-4223-4D2F-9488-5C8F495ADD4A}" presName="parentText" presStyleLbl="node1" presStyleIdx="0" presStyleCnt="3">
        <dgm:presLayoutVars>
          <dgm:chMax val="0"/>
          <dgm:bulletEnabled val="1"/>
        </dgm:presLayoutVars>
      </dgm:prSet>
      <dgm:spPr/>
    </dgm:pt>
    <dgm:pt modelId="{F7A83CDE-B4F5-4648-B9D9-DE146A093285}" type="pres">
      <dgm:prSet presAssocID="{A77FFC56-4223-4D2F-9488-5C8F495ADD4A}" presName="negativeSpace" presStyleCnt="0"/>
      <dgm:spPr/>
    </dgm:pt>
    <dgm:pt modelId="{C2BCB001-4D71-471F-838D-299E8DCDE81A}" type="pres">
      <dgm:prSet presAssocID="{A77FFC56-4223-4D2F-9488-5C8F495ADD4A}" presName="childText" presStyleLbl="conFgAcc1" presStyleIdx="0" presStyleCnt="3">
        <dgm:presLayoutVars>
          <dgm:bulletEnabled val="1"/>
        </dgm:presLayoutVars>
      </dgm:prSet>
      <dgm:spPr/>
    </dgm:pt>
    <dgm:pt modelId="{1B9303C5-85CE-4A2F-A06D-E5B6B0F6EC44}" type="pres">
      <dgm:prSet presAssocID="{B82570AA-E64F-4DA2-8CA3-66C5C4458543}" presName="spaceBetweenRectangles" presStyleCnt="0"/>
      <dgm:spPr/>
    </dgm:pt>
    <dgm:pt modelId="{BF96BFCF-1C36-4401-9720-AF00B45A3ED3}" type="pres">
      <dgm:prSet presAssocID="{4E51FA4D-2E0D-40DF-A75E-05CE36A0E16E}" presName="parentLin" presStyleCnt="0"/>
      <dgm:spPr/>
    </dgm:pt>
    <dgm:pt modelId="{E8415B76-C157-4098-9085-B0E85D755750}" type="pres">
      <dgm:prSet presAssocID="{4E51FA4D-2E0D-40DF-A75E-05CE36A0E16E}" presName="parentLeftMargin" presStyleLbl="node1" presStyleIdx="0" presStyleCnt="3"/>
      <dgm:spPr/>
    </dgm:pt>
    <dgm:pt modelId="{5E18927A-1F92-42B2-A594-33D6F879709A}" type="pres">
      <dgm:prSet presAssocID="{4E51FA4D-2E0D-40DF-A75E-05CE36A0E16E}" presName="parentText" presStyleLbl="node1" presStyleIdx="1" presStyleCnt="3">
        <dgm:presLayoutVars>
          <dgm:chMax val="0"/>
          <dgm:bulletEnabled val="1"/>
        </dgm:presLayoutVars>
      </dgm:prSet>
      <dgm:spPr/>
    </dgm:pt>
    <dgm:pt modelId="{3ACF25F7-A59C-4323-8F0B-2013FFF04887}" type="pres">
      <dgm:prSet presAssocID="{4E51FA4D-2E0D-40DF-A75E-05CE36A0E16E}" presName="negativeSpace" presStyleCnt="0"/>
      <dgm:spPr/>
    </dgm:pt>
    <dgm:pt modelId="{EC548970-106C-4200-AF3C-C060DB22CA88}" type="pres">
      <dgm:prSet presAssocID="{4E51FA4D-2E0D-40DF-A75E-05CE36A0E16E}" presName="childText" presStyleLbl="conFgAcc1" presStyleIdx="1" presStyleCnt="3">
        <dgm:presLayoutVars>
          <dgm:bulletEnabled val="1"/>
        </dgm:presLayoutVars>
      </dgm:prSet>
      <dgm:spPr/>
    </dgm:pt>
    <dgm:pt modelId="{6E7451D5-ED51-49FD-98E9-36311EF891F4}" type="pres">
      <dgm:prSet presAssocID="{1F9CA0A4-9A80-42F5-A958-997970EE9F09}" presName="spaceBetweenRectangles" presStyleCnt="0"/>
      <dgm:spPr/>
    </dgm:pt>
    <dgm:pt modelId="{1C5A52CB-540A-47F6-BCD3-83A24D70B767}" type="pres">
      <dgm:prSet presAssocID="{A684EA42-F83E-4C02-B63C-10C4AC3010AE}" presName="parentLin" presStyleCnt="0"/>
      <dgm:spPr/>
    </dgm:pt>
    <dgm:pt modelId="{E50E7CAE-F1BF-4441-A1E2-55B06DBAABBD}" type="pres">
      <dgm:prSet presAssocID="{A684EA42-F83E-4C02-B63C-10C4AC3010AE}" presName="parentLeftMargin" presStyleLbl="node1" presStyleIdx="1" presStyleCnt="3"/>
      <dgm:spPr/>
    </dgm:pt>
    <dgm:pt modelId="{3D2C79CA-9F43-4CDA-BB44-0C590E3F918F}" type="pres">
      <dgm:prSet presAssocID="{A684EA42-F83E-4C02-B63C-10C4AC3010AE}" presName="parentText" presStyleLbl="node1" presStyleIdx="2" presStyleCnt="3">
        <dgm:presLayoutVars>
          <dgm:chMax val="0"/>
          <dgm:bulletEnabled val="1"/>
        </dgm:presLayoutVars>
      </dgm:prSet>
      <dgm:spPr/>
    </dgm:pt>
    <dgm:pt modelId="{7F942073-280D-4D03-B805-F6F4BAA76AA4}" type="pres">
      <dgm:prSet presAssocID="{A684EA42-F83E-4C02-B63C-10C4AC3010AE}" presName="negativeSpace" presStyleCnt="0"/>
      <dgm:spPr/>
    </dgm:pt>
    <dgm:pt modelId="{3C171BF6-85F1-44AA-A541-C2917B75BA21}" type="pres">
      <dgm:prSet presAssocID="{A684EA42-F83E-4C02-B63C-10C4AC3010AE}" presName="childText" presStyleLbl="conFgAcc1" presStyleIdx="2" presStyleCnt="3">
        <dgm:presLayoutVars>
          <dgm:bulletEnabled val="1"/>
        </dgm:presLayoutVars>
      </dgm:prSet>
      <dgm:spPr/>
    </dgm:pt>
  </dgm:ptLst>
  <dgm:cxnLst>
    <dgm:cxn modelId="{6B563D18-067C-4BCC-9405-39F4AFE72478}" type="presOf" srcId="{A684EA42-F83E-4C02-B63C-10C4AC3010AE}" destId="{3D2C79CA-9F43-4CDA-BB44-0C590E3F918F}" srcOrd="1" destOrd="0" presId="urn:microsoft.com/office/officeart/2005/8/layout/list1"/>
    <dgm:cxn modelId="{12EAC723-A0FB-4543-8DF0-C6360AFEAAA4}" srcId="{282547C6-6942-4527-8F96-F91F97A26146}" destId="{4E51FA4D-2E0D-40DF-A75E-05CE36A0E16E}" srcOrd="1" destOrd="0" parTransId="{BE44340A-2DFE-49D9-A2BE-5F5A26019B05}" sibTransId="{1F9CA0A4-9A80-42F5-A958-997970EE9F09}"/>
    <dgm:cxn modelId="{DD61C04B-0389-4DC1-943F-C34920A47E15}" type="presOf" srcId="{4E51FA4D-2E0D-40DF-A75E-05CE36A0E16E}" destId="{E8415B76-C157-4098-9085-B0E85D755750}" srcOrd="0" destOrd="0" presId="urn:microsoft.com/office/officeart/2005/8/layout/list1"/>
    <dgm:cxn modelId="{28C2F84F-117E-4180-B0DF-7B7B8342F17E}" srcId="{282547C6-6942-4527-8F96-F91F97A26146}" destId="{A77FFC56-4223-4D2F-9488-5C8F495ADD4A}" srcOrd="0" destOrd="0" parTransId="{B358EC02-AA2F-4C83-9D50-A2AAE78FBF87}" sibTransId="{B82570AA-E64F-4DA2-8CA3-66C5C4458543}"/>
    <dgm:cxn modelId="{19D6F57F-D67D-40E6-BACE-11DEF8C64C5D}" type="presOf" srcId="{B24E734E-9E65-4EB4-AB49-D093C0AAAAC5}" destId="{3C171BF6-85F1-44AA-A541-C2917B75BA21}" srcOrd="0" destOrd="0" presId="urn:microsoft.com/office/officeart/2005/8/layout/list1"/>
    <dgm:cxn modelId="{7E1058D0-66E9-411E-856D-224332B80788}" type="presOf" srcId="{A77FFC56-4223-4D2F-9488-5C8F495ADD4A}" destId="{DB15FDBC-8E9F-4E09-9287-EE9FA82298AF}" srcOrd="0" destOrd="0" presId="urn:microsoft.com/office/officeart/2005/8/layout/list1"/>
    <dgm:cxn modelId="{DCA25FD4-93BD-455C-8A96-3E162A4193F1}" srcId="{282547C6-6942-4527-8F96-F91F97A26146}" destId="{A684EA42-F83E-4C02-B63C-10C4AC3010AE}" srcOrd="2" destOrd="0" parTransId="{9D9B3A48-50D1-4BE3-8F32-3735216E7799}" sibTransId="{C65EB57D-C38E-44EB-8DEF-B66A3A81CCD5}"/>
    <dgm:cxn modelId="{3681D1D7-9FD7-41D6-A12D-FD261B3AD55A}" srcId="{A684EA42-F83E-4C02-B63C-10C4AC3010AE}" destId="{B24E734E-9E65-4EB4-AB49-D093C0AAAAC5}" srcOrd="0" destOrd="0" parTransId="{ABE00457-3557-4389-BBCD-4318080F3B1B}" sibTransId="{BE381324-631E-4350-A76B-44F7882030C6}"/>
    <dgm:cxn modelId="{B5EE2EDB-4C08-494B-97FB-56E446833727}" type="presOf" srcId="{4E51FA4D-2E0D-40DF-A75E-05CE36A0E16E}" destId="{5E18927A-1F92-42B2-A594-33D6F879709A}" srcOrd="1" destOrd="0" presId="urn:microsoft.com/office/officeart/2005/8/layout/list1"/>
    <dgm:cxn modelId="{E551DFE3-53C4-4143-A505-8FC2D8013B9A}" type="presOf" srcId="{AA2C6286-BF11-4482-A117-9FC88DC79331}" destId="{3C171BF6-85F1-44AA-A541-C2917B75BA21}" srcOrd="0" destOrd="1" presId="urn:microsoft.com/office/officeart/2005/8/layout/list1"/>
    <dgm:cxn modelId="{4EF23BEC-1C57-4D46-9256-24AFCCC1A3E5}" type="presOf" srcId="{A684EA42-F83E-4C02-B63C-10C4AC3010AE}" destId="{E50E7CAE-F1BF-4441-A1E2-55B06DBAABBD}" srcOrd="0" destOrd="0" presId="urn:microsoft.com/office/officeart/2005/8/layout/list1"/>
    <dgm:cxn modelId="{072BD5F1-2F9B-49A3-964C-4BB0AFCF92F5}" type="presOf" srcId="{A77FFC56-4223-4D2F-9488-5C8F495ADD4A}" destId="{7BD8ED3F-5BAB-48A7-86E1-FE2CB65E51E6}" srcOrd="1" destOrd="0" presId="urn:microsoft.com/office/officeart/2005/8/layout/list1"/>
    <dgm:cxn modelId="{1693C1FB-C602-406A-AD29-3E1AEF3C906E}" srcId="{A684EA42-F83E-4C02-B63C-10C4AC3010AE}" destId="{AA2C6286-BF11-4482-A117-9FC88DC79331}" srcOrd="1" destOrd="0" parTransId="{2DE84F28-8656-4B3A-B677-97FD3C45C074}" sibTransId="{1866BB63-2990-497C-A485-1D883F253947}"/>
    <dgm:cxn modelId="{403DF1FD-3B09-43CB-AE33-47357859304E}" type="presOf" srcId="{282547C6-6942-4527-8F96-F91F97A26146}" destId="{712B3E6B-FA56-42CB-A707-A4D1332321B2}" srcOrd="0" destOrd="0" presId="urn:microsoft.com/office/officeart/2005/8/layout/list1"/>
    <dgm:cxn modelId="{522668C9-A46C-49B0-8D7C-ADB1C6595CE7}" type="presParOf" srcId="{712B3E6B-FA56-42CB-A707-A4D1332321B2}" destId="{66BF945D-D46C-4798-8F79-87DE10817074}" srcOrd="0" destOrd="0" presId="urn:microsoft.com/office/officeart/2005/8/layout/list1"/>
    <dgm:cxn modelId="{2B855FFC-12D2-4584-A596-267C68E1F115}" type="presParOf" srcId="{66BF945D-D46C-4798-8F79-87DE10817074}" destId="{DB15FDBC-8E9F-4E09-9287-EE9FA82298AF}" srcOrd="0" destOrd="0" presId="urn:microsoft.com/office/officeart/2005/8/layout/list1"/>
    <dgm:cxn modelId="{E1DBE2C0-D80F-4249-855D-8D99ACDAA8A1}" type="presParOf" srcId="{66BF945D-D46C-4798-8F79-87DE10817074}" destId="{7BD8ED3F-5BAB-48A7-86E1-FE2CB65E51E6}" srcOrd="1" destOrd="0" presId="urn:microsoft.com/office/officeart/2005/8/layout/list1"/>
    <dgm:cxn modelId="{30242ADF-0A26-4195-A6F6-4A6DBCBFA60A}" type="presParOf" srcId="{712B3E6B-FA56-42CB-A707-A4D1332321B2}" destId="{F7A83CDE-B4F5-4648-B9D9-DE146A093285}" srcOrd="1" destOrd="0" presId="urn:microsoft.com/office/officeart/2005/8/layout/list1"/>
    <dgm:cxn modelId="{06233663-0417-434C-BC98-CFBE3743C430}" type="presParOf" srcId="{712B3E6B-FA56-42CB-A707-A4D1332321B2}" destId="{C2BCB001-4D71-471F-838D-299E8DCDE81A}" srcOrd="2" destOrd="0" presId="urn:microsoft.com/office/officeart/2005/8/layout/list1"/>
    <dgm:cxn modelId="{A3F4EAC6-6BB6-4E1C-85CF-D377FDEFF460}" type="presParOf" srcId="{712B3E6B-FA56-42CB-A707-A4D1332321B2}" destId="{1B9303C5-85CE-4A2F-A06D-E5B6B0F6EC44}" srcOrd="3" destOrd="0" presId="urn:microsoft.com/office/officeart/2005/8/layout/list1"/>
    <dgm:cxn modelId="{930BA841-7309-4BD8-9D6E-3E00D79FBED4}" type="presParOf" srcId="{712B3E6B-FA56-42CB-A707-A4D1332321B2}" destId="{BF96BFCF-1C36-4401-9720-AF00B45A3ED3}" srcOrd="4" destOrd="0" presId="urn:microsoft.com/office/officeart/2005/8/layout/list1"/>
    <dgm:cxn modelId="{61B6D052-7862-4A6B-B2E5-73EC29788FED}" type="presParOf" srcId="{BF96BFCF-1C36-4401-9720-AF00B45A3ED3}" destId="{E8415B76-C157-4098-9085-B0E85D755750}" srcOrd="0" destOrd="0" presId="urn:microsoft.com/office/officeart/2005/8/layout/list1"/>
    <dgm:cxn modelId="{259E2BF0-E739-4F7A-BF69-9D11AE06F998}" type="presParOf" srcId="{BF96BFCF-1C36-4401-9720-AF00B45A3ED3}" destId="{5E18927A-1F92-42B2-A594-33D6F879709A}" srcOrd="1" destOrd="0" presId="urn:microsoft.com/office/officeart/2005/8/layout/list1"/>
    <dgm:cxn modelId="{606AE50A-B0C1-41FE-96B7-26BFFA6BE3FF}" type="presParOf" srcId="{712B3E6B-FA56-42CB-A707-A4D1332321B2}" destId="{3ACF25F7-A59C-4323-8F0B-2013FFF04887}" srcOrd="5" destOrd="0" presId="urn:microsoft.com/office/officeart/2005/8/layout/list1"/>
    <dgm:cxn modelId="{B55715ED-FE9F-4628-B70E-CF49D10F339B}" type="presParOf" srcId="{712B3E6B-FA56-42CB-A707-A4D1332321B2}" destId="{EC548970-106C-4200-AF3C-C060DB22CA88}" srcOrd="6" destOrd="0" presId="urn:microsoft.com/office/officeart/2005/8/layout/list1"/>
    <dgm:cxn modelId="{244B194A-0083-4673-8111-30AF667673B0}" type="presParOf" srcId="{712B3E6B-FA56-42CB-A707-A4D1332321B2}" destId="{6E7451D5-ED51-49FD-98E9-36311EF891F4}" srcOrd="7" destOrd="0" presId="urn:microsoft.com/office/officeart/2005/8/layout/list1"/>
    <dgm:cxn modelId="{50D3489F-D003-4A62-9DC5-256B46C36C53}" type="presParOf" srcId="{712B3E6B-FA56-42CB-A707-A4D1332321B2}" destId="{1C5A52CB-540A-47F6-BCD3-83A24D70B767}" srcOrd="8" destOrd="0" presId="urn:microsoft.com/office/officeart/2005/8/layout/list1"/>
    <dgm:cxn modelId="{B5DE8224-F681-407D-BE47-BACC08E5CB55}" type="presParOf" srcId="{1C5A52CB-540A-47F6-BCD3-83A24D70B767}" destId="{E50E7CAE-F1BF-4441-A1E2-55B06DBAABBD}" srcOrd="0" destOrd="0" presId="urn:microsoft.com/office/officeart/2005/8/layout/list1"/>
    <dgm:cxn modelId="{5A47BE30-45CA-4494-91DB-33AE865BEBA2}" type="presParOf" srcId="{1C5A52CB-540A-47F6-BCD3-83A24D70B767}" destId="{3D2C79CA-9F43-4CDA-BB44-0C590E3F918F}" srcOrd="1" destOrd="0" presId="urn:microsoft.com/office/officeart/2005/8/layout/list1"/>
    <dgm:cxn modelId="{A4FDE1DB-D1A4-4445-95F4-A678CD27A1D0}" type="presParOf" srcId="{712B3E6B-FA56-42CB-A707-A4D1332321B2}" destId="{7F942073-280D-4D03-B805-F6F4BAA76AA4}" srcOrd="9" destOrd="0" presId="urn:microsoft.com/office/officeart/2005/8/layout/list1"/>
    <dgm:cxn modelId="{25B77B65-3F8C-44AA-A4B7-3B13FD924DCC}" type="presParOf" srcId="{712B3E6B-FA56-42CB-A707-A4D1332321B2}" destId="{3C171BF6-85F1-44AA-A541-C2917B75BA2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367B7E-471F-4D2E-AC51-14AE395E2587}"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79D368-3E9F-4CAC-BB1B-333FB60AE767}">
      <dgm:prSet/>
      <dgm:spPr/>
      <dgm:t>
        <a:bodyPr/>
        <a:lstStyle/>
        <a:p>
          <a:r>
            <a:rPr lang="en-US" b="1" dirty="0"/>
            <a:t>Protection: Innate, antibody &amp; cellular immunity</a:t>
          </a:r>
          <a:endParaRPr lang="en-US" dirty="0"/>
        </a:p>
      </dgm:t>
    </dgm:pt>
    <dgm:pt modelId="{287E0BA3-D4DA-4D55-888F-DBD5B8467EF6}" type="parTrans" cxnId="{B23A8FDF-9902-441A-85F5-F494AEB871CB}">
      <dgm:prSet/>
      <dgm:spPr/>
      <dgm:t>
        <a:bodyPr/>
        <a:lstStyle/>
        <a:p>
          <a:endParaRPr lang="en-US"/>
        </a:p>
      </dgm:t>
    </dgm:pt>
    <dgm:pt modelId="{4BE17A6B-6131-47C6-967A-70C7DB8A1715}" type="sibTrans" cxnId="{B23A8FDF-9902-441A-85F5-F494AEB871CB}">
      <dgm:prSet/>
      <dgm:spPr/>
      <dgm:t>
        <a:bodyPr/>
        <a:lstStyle/>
        <a:p>
          <a:endParaRPr lang="en-US"/>
        </a:p>
      </dgm:t>
    </dgm:pt>
    <dgm:pt modelId="{76D352DB-AC53-40EF-ABCB-8FBF70B67D25}">
      <dgm:prSet/>
      <dgm:spPr/>
      <dgm:t>
        <a:bodyPr/>
        <a:lstStyle/>
        <a:p>
          <a:r>
            <a:rPr lang="en-US" b="1" dirty="0"/>
            <a:t>Adverse effects: Innate response </a:t>
          </a:r>
          <a:r>
            <a:rPr lang="en-US" dirty="0"/>
            <a:t>(mostly)</a:t>
          </a:r>
        </a:p>
      </dgm:t>
    </dgm:pt>
    <dgm:pt modelId="{4108BDB9-6CC4-46DB-851C-194963DDE561}" type="parTrans" cxnId="{B17FF6A6-2F97-4BF1-95C7-CC0085F1715A}">
      <dgm:prSet/>
      <dgm:spPr/>
      <dgm:t>
        <a:bodyPr/>
        <a:lstStyle/>
        <a:p>
          <a:endParaRPr lang="en-US"/>
        </a:p>
      </dgm:t>
    </dgm:pt>
    <dgm:pt modelId="{3945293A-7C8B-4F3A-8CC9-46673B5CC9D0}" type="sibTrans" cxnId="{B17FF6A6-2F97-4BF1-95C7-CC0085F1715A}">
      <dgm:prSet/>
      <dgm:spPr/>
      <dgm:t>
        <a:bodyPr/>
        <a:lstStyle/>
        <a:p>
          <a:endParaRPr lang="en-US"/>
        </a:p>
      </dgm:t>
    </dgm:pt>
    <dgm:pt modelId="{49F8A0E3-A828-4CFB-8D1B-608D67660F8C}" type="pres">
      <dgm:prSet presAssocID="{30367B7E-471F-4D2E-AC51-14AE395E2587}" presName="root" presStyleCnt="0">
        <dgm:presLayoutVars>
          <dgm:dir/>
          <dgm:resizeHandles val="exact"/>
        </dgm:presLayoutVars>
      </dgm:prSet>
      <dgm:spPr/>
    </dgm:pt>
    <dgm:pt modelId="{FC5D9B9C-1397-45F8-911B-B3EC055947AE}" type="pres">
      <dgm:prSet presAssocID="{1C79D368-3E9F-4CAC-BB1B-333FB60AE767}" presName="compNode" presStyleCnt="0"/>
      <dgm:spPr/>
    </dgm:pt>
    <dgm:pt modelId="{17A789EF-BBA1-45E2-B3FC-209DF89186F9}" type="pres">
      <dgm:prSet presAssocID="{1C79D368-3E9F-4CAC-BB1B-333FB60AE767}" presName="iconRect" presStyleLbl="node1" presStyleIdx="0" presStyleCnt="2" custLinFactNeighborX="-636" custLinFactNeighborY="190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FD4C3453-CC56-464C-819B-6549F88BBEA8}" type="pres">
      <dgm:prSet presAssocID="{1C79D368-3E9F-4CAC-BB1B-333FB60AE767}" presName="spaceRect" presStyleCnt="0"/>
      <dgm:spPr/>
    </dgm:pt>
    <dgm:pt modelId="{F0D1B488-95B5-4849-BF8C-F63C849088C2}" type="pres">
      <dgm:prSet presAssocID="{1C79D368-3E9F-4CAC-BB1B-333FB60AE767}" presName="textRect" presStyleLbl="revTx" presStyleIdx="0" presStyleCnt="2" custLinFactNeighborX="-286" custLinFactNeighborY="5149">
        <dgm:presLayoutVars>
          <dgm:chMax val="1"/>
          <dgm:chPref val="1"/>
        </dgm:presLayoutVars>
      </dgm:prSet>
      <dgm:spPr/>
    </dgm:pt>
    <dgm:pt modelId="{E0A72948-5423-4F88-A80B-349470867A51}" type="pres">
      <dgm:prSet presAssocID="{4BE17A6B-6131-47C6-967A-70C7DB8A1715}" presName="sibTrans" presStyleCnt="0"/>
      <dgm:spPr/>
    </dgm:pt>
    <dgm:pt modelId="{0C35B768-3357-4F8F-8CF1-698D531FF6A7}" type="pres">
      <dgm:prSet presAssocID="{76D352DB-AC53-40EF-ABCB-8FBF70B67D25}" presName="compNode" presStyleCnt="0"/>
      <dgm:spPr/>
    </dgm:pt>
    <dgm:pt modelId="{6E03EA97-FB1A-4658-A256-003FAFC2F727}" type="pres">
      <dgm:prSet presAssocID="{76D352DB-AC53-40EF-ABCB-8FBF70B67D2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nger"/>
        </a:ext>
      </dgm:extLst>
    </dgm:pt>
    <dgm:pt modelId="{6FE5D25F-4309-4307-A3A2-D29671136151}" type="pres">
      <dgm:prSet presAssocID="{76D352DB-AC53-40EF-ABCB-8FBF70B67D25}" presName="spaceRect" presStyleCnt="0"/>
      <dgm:spPr/>
    </dgm:pt>
    <dgm:pt modelId="{930D6A0B-070C-4BD8-87B0-AF14E25C569E}" type="pres">
      <dgm:prSet presAssocID="{76D352DB-AC53-40EF-ABCB-8FBF70B67D25}" presName="textRect" presStyleLbl="revTx" presStyleIdx="1" presStyleCnt="2">
        <dgm:presLayoutVars>
          <dgm:chMax val="1"/>
          <dgm:chPref val="1"/>
        </dgm:presLayoutVars>
      </dgm:prSet>
      <dgm:spPr/>
    </dgm:pt>
  </dgm:ptLst>
  <dgm:cxnLst>
    <dgm:cxn modelId="{D16C3D23-8D09-4B2A-B1FA-9BAAB22496DE}" type="presOf" srcId="{1C79D368-3E9F-4CAC-BB1B-333FB60AE767}" destId="{F0D1B488-95B5-4849-BF8C-F63C849088C2}" srcOrd="0" destOrd="0" presId="urn:microsoft.com/office/officeart/2018/2/layout/IconLabelList"/>
    <dgm:cxn modelId="{B17FF6A6-2F97-4BF1-95C7-CC0085F1715A}" srcId="{30367B7E-471F-4D2E-AC51-14AE395E2587}" destId="{76D352DB-AC53-40EF-ABCB-8FBF70B67D25}" srcOrd="1" destOrd="0" parTransId="{4108BDB9-6CC4-46DB-851C-194963DDE561}" sibTransId="{3945293A-7C8B-4F3A-8CC9-46673B5CC9D0}"/>
    <dgm:cxn modelId="{50E7E4D0-A674-4485-9FA2-3DF90ADFAE2E}" type="presOf" srcId="{76D352DB-AC53-40EF-ABCB-8FBF70B67D25}" destId="{930D6A0B-070C-4BD8-87B0-AF14E25C569E}" srcOrd="0" destOrd="0" presId="urn:microsoft.com/office/officeart/2018/2/layout/IconLabelList"/>
    <dgm:cxn modelId="{B23A8FDF-9902-441A-85F5-F494AEB871CB}" srcId="{30367B7E-471F-4D2E-AC51-14AE395E2587}" destId="{1C79D368-3E9F-4CAC-BB1B-333FB60AE767}" srcOrd="0" destOrd="0" parTransId="{287E0BA3-D4DA-4D55-888F-DBD5B8467EF6}" sibTransId="{4BE17A6B-6131-47C6-967A-70C7DB8A1715}"/>
    <dgm:cxn modelId="{719BB1E0-90A4-4EAD-8CE3-BF85605CB305}" type="presOf" srcId="{30367B7E-471F-4D2E-AC51-14AE395E2587}" destId="{49F8A0E3-A828-4CFB-8D1B-608D67660F8C}" srcOrd="0" destOrd="0" presId="urn:microsoft.com/office/officeart/2018/2/layout/IconLabelList"/>
    <dgm:cxn modelId="{01796E82-14F2-4EEA-8BBC-80D8B9421F3E}" type="presParOf" srcId="{49F8A0E3-A828-4CFB-8D1B-608D67660F8C}" destId="{FC5D9B9C-1397-45F8-911B-B3EC055947AE}" srcOrd="0" destOrd="0" presId="urn:microsoft.com/office/officeart/2018/2/layout/IconLabelList"/>
    <dgm:cxn modelId="{096D8A5E-C517-4154-835B-91CD2595CBAD}" type="presParOf" srcId="{FC5D9B9C-1397-45F8-911B-B3EC055947AE}" destId="{17A789EF-BBA1-45E2-B3FC-209DF89186F9}" srcOrd="0" destOrd="0" presId="urn:microsoft.com/office/officeart/2018/2/layout/IconLabelList"/>
    <dgm:cxn modelId="{3ADAC798-0405-4ACA-9E9A-75C6B36CC898}" type="presParOf" srcId="{FC5D9B9C-1397-45F8-911B-B3EC055947AE}" destId="{FD4C3453-CC56-464C-819B-6549F88BBEA8}" srcOrd="1" destOrd="0" presId="urn:microsoft.com/office/officeart/2018/2/layout/IconLabelList"/>
    <dgm:cxn modelId="{BB38D7CF-7D18-4DE8-B1D6-7C7AC8F42664}" type="presParOf" srcId="{FC5D9B9C-1397-45F8-911B-B3EC055947AE}" destId="{F0D1B488-95B5-4849-BF8C-F63C849088C2}" srcOrd="2" destOrd="0" presId="urn:microsoft.com/office/officeart/2018/2/layout/IconLabelList"/>
    <dgm:cxn modelId="{AB677EBB-D2D2-4796-8EB9-33FA620197E5}" type="presParOf" srcId="{49F8A0E3-A828-4CFB-8D1B-608D67660F8C}" destId="{E0A72948-5423-4F88-A80B-349470867A51}" srcOrd="1" destOrd="0" presId="urn:microsoft.com/office/officeart/2018/2/layout/IconLabelList"/>
    <dgm:cxn modelId="{12458EE3-AB0D-4533-B649-75D593DAFAB7}" type="presParOf" srcId="{49F8A0E3-A828-4CFB-8D1B-608D67660F8C}" destId="{0C35B768-3357-4F8F-8CF1-698D531FF6A7}" srcOrd="2" destOrd="0" presId="urn:microsoft.com/office/officeart/2018/2/layout/IconLabelList"/>
    <dgm:cxn modelId="{2C9BABED-ED4B-4076-A561-F6C059EC14B9}" type="presParOf" srcId="{0C35B768-3357-4F8F-8CF1-698D531FF6A7}" destId="{6E03EA97-FB1A-4658-A256-003FAFC2F727}" srcOrd="0" destOrd="0" presId="urn:microsoft.com/office/officeart/2018/2/layout/IconLabelList"/>
    <dgm:cxn modelId="{76B0B349-5DC6-4DA7-A50A-1353C0C6F0B2}" type="presParOf" srcId="{0C35B768-3357-4F8F-8CF1-698D531FF6A7}" destId="{6FE5D25F-4309-4307-A3A2-D29671136151}" srcOrd="1" destOrd="0" presId="urn:microsoft.com/office/officeart/2018/2/layout/IconLabelList"/>
    <dgm:cxn modelId="{D26DB50B-D347-4336-ACCA-FFEC28C4F64E}" type="presParOf" srcId="{0C35B768-3357-4F8F-8CF1-698D531FF6A7}" destId="{930D6A0B-070C-4BD8-87B0-AF14E25C569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C78B35-BB4C-4DD0-8F1A-6C49959B389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DE993B5-371B-4160-B02A-86644AFAA973}">
      <dgm:prSet/>
      <dgm:spPr/>
      <dgm:t>
        <a:bodyPr/>
        <a:lstStyle/>
        <a:p>
          <a:r>
            <a:rPr lang="en-US"/>
            <a:t>Difficult to determine relationship, causality.</a:t>
          </a:r>
        </a:p>
      </dgm:t>
    </dgm:pt>
    <dgm:pt modelId="{6F26E56F-120B-4EC6-9DB6-2D60E1D211F3}" type="parTrans" cxnId="{AA589B79-3845-48A6-8861-94B5641905DA}">
      <dgm:prSet/>
      <dgm:spPr/>
      <dgm:t>
        <a:bodyPr/>
        <a:lstStyle/>
        <a:p>
          <a:endParaRPr lang="en-US"/>
        </a:p>
      </dgm:t>
    </dgm:pt>
    <dgm:pt modelId="{E34D2844-96B0-4388-A276-30F5F9219248}" type="sibTrans" cxnId="{AA589B79-3845-48A6-8861-94B5641905DA}">
      <dgm:prSet/>
      <dgm:spPr/>
      <dgm:t>
        <a:bodyPr/>
        <a:lstStyle/>
        <a:p>
          <a:endParaRPr lang="en-US"/>
        </a:p>
      </dgm:t>
    </dgm:pt>
    <dgm:pt modelId="{8FE7CFAC-933D-4EA9-8776-6CC95F08B067}">
      <dgm:prSet/>
      <dgm:spPr/>
      <dgm:t>
        <a:bodyPr/>
        <a:lstStyle/>
        <a:p>
          <a:r>
            <a:rPr lang="en-US"/>
            <a:t>Determine risk/benefit.</a:t>
          </a:r>
        </a:p>
      </dgm:t>
    </dgm:pt>
    <dgm:pt modelId="{BC22C72D-1CE3-4FB7-9072-A432DF2B3518}" type="parTrans" cxnId="{EBDB115C-D566-4BD1-8AF2-E2A8CC0D597D}">
      <dgm:prSet/>
      <dgm:spPr/>
      <dgm:t>
        <a:bodyPr/>
        <a:lstStyle/>
        <a:p>
          <a:endParaRPr lang="en-US"/>
        </a:p>
      </dgm:t>
    </dgm:pt>
    <dgm:pt modelId="{FC0443C3-804D-4603-9F63-5227ACE9A6B7}" type="sibTrans" cxnId="{EBDB115C-D566-4BD1-8AF2-E2A8CC0D597D}">
      <dgm:prSet/>
      <dgm:spPr/>
      <dgm:t>
        <a:bodyPr/>
        <a:lstStyle/>
        <a:p>
          <a:endParaRPr lang="en-US"/>
        </a:p>
      </dgm:t>
    </dgm:pt>
    <dgm:pt modelId="{CC31E2C6-9116-48F8-8FBD-ECF643072504}">
      <dgm:prSet/>
      <dgm:spPr/>
      <dgm:t>
        <a:bodyPr/>
        <a:lstStyle/>
        <a:p>
          <a:r>
            <a:rPr lang="en-US" b="1"/>
            <a:t>Recently Suspected with Covid-19 : Central Vein Thrombosis</a:t>
          </a:r>
          <a:endParaRPr lang="en-US"/>
        </a:p>
      </dgm:t>
    </dgm:pt>
    <dgm:pt modelId="{6B5A4720-F996-4E82-B33D-FBC4BBFAE5AC}" type="parTrans" cxnId="{7B32AE70-0DAA-45F7-A867-598C8290900F}">
      <dgm:prSet/>
      <dgm:spPr/>
      <dgm:t>
        <a:bodyPr/>
        <a:lstStyle/>
        <a:p>
          <a:endParaRPr lang="en-US"/>
        </a:p>
      </dgm:t>
    </dgm:pt>
    <dgm:pt modelId="{B3E1FEBC-27C9-496E-ACFE-BF28C222B22A}" type="sibTrans" cxnId="{7B32AE70-0DAA-45F7-A867-598C8290900F}">
      <dgm:prSet/>
      <dgm:spPr/>
      <dgm:t>
        <a:bodyPr/>
        <a:lstStyle/>
        <a:p>
          <a:endParaRPr lang="en-US"/>
        </a:p>
      </dgm:t>
    </dgm:pt>
    <dgm:pt modelId="{92E2189F-CFD7-4672-A18A-54FD75352FF7}" type="pres">
      <dgm:prSet presAssocID="{D8C78B35-BB4C-4DD0-8F1A-6C49959B389F}" presName="linear" presStyleCnt="0">
        <dgm:presLayoutVars>
          <dgm:animLvl val="lvl"/>
          <dgm:resizeHandles val="exact"/>
        </dgm:presLayoutVars>
      </dgm:prSet>
      <dgm:spPr/>
    </dgm:pt>
    <dgm:pt modelId="{83FC6B9C-ED7A-471A-8F67-3C8D3A429435}" type="pres">
      <dgm:prSet presAssocID="{6DE993B5-371B-4160-B02A-86644AFAA973}" presName="parentText" presStyleLbl="node1" presStyleIdx="0" presStyleCnt="3">
        <dgm:presLayoutVars>
          <dgm:chMax val="0"/>
          <dgm:bulletEnabled val="1"/>
        </dgm:presLayoutVars>
      </dgm:prSet>
      <dgm:spPr/>
    </dgm:pt>
    <dgm:pt modelId="{376F52A2-C380-49D7-8575-819DD2DB16F9}" type="pres">
      <dgm:prSet presAssocID="{E34D2844-96B0-4388-A276-30F5F9219248}" presName="spacer" presStyleCnt="0"/>
      <dgm:spPr/>
    </dgm:pt>
    <dgm:pt modelId="{EB02AA2D-5DF6-41DC-8A54-A3FAAF1119BF}" type="pres">
      <dgm:prSet presAssocID="{8FE7CFAC-933D-4EA9-8776-6CC95F08B067}" presName="parentText" presStyleLbl="node1" presStyleIdx="1" presStyleCnt="3">
        <dgm:presLayoutVars>
          <dgm:chMax val="0"/>
          <dgm:bulletEnabled val="1"/>
        </dgm:presLayoutVars>
      </dgm:prSet>
      <dgm:spPr/>
    </dgm:pt>
    <dgm:pt modelId="{4F2D1FE9-D82F-4E36-9238-09557974E593}" type="pres">
      <dgm:prSet presAssocID="{FC0443C3-804D-4603-9F63-5227ACE9A6B7}" presName="spacer" presStyleCnt="0"/>
      <dgm:spPr/>
    </dgm:pt>
    <dgm:pt modelId="{79B05A52-C8C1-4F9A-9070-6756E52D344F}" type="pres">
      <dgm:prSet presAssocID="{CC31E2C6-9116-48F8-8FBD-ECF643072504}" presName="parentText" presStyleLbl="node1" presStyleIdx="2" presStyleCnt="3">
        <dgm:presLayoutVars>
          <dgm:chMax val="0"/>
          <dgm:bulletEnabled val="1"/>
        </dgm:presLayoutVars>
      </dgm:prSet>
      <dgm:spPr/>
    </dgm:pt>
  </dgm:ptLst>
  <dgm:cxnLst>
    <dgm:cxn modelId="{C9EA1F10-1914-49E3-A283-D52BC9C9C5BB}" type="presOf" srcId="{6DE993B5-371B-4160-B02A-86644AFAA973}" destId="{83FC6B9C-ED7A-471A-8F67-3C8D3A429435}" srcOrd="0" destOrd="0" presId="urn:microsoft.com/office/officeart/2005/8/layout/vList2"/>
    <dgm:cxn modelId="{EBDB115C-D566-4BD1-8AF2-E2A8CC0D597D}" srcId="{D8C78B35-BB4C-4DD0-8F1A-6C49959B389F}" destId="{8FE7CFAC-933D-4EA9-8776-6CC95F08B067}" srcOrd="1" destOrd="0" parTransId="{BC22C72D-1CE3-4FB7-9072-A432DF2B3518}" sibTransId="{FC0443C3-804D-4603-9F63-5227ACE9A6B7}"/>
    <dgm:cxn modelId="{0ED4A462-94DB-41AF-B862-458A9C791F88}" type="presOf" srcId="{D8C78B35-BB4C-4DD0-8F1A-6C49959B389F}" destId="{92E2189F-CFD7-4672-A18A-54FD75352FF7}" srcOrd="0" destOrd="0" presId="urn:microsoft.com/office/officeart/2005/8/layout/vList2"/>
    <dgm:cxn modelId="{FC8A3C4E-E09F-44E1-B9F4-9EE5017161BE}" type="presOf" srcId="{CC31E2C6-9116-48F8-8FBD-ECF643072504}" destId="{79B05A52-C8C1-4F9A-9070-6756E52D344F}" srcOrd="0" destOrd="0" presId="urn:microsoft.com/office/officeart/2005/8/layout/vList2"/>
    <dgm:cxn modelId="{7B32AE70-0DAA-45F7-A867-598C8290900F}" srcId="{D8C78B35-BB4C-4DD0-8F1A-6C49959B389F}" destId="{CC31E2C6-9116-48F8-8FBD-ECF643072504}" srcOrd="2" destOrd="0" parTransId="{6B5A4720-F996-4E82-B33D-FBC4BBFAE5AC}" sibTransId="{B3E1FEBC-27C9-496E-ACFE-BF28C222B22A}"/>
    <dgm:cxn modelId="{AA589B79-3845-48A6-8861-94B5641905DA}" srcId="{D8C78B35-BB4C-4DD0-8F1A-6C49959B389F}" destId="{6DE993B5-371B-4160-B02A-86644AFAA973}" srcOrd="0" destOrd="0" parTransId="{6F26E56F-120B-4EC6-9DB6-2D60E1D211F3}" sibTransId="{E34D2844-96B0-4388-A276-30F5F9219248}"/>
    <dgm:cxn modelId="{7273C5E0-D1A4-4E61-A37E-C4785C043F1A}" type="presOf" srcId="{8FE7CFAC-933D-4EA9-8776-6CC95F08B067}" destId="{EB02AA2D-5DF6-41DC-8A54-A3FAAF1119BF}" srcOrd="0" destOrd="0" presId="urn:microsoft.com/office/officeart/2005/8/layout/vList2"/>
    <dgm:cxn modelId="{54D232AA-42A8-44AE-94D1-B53ECFC23712}" type="presParOf" srcId="{92E2189F-CFD7-4672-A18A-54FD75352FF7}" destId="{83FC6B9C-ED7A-471A-8F67-3C8D3A429435}" srcOrd="0" destOrd="0" presId="urn:microsoft.com/office/officeart/2005/8/layout/vList2"/>
    <dgm:cxn modelId="{9021955A-27CD-49A1-8109-6961CB5CD299}" type="presParOf" srcId="{92E2189F-CFD7-4672-A18A-54FD75352FF7}" destId="{376F52A2-C380-49D7-8575-819DD2DB16F9}" srcOrd="1" destOrd="0" presId="urn:microsoft.com/office/officeart/2005/8/layout/vList2"/>
    <dgm:cxn modelId="{C0C31381-F1E8-44D3-8BD1-B131C216DE9E}" type="presParOf" srcId="{92E2189F-CFD7-4672-A18A-54FD75352FF7}" destId="{EB02AA2D-5DF6-41DC-8A54-A3FAAF1119BF}" srcOrd="2" destOrd="0" presId="urn:microsoft.com/office/officeart/2005/8/layout/vList2"/>
    <dgm:cxn modelId="{8C3ABECE-60C0-4F7D-B44D-C86220ED9903}" type="presParOf" srcId="{92E2189F-CFD7-4672-A18A-54FD75352FF7}" destId="{4F2D1FE9-D82F-4E36-9238-09557974E593}" srcOrd="3" destOrd="0" presId="urn:microsoft.com/office/officeart/2005/8/layout/vList2"/>
    <dgm:cxn modelId="{24D54564-B12B-4C28-8152-2614180A6B60}" type="presParOf" srcId="{92E2189F-CFD7-4672-A18A-54FD75352FF7}" destId="{79B05A52-C8C1-4F9A-9070-6756E52D344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D16D7-DCB7-4DD1-9B81-6D7EDDC0887D}">
      <dsp:nvSpPr>
        <dsp:cNvPr id="0" name=""/>
        <dsp:cNvSpPr/>
      </dsp:nvSpPr>
      <dsp:spPr>
        <a:xfrm>
          <a:off x="0" y="57721"/>
          <a:ext cx="6263640" cy="983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Killed whole cell  vaccine</a:t>
          </a:r>
          <a:endParaRPr lang="en-US" sz="4100" kern="1200"/>
        </a:p>
      </dsp:txBody>
      <dsp:txXfrm>
        <a:off x="48005" y="105726"/>
        <a:ext cx="6167630" cy="887374"/>
      </dsp:txXfrm>
    </dsp:sp>
    <dsp:sp modelId="{32739BD2-96CF-48C1-B4ED-271321DF57E2}">
      <dsp:nvSpPr>
        <dsp:cNvPr id="0" name=""/>
        <dsp:cNvSpPr/>
      </dsp:nvSpPr>
      <dsp:spPr>
        <a:xfrm>
          <a:off x="0" y="1159186"/>
          <a:ext cx="6263640" cy="98338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Live attenuated vaccine</a:t>
          </a:r>
          <a:endParaRPr lang="en-US" sz="4100" kern="1200"/>
        </a:p>
      </dsp:txBody>
      <dsp:txXfrm>
        <a:off x="48005" y="1207191"/>
        <a:ext cx="6167630" cy="887374"/>
      </dsp:txXfrm>
    </dsp:sp>
    <dsp:sp modelId="{8896EA71-52D1-444D-BA1F-842B898DE149}">
      <dsp:nvSpPr>
        <dsp:cNvPr id="0" name=""/>
        <dsp:cNvSpPr/>
      </dsp:nvSpPr>
      <dsp:spPr>
        <a:xfrm>
          <a:off x="0" y="2260651"/>
          <a:ext cx="6263640" cy="98338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Sub-unit vaccine</a:t>
          </a:r>
          <a:endParaRPr lang="en-US" sz="4100" kern="1200"/>
        </a:p>
      </dsp:txBody>
      <dsp:txXfrm>
        <a:off x="48005" y="2308656"/>
        <a:ext cx="6167630" cy="887374"/>
      </dsp:txXfrm>
    </dsp:sp>
    <dsp:sp modelId="{63DFAD36-74AB-44CF-8A0E-5BB91DCA14DF}">
      <dsp:nvSpPr>
        <dsp:cNvPr id="0" name=""/>
        <dsp:cNvSpPr/>
      </dsp:nvSpPr>
      <dsp:spPr>
        <a:xfrm>
          <a:off x="0" y="3362116"/>
          <a:ext cx="6263640" cy="98338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Virus vector vaccines</a:t>
          </a:r>
          <a:endParaRPr lang="en-US" sz="4100" kern="1200"/>
        </a:p>
      </dsp:txBody>
      <dsp:txXfrm>
        <a:off x="48005" y="3410121"/>
        <a:ext cx="6167630" cy="887374"/>
      </dsp:txXfrm>
    </dsp:sp>
    <dsp:sp modelId="{05349553-BAED-45F2-B8A5-E26D99EBFD26}">
      <dsp:nvSpPr>
        <dsp:cNvPr id="0" name=""/>
        <dsp:cNvSpPr/>
      </dsp:nvSpPr>
      <dsp:spPr>
        <a:xfrm>
          <a:off x="0" y="4463581"/>
          <a:ext cx="6263640" cy="98338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mRNA vaccines</a:t>
          </a:r>
          <a:endParaRPr lang="en-US" sz="4100" kern="1200"/>
        </a:p>
      </dsp:txBody>
      <dsp:txXfrm>
        <a:off x="48005" y="4511586"/>
        <a:ext cx="6167630" cy="887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CB001-4D71-471F-838D-299E8DCDE81A}">
      <dsp:nvSpPr>
        <dsp:cNvPr id="0" name=""/>
        <dsp:cNvSpPr/>
      </dsp:nvSpPr>
      <dsp:spPr>
        <a:xfrm>
          <a:off x="0" y="1162203"/>
          <a:ext cx="4862446"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D8ED3F-5BAB-48A7-86E1-FE2CB65E51E6}">
      <dsp:nvSpPr>
        <dsp:cNvPr id="0" name=""/>
        <dsp:cNvSpPr/>
      </dsp:nvSpPr>
      <dsp:spPr>
        <a:xfrm>
          <a:off x="243122" y="807963"/>
          <a:ext cx="340371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652" tIns="0" rIns="128652" bIns="0" numCol="1" spcCol="1270" anchor="ctr" anchorCtr="0">
          <a:noAutofit/>
        </a:bodyPr>
        <a:lstStyle/>
        <a:p>
          <a:pPr marL="0" lvl="0" indent="0" algn="l" defTabSz="1066800">
            <a:lnSpc>
              <a:spcPct val="90000"/>
            </a:lnSpc>
            <a:spcBef>
              <a:spcPct val="0"/>
            </a:spcBef>
            <a:spcAft>
              <a:spcPct val="35000"/>
            </a:spcAft>
            <a:buNone/>
          </a:pPr>
          <a:r>
            <a:rPr lang="en-US" sz="2400" kern="1200" dirty="0"/>
            <a:t>It’s a two-stage process:</a:t>
          </a:r>
        </a:p>
      </dsp:txBody>
      <dsp:txXfrm>
        <a:off x="277707" y="842548"/>
        <a:ext cx="3334542" cy="639310"/>
      </dsp:txXfrm>
    </dsp:sp>
    <dsp:sp modelId="{EC548970-106C-4200-AF3C-C060DB22CA88}">
      <dsp:nvSpPr>
        <dsp:cNvPr id="0" name=""/>
        <dsp:cNvSpPr/>
      </dsp:nvSpPr>
      <dsp:spPr>
        <a:xfrm>
          <a:off x="0" y="2250843"/>
          <a:ext cx="4862446"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18927A-1F92-42B2-A594-33D6F879709A}">
      <dsp:nvSpPr>
        <dsp:cNvPr id="0" name=""/>
        <dsp:cNvSpPr/>
      </dsp:nvSpPr>
      <dsp:spPr>
        <a:xfrm>
          <a:off x="243122" y="1896603"/>
          <a:ext cx="340371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652" tIns="0" rIns="128652" bIns="0" numCol="1" spcCol="1270" anchor="ctr" anchorCtr="0">
          <a:noAutofit/>
        </a:bodyPr>
        <a:lstStyle/>
        <a:p>
          <a:pPr marL="0" lvl="0" indent="0" algn="l" defTabSz="1066800">
            <a:lnSpc>
              <a:spcPct val="90000"/>
            </a:lnSpc>
            <a:spcBef>
              <a:spcPct val="0"/>
            </a:spcBef>
            <a:spcAft>
              <a:spcPct val="35000"/>
            </a:spcAft>
            <a:buNone/>
          </a:pPr>
          <a:r>
            <a:rPr lang="en-US" sz="2400" kern="1200"/>
            <a:t>The innate</a:t>
          </a:r>
        </a:p>
      </dsp:txBody>
      <dsp:txXfrm>
        <a:off x="277707" y="1931188"/>
        <a:ext cx="3334542" cy="639310"/>
      </dsp:txXfrm>
    </dsp:sp>
    <dsp:sp modelId="{3C171BF6-85F1-44AA-A541-C2917B75BA21}">
      <dsp:nvSpPr>
        <dsp:cNvPr id="0" name=""/>
        <dsp:cNvSpPr/>
      </dsp:nvSpPr>
      <dsp:spPr>
        <a:xfrm>
          <a:off x="0" y="3339483"/>
          <a:ext cx="4862446" cy="1398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7380" tIns="499872" rIns="37738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Antibodies</a:t>
          </a:r>
        </a:p>
        <a:p>
          <a:pPr marL="228600" lvl="1" indent="-228600" algn="l" defTabSz="1066800">
            <a:lnSpc>
              <a:spcPct val="90000"/>
            </a:lnSpc>
            <a:spcBef>
              <a:spcPct val="0"/>
            </a:spcBef>
            <a:spcAft>
              <a:spcPct val="15000"/>
            </a:spcAft>
            <a:buChar char="•"/>
          </a:pPr>
          <a:r>
            <a:rPr lang="en-US" sz="2400" kern="1200"/>
            <a:t>Immune cells</a:t>
          </a:r>
        </a:p>
      </dsp:txBody>
      <dsp:txXfrm>
        <a:off x="0" y="3339483"/>
        <a:ext cx="4862446" cy="1398600"/>
      </dsp:txXfrm>
    </dsp:sp>
    <dsp:sp modelId="{3D2C79CA-9F43-4CDA-BB44-0C590E3F918F}">
      <dsp:nvSpPr>
        <dsp:cNvPr id="0" name=""/>
        <dsp:cNvSpPr/>
      </dsp:nvSpPr>
      <dsp:spPr>
        <a:xfrm>
          <a:off x="243122" y="2985243"/>
          <a:ext cx="340371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652" tIns="0" rIns="128652" bIns="0" numCol="1" spcCol="1270" anchor="ctr" anchorCtr="0">
          <a:noAutofit/>
        </a:bodyPr>
        <a:lstStyle/>
        <a:p>
          <a:pPr marL="0" lvl="0" indent="0" algn="l" defTabSz="1066800">
            <a:lnSpc>
              <a:spcPct val="90000"/>
            </a:lnSpc>
            <a:spcBef>
              <a:spcPct val="0"/>
            </a:spcBef>
            <a:spcAft>
              <a:spcPct val="35000"/>
            </a:spcAft>
            <a:buNone/>
          </a:pPr>
          <a:r>
            <a:rPr lang="en-US" sz="2400" kern="1200"/>
            <a:t>The adaptive</a:t>
          </a:r>
        </a:p>
      </dsp:txBody>
      <dsp:txXfrm>
        <a:off x="277707" y="3019828"/>
        <a:ext cx="3334542"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789EF-BBA1-45E2-B3FC-209DF89186F9}">
      <dsp:nvSpPr>
        <dsp:cNvPr id="0" name=""/>
        <dsp:cNvSpPr/>
      </dsp:nvSpPr>
      <dsp:spPr>
        <a:xfrm>
          <a:off x="1941550" y="566366"/>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D1B488-95B5-4849-BF8C-F63C849088C2}">
      <dsp:nvSpPr>
        <dsp:cNvPr id="0" name=""/>
        <dsp:cNvSpPr/>
      </dsp:nvSpPr>
      <dsp:spPr>
        <a:xfrm>
          <a:off x="753559" y="298058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b="1" kern="1200" dirty="0"/>
            <a:t>Protection: Innate, antibody &amp; cellular immunity</a:t>
          </a:r>
          <a:endParaRPr lang="en-US" sz="2500" kern="1200" dirty="0"/>
        </a:p>
      </dsp:txBody>
      <dsp:txXfrm>
        <a:off x="753559" y="2980583"/>
        <a:ext cx="4320000" cy="720000"/>
      </dsp:txXfrm>
    </dsp:sp>
    <dsp:sp modelId="{6E03EA97-FB1A-4658-A256-003FAFC2F727}">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0D6A0B-070C-4BD8-87B0-AF14E25C569E}">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b="1" kern="1200" dirty="0"/>
            <a:t>Adverse effects: Innate response </a:t>
          </a:r>
          <a:r>
            <a:rPr lang="en-US" sz="2500" kern="1200" dirty="0"/>
            <a:t>(mostly)</a:t>
          </a:r>
        </a:p>
      </dsp:txBody>
      <dsp:txXfrm>
        <a:off x="5841914" y="2943510"/>
        <a:ext cx="432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C6B9C-ED7A-471A-8F67-3C8D3A429435}">
      <dsp:nvSpPr>
        <dsp:cNvPr id="0" name=""/>
        <dsp:cNvSpPr/>
      </dsp:nvSpPr>
      <dsp:spPr>
        <a:xfrm>
          <a:off x="0" y="563094"/>
          <a:ext cx="6263640" cy="13922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Difficult to determine relationship, causality.</a:t>
          </a:r>
        </a:p>
      </dsp:txBody>
      <dsp:txXfrm>
        <a:off x="67966" y="631060"/>
        <a:ext cx="6127708" cy="1256367"/>
      </dsp:txXfrm>
    </dsp:sp>
    <dsp:sp modelId="{EB02AA2D-5DF6-41DC-8A54-A3FAAF1119BF}">
      <dsp:nvSpPr>
        <dsp:cNvPr id="0" name=""/>
        <dsp:cNvSpPr/>
      </dsp:nvSpPr>
      <dsp:spPr>
        <a:xfrm>
          <a:off x="0" y="2056194"/>
          <a:ext cx="6263640" cy="139229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Determine risk/benefit.</a:t>
          </a:r>
        </a:p>
      </dsp:txBody>
      <dsp:txXfrm>
        <a:off x="67966" y="2124160"/>
        <a:ext cx="6127708" cy="1256367"/>
      </dsp:txXfrm>
    </dsp:sp>
    <dsp:sp modelId="{79B05A52-C8C1-4F9A-9070-6756E52D344F}">
      <dsp:nvSpPr>
        <dsp:cNvPr id="0" name=""/>
        <dsp:cNvSpPr/>
      </dsp:nvSpPr>
      <dsp:spPr>
        <a:xfrm>
          <a:off x="0" y="3549294"/>
          <a:ext cx="6263640" cy="139229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Recently Suspected with Covid-19 : Central Vein Thrombosis</a:t>
          </a:r>
          <a:endParaRPr lang="en-US" sz="3500" kern="1200"/>
        </a:p>
      </dsp:txBody>
      <dsp:txXfrm>
        <a:off x="67966" y="3617260"/>
        <a:ext cx="6127708" cy="12563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FB7FB053-4D96-4FEE-8D40-6777D9054BF0}" type="datetimeFigureOut">
              <a:rPr lang="en-US" smtClean="0"/>
              <a:t>6/17/2021</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E8660506-1EA7-40BC-BC3C-A94A20D6DAE3}" type="slidenum">
              <a:rPr lang="en-US" smtClean="0"/>
              <a:t>‹#›</a:t>
            </a:fld>
            <a:endParaRPr lang="en-US"/>
          </a:p>
        </p:txBody>
      </p:sp>
    </p:spTree>
    <p:extLst>
      <p:ext uri="{BB962C8B-B14F-4D97-AF65-F5344CB8AC3E}">
        <p14:creationId xmlns:p14="http://schemas.microsoft.com/office/powerpoint/2010/main" val="109602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da.gov/vaccines-blood-biologics/vaccines/emergency-use-authorization-vaccines-explained"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fda.gov/media/143890/download" TargetMode="External"/><Relationship Id="rId4" Type="http://schemas.openxmlformats.org/officeDocument/2006/relationships/hyperlink" Target="https://www.fda.gov/patients/fast-track-breakthrough-therapy-accelerated-approval-priority-review/accelerated-approva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CF9697-36D0-4B94-B884-D19DEE847F7A}"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52227" name="Rectangle 2"/>
          <p:cNvSpPr>
            <a:spLocks noGrp="1" noRot="1" noChangeAspect="1" noChangeArrowheads="1" noTextEdit="1"/>
          </p:cNvSpPr>
          <p:nvPr>
            <p:ph type="sldImg"/>
          </p:nvPr>
        </p:nvSpPr>
        <p:spPr>
          <a:xfrm>
            <a:off x="831850" y="696913"/>
            <a:ext cx="5159375" cy="2903537"/>
          </a:xfrm>
          <a:ln/>
        </p:spPr>
      </p:sp>
      <p:sp>
        <p:nvSpPr>
          <p:cNvPr id="52228" name="Rectangle 3"/>
          <p:cNvSpPr>
            <a:spLocks noGrp="1" noChangeArrowheads="1"/>
          </p:cNvSpPr>
          <p:nvPr>
            <p:ph type="body" idx="1"/>
          </p:nvPr>
        </p:nvSpPr>
        <p:spPr>
          <a:xfrm>
            <a:off x="857250" y="3689509"/>
            <a:ext cx="5143500" cy="49096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ormAutofit fontScale="55000" lnSpcReduction="20000"/>
          </a:bodyPr>
          <a:lstStyle/>
          <a:p>
            <a:pPr eaLnBrk="1" hangingPunct="1"/>
            <a:r>
              <a:rPr lang="en-US" altLang="en-US" dirty="0"/>
              <a:t>Epidemic disease in Western Europe between 1348 and 1530+ AD (the end of the Middle Ages through the Renaissance)</a:t>
            </a:r>
          </a:p>
          <a:p>
            <a:pPr eaLnBrk="1" hangingPunct="1"/>
            <a:endParaRPr lang="en-US" altLang="en-US" dirty="0"/>
          </a:p>
          <a:p>
            <a:pPr eaLnBrk="1" hangingPunct="1"/>
            <a:r>
              <a:rPr lang="en-US" altLang="en-US" dirty="0"/>
              <a:t>The Plague (The Black Death)</a:t>
            </a:r>
          </a:p>
          <a:p>
            <a:pPr lvl="2" eaLnBrk="1" hangingPunct="1">
              <a:buFontTx/>
              <a:buChar char="-"/>
            </a:pPr>
            <a:r>
              <a:rPr lang="en-US" altLang="en-US" dirty="0"/>
              <a:t>Worst from 1348-1352</a:t>
            </a:r>
          </a:p>
          <a:p>
            <a:pPr lvl="2" eaLnBrk="1" hangingPunct="1">
              <a:buFontTx/>
              <a:buChar char="-"/>
            </a:pPr>
            <a:r>
              <a:rPr lang="en-US" altLang="en-US" dirty="0"/>
              <a:t>Killed at least 25 million people in Europe (1/3 of the population).</a:t>
            </a:r>
          </a:p>
          <a:p>
            <a:pPr lvl="2" eaLnBrk="1" hangingPunct="1">
              <a:buFontTx/>
              <a:buChar char="-"/>
            </a:pPr>
            <a:r>
              <a:rPr lang="en-US" altLang="en-US" dirty="0"/>
              <a:t>Killed more than 60 million worldwide.</a:t>
            </a:r>
          </a:p>
          <a:p>
            <a:pPr lvl="2" eaLnBrk="1" hangingPunct="1">
              <a:buFontTx/>
              <a:buChar char="-"/>
            </a:pPr>
            <a:r>
              <a:rPr lang="en-US" altLang="en-US" dirty="0">
                <a:cs typeface="Arial" panose="020B0604020202020204" pitchFamily="34" charset="0"/>
              </a:rPr>
              <a:t>Boccaccio said that the victims, "ate lunch with their friend and dinner with their ancestors in paradise." </a:t>
            </a:r>
            <a:endParaRPr lang="en-US" altLang="en-US" dirty="0"/>
          </a:p>
          <a:p>
            <a:pPr lvl="2" eaLnBrk="1" hangingPunct="1">
              <a:buFontTx/>
              <a:buChar char="-"/>
            </a:pPr>
            <a:endParaRPr lang="en-US" altLang="en-US" dirty="0"/>
          </a:p>
          <a:p>
            <a:pPr eaLnBrk="1" hangingPunct="1"/>
            <a:r>
              <a:rPr lang="en-US" altLang="en-US" dirty="0">
                <a:solidFill>
                  <a:srgbClr val="000000"/>
                </a:solidFill>
              </a:rPr>
              <a:t>Map graphic courtesy of “The Black Death, 1348," </a:t>
            </a:r>
            <a:r>
              <a:rPr lang="en-US" altLang="en-US" dirty="0" err="1">
                <a:solidFill>
                  <a:srgbClr val="000000"/>
                </a:solidFill>
              </a:rPr>
              <a:t>EyeWitness</a:t>
            </a:r>
            <a:r>
              <a:rPr lang="en-US" altLang="en-US" dirty="0">
                <a:solidFill>
                  <a:srgbClr val="000000"/>
                </a:solidFill>
              </a:rPr>
              <a:t> to History, www.eyewitnesstohistory.com (2001)</a:t>
            </a:r>
            <a:endParaRPr lang="en-US" altLang="en-US" dirty="0"/>
          </a:p>
          <a:p>
            <a:pPr eaLnBrk="1" hangingPunct="1"/>
            <a:r>
              <a:rPr lang="en-US" altLang="en-US" dirty="0"/>
              <a:t>http://www.iath.virginia.edu/osheim/</a:t>
            </a:r>
          </a:p>
          <a:p>
            <a:pPr eaLnBrk="1" hangingPunct="1"/>
            <a:r>
              <a:rPr lang="en-US" altLang="en-US" dirty="0"/>
              <a:t>http://www.learner.org/exhibits/renaissance/index.html</a:t>
            </a:r>
          </a:p>
          <a:p>
            <a:pPr eaLnBrk="1" hangingPunct="1"/>
            <a:r>
              <a:rPr lang="en-US" altLang="en-US" dirty="0"/>
              <a:t>http://www.cdc.gov/ncidod/dvbid/plague/</a:t>
            </a:r>
          </a:p>
          <a:p>
            <a:pPr eaLnBrk="1" hangingPunct="1"/>
            <a:r>
              <a:rPr lang="en-US" altLang="en-US" dirty="0">
                <a:solidFill>
                  <a:srgbClr val="000000"/>
                </a:solidFill>
              </a:rPr>
              <a:t>http://www.insecta-inspecta.com/fleas/bdeath/</a:t>
            </a:r>
          </a:p>
          <a:p>
            <a:pPr eaLnBrk="1" hangingPunct="1"/>
            <a:r>
              <a:rPr lang="en-US" altLang="en-US" dirty="0"/>
              <a:t>http://www.bbc.co.uk/history/society_culture/welfare/black_01.shtml</a:t>
            </a:r>
          </a:p>
          <a:p>
            <a:pPr eaLnBrk="1" hangingPunct="1"/>
            <a:endParaRPr lang="en-US" altLang="en-US" dirty="0"/>
          </a:p>
          <a:p>
            <a:pPr eaLnBrk="1" hangingPunct="1"/>
            <a:r>
              <a:rPr lang="en-US" altLang="en-US" b="1" dirty="0"/>
              <a:t>Background</a:t>
            </a:r>
          </a:p>
          <a:p>
            <a:pPr eaLnBrk="1" hangingPunct="1"/>
            <a:r>
              <a:rPr lang="en-US" altLang="en-US" dirty="0">
                <a:cs typeface="Arial" panose="020B0604020202020204" pitchFamily="34" charset="0"/>
              </a:rPr>
              <a:t>The plague spread when people fled to other cities. It is believed the plague originated in Asia, and moved west with Mongol armies and traders. The plague traveled on trade routes and caravans. </a:t>
            </a:r>
            <a:r>
              <a:rPr lang="en-US" altLang="en-US" dirty="0"/>
              <a:t>In 1348 a ship docked at in Dorset, England. On this ship were flea-infested black rats that carried a disease, which was to wipe out almost 33% of the British population. The disease would plague Britain's shores for 300 years, triggering repeated epidemics.</a:t>
            </a:r>
          </a:p>
          <a:p>
            <a:pPr eaLnBrk="1" hangingPunct="1"/>
            <a:r>
              <a:rPr lang="en-US" altLang="en-US" dirty="0"/>
              <a:t> </a:t>
            </a:r>
          </a:p>
          <a:p>
            <a:pPr eaLnBrk="1" hangingPunct="1"/>
            <a:r>
              <a:rPr lang="en-US" altLang="en-US" dirty="0"/>
              <a:t>Two main types of fatal plague in this period: pneumonic and bubonic. Pneumonic plague was spread by sneezing and bubonic plague by flea bites. The fleas that delivered the deadly bite would leap from dead rats to humans and could survive in any warm place. Pneumonic fever was more contagious because it was air-based. Symptoms of bubonic plague would start with a high temperature, headaches and vomiting, followed by lumps appearing in the groin and armpits. Eventually the victim would be covered all over with black bruises; death would shortly follow. </a:t>
            </a:r>
          </a:p>
          <a:p>
            <a:pPr eaLnBrk="1" hangingPunct="1"/>
            <a:endParaRPr lang="en-US" altLang="en-US" dirty="0"/>
          </a:p>
          <a:p>
            <a:pPr eaLnBrk="1" hangingPunct="1"/>
            <a:r>
              <a:rPr lang="en-US" altLang="en-US" dirty="0"/>
              <a:t>Such a devastating disease was bound to bring huge changes to medieval society. Some writers complained the disease had brought out the worst in people. In other cases, because so many had died, labor was in short supply. </a:t>
            </a:r>
          </a:p>
          <a:p>
            <a:pPr eaLnBrk="1" hangingPunct="1"/>
            <a:endParaRPr lang="en-US" altLang="en-US" dirty="0"/>
          </a:p>
          <a:p>
            <a:pPr eaLnBrk="1" hangingPunct="1"/>
            <a:r>
              <a:rPr lang="en-US" dirty="0"/>
              <a:t>In 1346, the Plague came to </a:t>
            </a:r>
            <a:r>
              <a:rPr lang="en-US" dirty="0" err="1"/>
              <a:t>Kaffa</a:t>
            </a:r>
            <a:r>
              <a:rPr lang="en-US" dirty="0"/>
              <a:t>, a Genoese cathedral city and a port central to the successful Genoese trade industry located on the Crimean Peninsula of the Black Sea. The Tartar forces of </a:t>
            </a:r>
            <a:r>
              <a:rPr lang="en-US" dirty="0" err="1"/>
              <a:t>Kipchak</a:t>
            </a:r>
            <a:r>
              <a:rPr lang="en-US" dirty="0"/>
              <a:t> khan </a:t>
            </a:r>
            <a:r>
              <a:rPr lang="en-US" dirty="0" err="1"/>
              <a:t>Janibeg</a:t>
            </a:r>
            <a:r>
              <a:rPr lang="en-US" dirty="0"/>
              <a:t>, backed by Venetian forces - competitors of the Genoese - had laid siege to </a:t>
            </a:r>
            <a:r>
              <a:rPr lang="en-US" dirty="0" err="1"/>
              <a:t>Kaffa</a:t>
            </a:r>
            <a:r>
              <a:rPr lang="en-US" dirty="0"/>
              <a:t> in hopes of removing the Genoese from one of the cornerstones of Europe's defense against Eastern attack and Genoa's dominance of east-west trade. </a:t>
            </a:r>
            <a:r>
              <a:rPr lang="en-US" dirty="0" err="1"/>
              <a:t>Kaffa</a:t>
            </a:r>
            <a:r>
              <a:rPr lang="en-US" dirty="0"/>
              <a:t> was helpless, barely able to sustain even the crudest living conditions. Finding its chief means of supplies cut off, </a:t>
            </a:r>
            <a:r>
              <a:rPr lang="en-US" dirty="0" err="1"/>
              <a:t>Kaffa</a:t>
            </a:r>
            <a:r>
              <a:rPr lang="en-US" dirty="0"/>
              <a:t> spent the next year watching itself decline into a hopeless state.</a:t>
            </a:r>
            <a:br>
              <a:rPr lang="en-US" dirty="0"/>
            </a:br>
            <a:br>
              <a:rPr lang="en-US" dirty="0"/>
            </a:br>
            <a:r>
              <a:rPr lang="en-US" dirty="0"/>
              <a:t>"But then, in 1347, to the Italians' delight, their opponents began to die off at an alarming rate - </a:t>
            </a:r>
            <a:r>
              <a:rPr lang="en-US" dirty="0" err="1"/>
              <a:t>Janibeg's</a:t>
            </a:r>
            <a:r>
              <a:rPr lang="en-US" dirty="0"/>
              <a:t> army was overcome by the Plague. </a:t>
            </a:r>
            <a:r>
              <a:rPr lang="en-US" dirty="0" err="1"/>
              <a:t>Janibeg</a:t>
            </a:r>
            <a:r>
              <a:rPr lang="en-US" dirty="0"/>
              <a:t> had no choice but to call off his siege, but not until he performed one last act of warfare against Genoa. </a:t>
            </a:r>
            <a:br>
              <a:rPr lang="en-US" dirty="0"/>
            </a:br>
            <a:br>
              <a:rPr lang="en-US" dirty="0"/>
            </a:br>
            <a:r>
              <a:rPr lang="en-US" dirty="0"/>
              <a:t>"Using the catapults designed to throw boulders and fireballs over the walls of fortified cities like </a:t>
            </a:r>
            <a:r>
              <a:rPr lang="en-US" dirty="0" err="1"/>
              <a:t>Kaffa</a:t>
            </a:r>
            <a:r>
              <a:rPr lang="en-US" dirty="0"/>
              <a:t>, </a:t>
            </a:r>
            <a:r>
              <a:rPr lang="en-US" dirty="0" err="1"/>
              <a:t>Janibeg</a:t>
            </a:r>
            <a:r>
              <a:rPr lang="en-US" dirty="0"/>
              <a:t> launched the Plague-infested corpses of his dead men into the city. The Italians quickly dumped these bodies back into the sea, but the damage was done. Due to the squalid conditions forced upon </a:t>
            </a:r>
            <a:r>
              <a:rPr lang="en-US" dirty="0" err="1"/>
              <a:t>Kaffa</a:t>
            </a:r>
            <a:r>
              <a:rPr lang="en-US" dirty="0"/>
              <a:t> by the siege, it was ripe for the quick desolation of the Plague.</a:t>
            </a:r>
            <a:br>
              <a:rPr lang="en-US" dirty="0"/>
            </a:br>
            <a:br>
              <a:rPr lang="en-US" dirty="0"/>
            </a:br>
            <a:r>
              <a:rPr lang="en-US" dirty="0"/>
              <a:t>"Hoping to escape the quickly spreading disease, four Genoese ships, thought to be untainted, departed from </a:t>
            </a:r>
            <a:r>
              <a:rPr lang="en-US" dirty="0" err="1"/>
              <a:t>Kaffa</a:t>
            </a:r>
            <a:r>
              <a:rPr lang="en-US" dirty="0"/>
              <a:t>. They sailed home to Italy."</a:t>
            </a:r>
            <a:br>
              <a:rPr lang="en-US" dirty="0"/>
            </a:br>
            <a:br>
              <a:rPr lang="en-US" dirty="0"/>
            </a:br>
            <a:r>
              <a:rPr lang="en-US" dirty="0"/>
              <a:t>By the time the ships reached Italy, many sailors on board were sick. Now the bacteria could make a foothold in new territories and would soon claim huge numbers of new victims. Such a devastating disease was bound to bring huge changes to medieval society. Some writers complained the disease had brought out the worst in people. In other cases, because so many had died, labor was in short supply. </a:t>
            </a:r>
          </a:p>
          <a:p>
            <a:pPr eaLnBrk="1" hangingPunct="1"/>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841107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15</a:t>
            </a:fld>
            <a:endParaRPr lang="en-US" dirty="0"/>
          </a:p>
        </p:txBody>
      </p:sp>
    </p:spTree>
    <p:extLst>
      <p:ext uri="{BB962C8B-B14F-4D97-AF65-F5344CB8AC3E}">
        <p14:creationId xmlns:p14="http://schemas.microsoft.com/office/powerpoint/2010/main" val="139315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60506-1EA7-40BC-BC3C-A94A20D6DAE3}" type="slidenum">
              <a:rPr lang="en-US" smtClean="0"/>
              <a:t>21</a:t>
            </a:fld>
            <a:endParaRPr lang="en-US"/>
          </a:p>
        </p:txBody>
      </p:sp>
    </p:spTree>
    <p:extLst>
      <p:ext uri="{BB962C8B-B14F-4D97-AF65-F5344CB8AC3E}">
        <p14:creationId xmlns:p14="http://schemas.microsoft.com/office/powerpoint/2010/main" val="1370302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B9895-1D39-4030-A0A5-7A33D67114CF}" type="slidenum">
              <a:rPr lang="en-US" smtClean="0"/>
              <a:t>23</a:t>
            </a:fld>
            <a:endParaRPr lang="en-US"/>
          </a:p>
        </p:txBody>
      </p:sp>
    </p:spTree>
    <p:extLst>
      <p:ext uri="{BB962C8B-B14F-4D97-AF65-F5344CB8AC3E}">
        <p14:creationId xmlns:p14="http://schemas.microsoft.com/office/powerpoint/2010/main" val="257375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B9895-1D39-4030-A0A5-7A33D67114CF}" type="slidenum">
              <a:rPr lang="en-US" smtClean="0"/>
              <a:t>24</a:t>
            </a:fld>
            <a:endParaRPr lang="en-US"/>
          </a:p>
        </p:txBody>
      </p:sp>
    </p:spTree>
    <p:extLst>
      <p:ext uri="{BB962C8B-B14F-4D97-AF65-F5344CB8AC3E}">
        <p14:creationId xmlns:p14="http://schemas.microsoft.com/office/powerpoint/2010/main" val="2512994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B9895-1D39-4030-A0A5-7A33D67114CF}" type="slidenum">
              <a:rPr lang="en-US" smtClean="0"/>
              <a:t>25</a:t>
            </a:fld>
            <a:endParaRPr lang="en-US"/>
          </a:p>
        </p:txBody>
      </p:sp>
    </p:spTree>
    <p:extLst>
      <p:ext uri="{BB962C8B-B14F-4D97-AF65-F5344CB8AC3E}">
        <p14:creationId xmlns:p14="http://schemas.microsoft.com/office/powerpoint/2010/main" val="3611337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B9895-1D39-4030-A0A5-7A33D67114CF}" type="slidenum">
              <a:rPr lang="en-US" smtClean="0"/>
              <a:t>28</a:t>
            </a:fld>
            <a:endParaRPr lang="en-US" dirty="0"/>
          </a:p>
        </p:txBody>
      </p:sp>
    </p:spTree>
    <p:extLst>
      <p:ext uri="{BB962C8B-B14F-4D97-AF65-F5344CB8AC3E}">
        <p14:creationId xmlns:p14="http://schemas.microsoft.com/office/powerpoint/2010/main" val="1144652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Vaccine antigens and immune enhancers (as adjuvants) injected into the muscle are </a:t>
            </a:r>
            <a:r>
              <a:rPr lang="en-US" sz="1200" b="0" i="0" u="none" strike="noStrike" kern="1200" baseline="0" dirty="0" err="1">
                <a:solidFill>
                  <a:schemeClr val="tx1"/>
                </a:solidFill>
                <a:latin typeface="+mn-lt"/>
                <a:ea typeface="+mn-ea"/>
                <a:cs typeface="+mn-cs"/>
              </a:rPr>
              <a:t>recognised</a:t>
            </a:r>
            <a:r>
              <a:rPr lang="en-US" sz="1200" b="0" i="0" u="none" strike="noStrike" kern="1200" baseline="0" dirty="0">
                <a:solidFill>
                  <a:schemeClr val="tx1"/>
                </a:solidFill>
                <a:latin typeface="+mn-lt"/>
                <a:ea typeface="+mn-ea"/>
                <a:cs typeface="+mn-cs"/>
              </a:rPr>
              <a:t> by the body as potential pathogens and/or danger signals. This recognition leads to the stimulation of local cells, followed by the recruitment of blood immune cells to the local site and the production of different soluble factors including vasodilators and cytokines.</a:t>
            </a:r>
          </a:p>
          <a:p>
            <a:r>
              <a:rPr lang="en-US" sz="1200" b="0" i="0" u="none" strike="noStrike" kern="1200" baseline="0" dirty="0">
                <a:solidFill>
                  <a:schemeClr val="tx1"/>
                </a:solidFill>
                <a:latin typeface="+mn-lt"/>
                <a:ea typeface="+mn-ea"/>
                <a:cs typeface="+mn-cs"/>
              </a:rPr>
              <a:t>Trigger the development of signs and symptoms of local inflammation (pain, redness and swelling). </a:t>
            </a:r>
          </a:p>
          <a:p>
            <a:r>
              <a:rPr lang="en-US" sz="1200" b="0" i="0" u="none" strike="noStrike" kern="1200" baseline="0" dirty="0">
                <a:solidFill>
                  <a:schemeClr val="tx1"/>
                </a:solidFill>
                <a:latin typeface="+mn-lt"/>
                <a:ea typeface="+mn-ea"/>
                <a:cs typeface="+mn-cs"/>
              </a:rPr>
              <a:t>The passage of some of those factors in the bloodstream, as well as the production of other systemic factors by immune blood cells or distant organs (e.g. liver), may contribute to the development of general symptoms (fever, myalgia, headache </a:t>
            </a:r>
            <a:r>
              <a:rPr lang="en-US" sz="1200" b="0" i="0" u="none" strike="noStrike" kern="1200" baseline="0" dirty="0" err="1">
                <a:solidFill>
                  <a:schemeClr val="tx1"/>
                </a:solidFill>
                <a:latin typeface="+mn-lt"/>
                <a:ea typeface="+mn-ea"/>
                <a:cs typeface="+mn-cs"/>
              </a:rPr>
              <a:t>etc</a:t>
            </a:r>
            <a:r>
              <a:rPr lang="en-US" sz="1200" b="0" i="0" u="none" strike="noStrike" kern="1200" baseline="0" dirty="0">
                <a:solidFill>
                  <a:schemeClr val="tx1"/>
                </a:solidFill>
                <a:latin typeface="+mn-lt"/>
                <a:ea typeface="+mn-ea"/>
                <a:cs typeface="+mn-cs"/>
              </a:rPr>
              <a:t>) in</a:t>
            </a: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vaccinee</a:t>
            </a:r>
            <a:r>
              <a:rPr lang="en-US" sz="1200" b="0" i="0" u="none" strike="noStrike" kern="1200" baseline="0" dirty="0">
                <a:solidFill>
                  <a:schemeClr val="tx1"/>
                </a:solidFill>
                <a:latin typeface="+mn-lt"/>
                <a:ea typeface="+mn-ea"/>
                <a:cs typeface="+mn-cs"/>
              </a:rPr>
              <a:t>. CRP C-reactive protein.</a:t>
            </a:r>
            <a:endParaRPr lang="en-US" dirty="0"/>
          </a:p>
        </p:txBody>
      </p:sp>
      <p:sp>
        <p:nvSpPr>
          <p:cNvPr id="4" name="Slide Number Placeholder 3"/>
          <p:cNvSpPr>
            <a:spLocks noGrp="1"/>
          </p:cNvSpPr>
          <p:nvPr>
            <p:ph type="sldNum" sz="quarter" idx="5"/>
          </p:nvPr>
        </p:nvSpPr>
        <p:spPr/>
        <p:txBody>
          <a:bodyPr/>
          <a:lstStyle/>
          <a:p>
            <a:fld id="{A70B9895-1D39-4030-A0A5-7A33D67114CF}" type="slidenum">
              <a:rPr lang="en-US" smtClean="0"/>
              <a:t>33</a:t>
            </a:fld>
            <a:endParaRPr lang="en-US"/>
          </a:p>
        </p:txBody>
      </p:sp>
    </p:spTree>
    <p:extLst>
      <p:ext uri="{BB962C8B-B14F-4D97-AF65-F5344CB8AC3E}">
        <p14:creationId xmlns:p14="http://schemas.microsoft.com/office/powerpoint/2010/main" val="2934455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B9895-1D39-4030-A0A5-7A33D67114CF}" type="slidenum">
              <a:rPr lang="en-US" smtClean="0"/>
              <a:t>34</a:t>
            </a:fld>
            <a:endParaRPr lang="en-US"/>
          </a:p>
        </p:txBody>
      </p:sp>
    </p:spTree>
    <p:extLst>
      <p:ext uri="{BB962C8B-B14F-4D97-AF65-F5344CB8AC3E}">
        <p14:creationId xmlns:p14="http://schemas.microsoft.com/office/powerpoint/2010/main" val="1816313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ACD8D-3315-4C46-8834-276A9B30B27B}" type="slidenum">
              <a:rPr lang="en-US" smtClean="0"/>
              <a:t>37</a:t>
            </a:fld>
            <a:endParaRPr lang="en-US"/>
          </a:p>
        </p:txBody>
      </p:sp>
    </p:spTree>
    <p:extLst>
      <p:ext uri="{BB962C8B-B14F-4D97-AF65-F5344CB8AC3E}">
        <p14:creationId xmlns:p14="http://schemas.microsoft.com/office/powerpoint/2010/main" val="290118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F3ACD8D-3315-4C46-8834-276A9B30B27B}" type="slidenum">
              <a:rPr lang="en-US" smtClean="0"/>
              <a:t>38</a:t>
            </a:fld>
            <a:endParaRPr lang="en-US"/>
          </a:p>
        </p:txBody>
      </p:sp>
    </p:spTree>
    <p:extLst>
      <p:ext uri="{BB962C8B-B14F-4D97-AF65-F5344CB8AC3E}">
        <p14:creationId xmlns:p14="http://schemas.microsoft.com/office/powerpoint/2010/main" val="207383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a:solidFill>
                  <a:schemeClr val="tx1"/>
                </a:solidFill>
                <a:latin typeface="Arial" charset="0"/>
              </a:defRPr>
            </a:lvl1pPr>
            <a:lvl2pPr marL="755060" indent="-290408" eaLnBrk="0" hangingPunct="0">
              <a:defRPr>
                <a:solidFill>
                  <a:schemeClr val="tx1"/>
                </a:solidFill>
                <a:latin typeface="Arial" charset="0"/>
              </a:defRPr>
            </a:lvl2pPr>
            <a:lvl3pPr marL="1161631" indent="-232326" eaLnBrk="0" hangingPunct="0">
              <a:defRPr>
                <a:solidFill>
                  <a:schemeClr val="tx1"/>
                </a:solidFill>
                <a:latin typeface="Arial" charset="0"/>
              </a:defRPr>
            </a:lvl3pPr>
            <a:lvl4pPr marL="1626283" indent="-232326" eaLnBrk="0" hangingPunct="0">
              <a:defRPr>
                <a:solidFill>
                  <a:schemeClr val="tx1"/>
                </a:solidFill>
                <a:latin typeface="Arial" charset="0"/>
              </a:defRPr>
            </a:lvl4pPr>
            <a:lvl5pPr marL="2090936" indent="-232326" eaLnBrk="0" hangingPunct="0">
              <a:defRPr>
                <a:solidFill>
                  <a:schemeClr val="tx1"/>
                </a:solidFill>
                <a:latin typeface="Arial" charset="0"/>
              </a:defRPr>
            </a:lvl5pPr>
            <a:lvl6pPr marL="2555588" indent="-232326" eaLnBrk="0" fontAlgn="base" hangingPunct="0">
              <a:spcBef>
                <a:spcPct val="0"/>
              </a:spcBef>
              <a:spcAft>
                <a:spcPct val="0"/>
              </a:spcAft>
              <a:defRPr>
                <a:solidFill>
                  <a:schemeClr val="tx1"/>
                </a:solidFill>
                <a:latin typeface="Arial" charset="0"/>
              </a:defRPr>
            </a:lvl6pPr>
            <a:lvl7pPr marL="3020240" indent="-232326" eaLnBrk="0" fontAlgn="base" hangingPunct="0">
              <a:spcBef>
                <a:spcPct val="0"/>
              </a:spcBef>
              <a:spcAft>
                <a:spcPct val="0"/>
              </a:spcAft>
              <a:defRPr>
                <a:solidFill>
                  <a:schemeClr val="tx1"/>
                </a:solidFill>
                <a:latin typeface="Arial" charset="0"/>
              </a:defRPr>
            </a:lvl7pPr>
            <a:lvl8pPr marL="3484893" indent="-232326" eaLnBrk="0" fontAlgn="base" hangingPunct="0">
              <a:spcBef>
                <a:spcPct val="0"/>
              </a:spcBef>
              <a:spcAft>
                <a:spcPct val="0"/>
              </a:spcAft>
              <a:defRPr>
                <a:solidFill>
                  <a:schemeClr val="tx1"/>
                </a:solidFill>
                <a:latin typeface="Arial" charset="0"/>
              </a:defRPr>
            </a:lvl8pPr>
            <a:lvl9pPr marL="3949545" indent="-232326" eaLnBrk="0" fontAlgn="base" hangingPunct="0">
              <a:spcBef>
                <a:spcPct val="0"/>
              </a:spcBef>
              <a:spcAft>
                <a:spcPct val="0"/>
              </a:spcAft>
              <a:defRPr>
                <a:solidFill>
                  <a:schemeClr val="tx1"/>
                </a:solidFill>
                <a:latin typeface="Arial" charset="0"/>
              </a:defRPr>
            </a:lvl9pPr>
          </a:lstStyle>
          <a:p>
            <a:fld id="{D7314C99-6F36-4324-9AFA-B45285E3743D}" type="slidenum">
              <a:rPr lang="en-US" smtClean="0">
                <a:latin typeface="Times New Roman" pitchFamily="18" charset="0"/>
              </a:rPr>
              <a:pPr/>
              <a:t>6</a:t>
            </a:fld>
            <a:endParaRPr lang="en-US" dirty="0">
              <a:latin typeface="Times New Roman" pitchFamily="18" charset="0"/>
            </a:endParaRPr>
          </a:p>
        </p:txBody>
      </p:sp>
      <p:sp>
        <p:nvSpPr>
          <p:cNvPr id="53251" name="Rectangle 2"/>
          <p:cNvSpPr>
            <a:spLocks noGrp="1" noRot="1" noChangeAspect="1" noChangeArrowheads="1" noTextEdit="1"/>
          </p:cNvSpPr>
          <p:nvPr>
            <p:ph type="sldImg"/>
          </p:nvPr>
        </p:nvSpPr>
        <p:spPr>
          <a:xfrm>
            <a:off x="558800" y="758825"/>
            <a:ext cx="5610225" cy="3155950"/>
          </a:xfrm>
          <a:ln/>
        </p:spPr>
      </p:sp>
      <p:sp>
        <p:nvSpPr>
          <p:cNvPr id="53252" name="Rectangle 3"/>
          <p:cNvSpPr>
            <a:spLocks noGrp="1" noChangeArrowheads="1"/>
          </p:cNvSpPr>
          <p:nvPr>
            <p:ph type="body" idx="1"/>
          </p:nvPr>
        </p:nvSpPr>
        <p:spPr>
          <a:xfrm>
            <a:off x="845147" y="4011702"/>
            <a:ext cx="5070873" cy="53384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ormAutofit fontScale="92500" lnSpcReduction="20000"/>
          </a:bodyPr>
          <a:lstStyle/>
          <a:p>
            <a:pPr eaLnBrk="1" hangingPunct="1"/>
            <a:r>
              <a:rPr lang="en-US" dirty="0"/>
              <a:t>Into the Renaissance:</a:t>
            </a:r>
          </a:p>
          <a:p>
            <a:pPr lvl="1" eaLnBrk="1" hangingPunct="1">
              <a:buFontTx/>
              <a:buChar char="-"/>
            </a:pPr>
            <a:r>
              <a:rPr lang="en-US" dirty="0"/>
              <a:t>Arts and literature and exploration flourished.</a:t>
            </a:r>
          </a:p>
          <a:p>
            <a:pPr lvl="1" eaLnBrk="1" hangingPunct="1">
              <a:buFontTx/>
              <a:buChar char="•"/>
            </a:pPr>
            <a:r>
              <a:rPr lang="en-US" dirty="0"/>
              <a:t>Explorers and traders unknowingly spread diseases like smallpox, measles, and typhoid.</a:t>
            </a:r>
          </a:p>
          <a:p>
            <a:pPr lvl="1" eaLnBrk="1" hangingPunct="1">
              <a:buFontTx/>
              <a:buChar char="•"/>
            </a:pPr>
            <a:r>
              <a:rPr lang="en-US" dirty="0"/>
              <a:t>This method of the spread of disease still exists today (e.g., spread of SARS across countries, albeit in a very accelerated form).</a:t>
            </a:r>
          </a:p>
          <a:p>
            <a:pPr eaLnBrk="1" hangingPunct="1"/>
            <a:endParaRPr lang="en-US" dirty="0"/>
          </a:p>
          <a:p>
            <a:pPr eaLnBrk="1" hangingPunct="1"/>
            <a:r>
              <a:rPr lang="en-US" b="1" dirty="0"/>
              <a:t>Background (global disease spread)</a:t>
            </a:r>
          </a:p>
          <a:p>
            <a:pPr eaLnBrk="1" hangingPunct="1"/>
            <a:r>
              <a:rPr lang="en-US" dirty="0"/>
              <a:t>“The Spanish inadvertently owe much of their success in conquering the Aztecs and Incas in Mexico in the 16th century to smallpox. Unlike the Spanish, the native Indians had no immunity to the disease, having never encountered it before. It wiped out huge numbers of them. A century later the North American Indians suffered a similar devastation. In the 18th century smallpox decimated the aborigines when it reached Australia, the last corner of the world to have escaped its ravages.”</a:t>
            </a:r>
          </a:p>
          <a:p>
            <a:pPr eaLnBrk="1" hangingPunct="1"/>
            <a:r>
              <a:rPr lang="en-US" dirty="0"/>
              <a:t>Source: http://www.bbc.co.uk/history/discovery/medicine/smallpox_01.shtml</a:t>
            </a:r>
          </a:p>
          <a:p>
            <a:pPr eaLnBrk="1" hangingPunct="1"/>
            <a:endParaRPr lang="en-US" dirty="0"/>
          </a:p>
          <a:p>
            <a:pPr eaLnBrk="1" hangingPunct="1"/>
            <a:r>
              <a:rPr lang="en-US" b="1" dirty="0"/>
              <a:t>Born to Die : Disease and New World Conquest, 1492-1650</a:t>
            </a:r>
            <a:br>
              <a:rPr lang="en-US" dirty="0"/>
            </a:br>
            <a:r>
              <a:rPr lang="en-US" dirty="0"/>
              <a:t>by Noble David Cook (1998)</a:t>
            </a:r>
          </a:p>
          <a:p>
            <a:pPr eaLnBrk="1" hangingPunct="1"/>
            <a:r>
              <a:rPr lang="en-US" dirty="0"/>
              <a:t>Explains how the conquest of the New World was achieved by a handful of Europeans--not by the sword, but by deadly disease. The Aztec and Inca empires were destroyed by a few hundred Europeans whose most important weapons, though the conquerors did not realize it at the time, were diseases previously unknown in the Americas. The end result of the colonizing experience in the Americas, whether of the Portuguese, Dutch, Spanish, English, or French, was the collapse of native society.</a:t>
            </a:r>
          </a:p>
          <a:p>
            <a:pPr eaLnBrk="1" hangingPunct="1"/>
            <a:endParaRPr lang="en-US" b="1" dirty="0"/>
          </a:p>
          <a:p>
            <a:pPr eaLnBrk="1" hangingPunct="1"/>
            <a:r>
              <a:rPr lang="en-US" b="1" dirty="0"/>
              <a:t>Background (Age of Exploration)</a:t>
            </a:r>
            <a:endParaRPr lang="en-US" dirty="0"/>
          </a:p>
          <a:p>
            <a:pPr eaLnBrk="1" hangingPunct="1"/>
            <a:r>
              <a:rPr lang="en-US" dirty="0"/>
              <a:t>Latter half of the fifteenth through the sixteenth centuries</a:t>
            </a:r>
          </a:p>
          <a:p>
            <a:pPr lvl="1" eaLnBrk="1" hangingPunct="1">
              <a:buFontTx/>
              <a:buChar char="•"/>
            </a:pPr>
            <a:r>
              <a:rPr lang="en-US" dirty="0"/>
              <a:t>Genoese navigator, Christopher Columbus (1451–1506)</a:t>
            </a:r>
          </a:p>
          <a:p>
            <a:pPr lvl="1" eaLnBrk="1" hangingPunct="1">
              <a:buFontTx/>
              <a:buChar char="•"/>
            </a:pPr>
            <a:r>
              <a:rPr lang="en-US" dirty="0"/>
              <a:t>First English voyage around the world by Sir Francis Drake (ca. 1540–1596)</a:t>
            </a:r>
          </a:p>
          <a:p>
            <a:pPr lvl="1" eaLnBrk="1" hangingPunct="1">
              <a:buFontTx/>
              <a:buChar char="•"/>
            </a:pPr>
            <a:r>
              <a:rPr lang="en-US" dirty="0"/>
              <a:t>Vasco da Gama's (ca. 1460–1524) voyage to India, making the Portuguese the first Europeans to sail to that country and leading to the exploration of the west coast of Africa</a:t>
            </a:r>
          </a:p>
          <a:p>
            <a:pPr lvl="1" eaLnBrk="1" hangingPunct="1">
              <a:buFontTx/>
              <a:buChar char="•"/>
            </a:pPr>
            <a:r>
              <a:rPr lang="en-US" dirty="0"/>
              <a:t>Bartolomeu Dias' (ca. 1450–1500) discovery of the Cape of Good Hope</a:t>
            </a:r>
          </a:p>
          <a:p>
            <a:pPr lvl="1" eaLnBrk="1" hangingPunct="1">
              <a:buFontTx/>
              <a:buChar char="•"/>
            </a:pPr>
            <a:r>
              <a:rPr lang="en-US" dirty="0"/>
              <a:t>Ferdinand Magellan's (1480–1521) voyage to find a route through the Americas to the East, which ultimately led to discovery of the passage known today as the Strait of Magellan</a:t>
            </a:r>
          </a:p>
          <a:p>
            <a:pPr eaLnBrk="1" hangingPunct="1"/>
            <a:r>
              <a:rPr lang="en-US" dirty="0"/>
              <a:t>Source: http://www.metmuseum.org/toah/hd/expl/hd_expl.htm</a:t>
            </a:r>
          </a:p>
          <a:p>
            <a:pPr eaLnBrk="1" hangingPunct="1"/>
            <a:r>
              <a:rPr lang="en-US" dirty="0"/>
              <a:t>http://www.bbc.co.uk/history/discovery/exploration/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F3ACD8D-3315-4C46-8834-276A9B30B27B}" type="slidenum">
              <a:rPr lang="en-US" smtClean="0"/>
              <a:t>39</a:t>
            </a:fld>
            <a:endParaRPr lang="en-US"/>
          </a:p>
        </p:txBody>
      </p:sp>
    </p:spTree>
    <p:extLst>
      <p:ext uri="{BB962C8B-B14F-4D97-AF65-F5344CB8AC3E}">
        <p14:creationId xmlns:p14="http://schemas.microsoft.com/office/powerpoint/2010/main" val="2022902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F3ACD8D-3315-4C46-8834-276A9B30B27B}" type="slidenum">
              <a:rPr lang="en-US" smtClean="0"/>
              <a:t>40</a:t>
            </a:fld>
            <a:endParaRPr lang="en-US"/>
          </a:p>
        </p:txBody>
      </p:sp>
    </p:spTree>
    <p:extLst>
      <p:ext uri="{BB962C8B-B14F-4D97-AF65-F5344CB8AC3E}">
        <p14:creationId xmlns:p14="http://schemas.microsoft.com/office/powerpoint/2010/main" val="375478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F3ACD8D-3315-4C46-8834-276A9B30B27B}" type="slidenum">
              <a:rPr lang="en-US" smtClean="0"/>
              <a:t>42</a:t>
            </a:fld>
            <a:endParaRPr lang="en-US"/>
          </a:p>
        </p:txBody>
      </p:sp>
    </p:spTree>
    <p:extLst>
      <p:ext uri="{BB962C8B-B14F-4D97-AF65-F5344CB8AC3E}">
        <p14:creationId xmlns:p14="http://schemas.microsoft.com/office/powerpoint/2010/main" val="2823772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5. Dr. Sullivan, the COVID vaccines were brought to market in record time and only enjoy emergency use authorizations.  What assurances do we have that they are safe and effective?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{slide or talking?}</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Discussion could include: </a:t>
            </a:r>
          </a:p>
          <a:p>
            <a:pPr marL="171450" indent="-171450">
              <a:buFont typeface="Arial" panose="020B0604020202020204" pitchFamily="34" charset="0"/>
              <a:buChar char="•"/>
            </a:pPr>
            <a:r>
              <a:rPr lang="en-US" baseline="0" dirty="0"/>
              <a:t>How they decreased the time of development? Including previous research already done on MRNA vaccines, decrease in waiting time for approvals, overlap in phases, production beginning during clinical trials.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Know it is safe and effective=</a:t>
            </a:r>
            <a:r>
              <a:rPr lang="en-US" dirty="0"/>
              <a:t>Over 294 million doses of COVID-19 vaccine have been given in the US since December (CDC, 2021)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Reference:</a:t>
            </a:r>
          </a:p>
          <a:p>
            <a:pPr marL="0" indent="0">
              <a:buFont typeface="Arial" panose="020B0604020202020204" pitchFamily="34" charset="0"/>
              <a:buNone/>
            </a:pPr>
            <a:r>
              <a:rPr lang="en-US" baseline="0" dirty="0"/>
              <a:t>https://www.nature.com/articles/s41586-020-2798-3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ACD8D-3315-4C46-8834-276A9B30B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73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ct val="0"/>
              </a:spcAft>
            </a:pPr>
            <a:r>
              <a:rPr lang="en-US"/>
              <a:t>  Under an EUA, the FDA may allow the use of unapproved medical products to diagnose, treat, or prevent serious or life-threatening diseases or conditions when certain criteria have been met: </a:t>
            </a:r>
          </a:p>
          <a:p>
            <a:pPr>
              <a:spcBef>
                <a:spcPct val="0"/>
              </a:spcBef>
              <a:spcAft>
                <a:spcPct val="0"/>
              </a:spcAft>
            </a:pPr>
            <a:endParaRPr lang="en-US"/>
          </a:p>
          <a:p>
            <a:pPr>
              <a:spcBef>
                <a:spcPct val="0"/>
              </a:spcBef>
              <a:spcAft>
                <a:spcPct val="0"/>
              </a:spcAft>
            </a:pPr>
            <a:r>
              <a:rPr lang="en-US"/>
              <a:t>1.     </a:t>
            </a:r>
            <a:r>
              <a:rPr lang="en-US">
                <a:hlinkClick r:id="rId3"/>
              </a:rPr>
              <a:t>Emergency Use Authorization for Vaccines Explained | FDA</a:t>
            </a:r>
            <a:r>
              <a:rPr lang="en-US"/>
              <a:t>  </a:t>
            </a:r>
            <a:endParaRPr lang="en-US">
              <a:cs typeface="Calibri"/>
            </a:endParaRPr>
          </a:p>
          <a:p>
            <a:pPr>
              <a:spcBef>
                <a:spcPct val="0"/>
              </a:spcBef>
              <a:spcAft>
                <a:spcPct val="0"/>
              </a:spcAft>
            </a:pPr>
            <a:r>
              <a:rPr lang="en-US"/>
              <a:t>2.     </a:t>
            </a:r>
            <a:r>
              <a:rPr lang="en-US">
                <a:hlinkClick r:id="rId4"/>
              </a:rPr>
              <a:t>Accelerated Approval | FDA</a:t>
            </a:r>
            <a:r>
              <a:rPr lang="en-US"/>
              <a:t>  </a:t>
            </a:r>
            <a:endParaRPr lang="en-US">
              <a:cs typeface="Calibri"/>
            </a:endParaRPr>
          </a:p>
          <a:p>
            <a:pPr>
              <a:spcBef>
                <a:spcPct val="0"/>
              </a:spcBef>
              <a:spcAft>
                <a:spcPct val="0"/>
              </a:spcAft>
            </a:pPr>
            <a:r>
              <a:rPr lang="en-US"/>
              <a:t>3.     </a:t>
            </a:r>
            <a:r>
              <a:rPr lang="en-US">
                <a:hlinkClick r:id="rId5"/>
              </a:rPr>
              <a:t>The Path for a COVID-19 Vaccine from Research to Emergency Use Authorization (fda.gov)</a:t>
            </a:r>
            <a:endParaRPr lang="en-US"/>
          </a:p>
        </p:txBody>
      </p:sp>
      <p:sp>
        <p:nvSpPr>
          <p:cNvPr id="4" name="Slide Number Placeholder 3"/>
          <p:cNvSpPr>
            <a:spLocks noGrp="1"/>
          </p:cNvSpPr>
          <p:nvPr>
            <p:ph type="sldNum" sz="quarter" idx="5"/>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4FB1D8A7-DF63-4DA7-AED4-DB1987F2172D}"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1774"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75855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ACD8D-3315-4C46-8834-276A9B30B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735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5. Dr. Sullivan, the COVID vaccines were brought to market in record time and only enjoy emergency use authorizations.  What assurances do we have that they are safe and effective? </a:t>
            </a:r>
            <a:endParaRPr lang="en-US" sz="1200" kern="1200" dirty="0">
              <a:solidFill>
                <a:schemeClr val="tx1"/>
              </a:solidFill>
              <a:effectLst/>
              <a:latin typeface="+mn-lt"/>
              <a:ea typeface="+mn-ea"/>
              <a:cs typeface="+mn-cs"/>
            </a:endParaRPr>
          </a:p>
          <a:p>
            <a:endParaRPr lang="en-US" dirty="0"/>
          </a:p>
          <a:p>
            <a:r>
              <a:rPr lang="en-US" dirty="0"/>
              <a:t>Discussion:</a:t>
            </a:r>
          </a:p>
          <a:p>
            <a:pPr marL="171450" indent="-171450">
              <a:buFont typeface="Arial" panose="020B0604020202020204" pitchFamily="34" charset="0"/>
              <a:buChar char="•"/>
            </a:pPr>
            <a:r>
              <a:rPr lang="en-US" baseline="0" dirty="0"/>
              <a:t>Real world effectiveness can be measured by watching countries such as Israel and UK with high vaccine rates and you can watch their COVID cases decrease overtime</a:t>
            </a:r>
          </a:p>
          <a:p>
            <a:pPr marL="0" indent="0">
              <a:buFont typeface="Arial" panose="020B0604020202020204" pitchFamily="34" charset="0"/>
              <a:buNone/>
            </a:pPr>
            <a:endParaRPr lang="en-US" dirty="0"/>
          </a:p>
          <a:p>
            <a:endParaRPr lang="en-US" dirty="0"/>
          </a:p>
          <a:p>
            <a:r>
              <a:rPr lang="en-US" dirty="0"/>
              <a:t>Countries= https://www.nature.com/articles/d41586-021-01505-x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ACD8D-3315-4C46-8834-276A9B30B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543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2CDE5-D4E1-4A33-AD68-3118B0E25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66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F3ACD8D-3315-4C46-8834-276A9B30B27B}" type="slidenum">
              <a:rPr lang="en-US" smtClean="0"/>
              <a:t>55</a:t>
            </a:fld>
            <a:endParaRPr lang="en-US"/>
          </a:p>
        </p:txBody>
      </p:sp>
    </p:spTree>
    <p:extLst>
      <p:ext uri="{BB962C8B-B14F-4D97-AF65-F5344CB8AC3E}">
        <p14:creationId xmlns:p14="http://schemas.microsoft.com/office/powerpoint/2010/main" val="319277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F3ACD8D-3315-4C46-8834-276A9B30B27B}" type="slidenum">
              <a:rPr lang="en-US" smtClean="0"/>
              <a:t>56</a:t>
            </a:fld>
            <a:endParaRPr lang="en-US"/>
          </a:p>
        </p:txBody>
      </p:sp>
    </p:spTree>
    <p:extLst>
      <p:ext uri="{BB962C8B-B14F-4D97-AF65-F5344CB8AC3E}">
        <p14:creationId xmlns:p14="http://schemas.microsoft.com/office/powerpoint/2010/main" val="18392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kumimoji="1" sz="1200">
                <a:solidFill>
                  <a:schemeClr val="tx1"/>
                </a:solidFill>
                <a:latin typeface="Times New Roman" panose="02020603050405020304" pitchFamily="18" charset="0"/>
              </a:defRPr>
            </a:lvl1pPr>
            <a:lvl2pPr marL="742950" indent="-285750" defTabSz="966788">
              <a:spcBef>
                <a:spcPct val="30000"/>
              </a:spcBef>
              <a:defRPr kumimoji="1" sz="1200">
                <a:solidFill>
                  <a:schemeClr val="tx1"/>
                </a:solidFill>
                <a:latin typeface="Times New Roman" panose="02020603050405020304" pitchFamily="18" charset="0"/>
              </a:defRPr>
            </a:lvl2pPr>
            <a:lvl3pPr marL="1143000" indent="-228600" defTabSz="966788">
              <a:spcBef>
                <a:spcPct val="30000"/>
              </a:spcBef>
              <a:defRPr kumimoji="1" sz="1200">
                <a:solidFill>
                  <a:schemeClr val="tx1"/>
                </a:solidFill>
                <a:latin typeface="Times New Roman" panose="02020603050405020304" pitchFamily="18" charset="0"/>
              </a:defRPr>
            </a:lvl3pPr>
            <a:lvl4pPr marL="1600200" indent="-228600" defTabSz="966788">
              <a:spcBef>
                <a:spcPct val="30000"/>
              </a:spcBef>
              <a:defRPr kumimoji="1" sz="1200">
                <a:solidFill>
                  <a:schemeClr val="tx1"/>
                </a:solidFill>
                <a:latin typeface="Times New Roman" panose="02020603050405020304" pitchFamily="18" charset="0"/>
              </a:defRPr>
            </a:lvl4pPr>
            <a:lvl5pPr marL="2057400" indent="-228600" defTabSz="966788">
              <a:spcBef>
                <a:spcPct val="30000"/>
              </a:spcBef>
              <a:defRPr kumimoji="1"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20000"/>
              </a:spcBef>
            </a:pPr>
            <a:fld id="{CA232B6C-A22A-4468-8912-7DB60240DABC}" type="slidenum">
              <a:rPr kumimoji="0" lang="en-US" altLang="en-US" sz="1300"/>
              <a:pPr eaLnBrk="1" hangingPunct="1">
                <a:spcBef>
                  <a:spcPct val="20000"/>
                </a:spcBef>
              </a:pPr>
              <a:t>7</a:t>
            </a:fld>
            <a:endParaRPr kumimoji="0" lang="en-US" altLang="en-US" sz="13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dirty="0"/>
          </a:p>
          <a:p>
            <a:pPr eaLnBrk="1" hangingPunct="1"/>
            <a:r>
              <a:rPr lang="en-US" altLang="en-US" dirty="0">
                <a:latin typeface="Trebuchet MS" panose="020B0603020202020204" pitchFamily="34" charset="0"/>
              </a:rPr>
              <a:t>National Library of Medicine</a:t>
            </a:r>
          </a:p>
          <a:p>
            <a:pPr eaLnBrk="1" hangingPunct="1"/>
            <a:r>
              <a:rPr lang="en-US" altLang="en-US" dirty="0">
                <a:latin typeface="Trebuchet MS" panose="020B0603020202020204" pitchFamily="34" charset="0"/>
              </a:rPr>
              <a:t>Variolation was successfully used in Charleston during the 1738 smallpox outbreak by Dr. James Kilpatrick. Of 441 persons inoculated, 15 died. The death toll was much heavier among those who were naturally infected, so the results of variolation were seen as encouraging.  In September, 1738, the general assembly was called into session to deal with the outbreak. By the end of September, the death toll was 295 of 1,675 reported cases.  Charleston had fewer than 5,000 residents. </a:t>
            </a:r>
          </a:p>
          <a:p>
            <a:pPr eaLnBrk="1" hangingPunct="1"/>
            <a:r>
              <a:rPr lang="en-US" altLang="en-US" dirty="0">
                <a:latin typeface="Trebuchet MS" panose="020B0603020202020204" pitchFamily="34" charset="0"/>
              </a:rPr>
              <a:t>The disease had a devastating impact on Indian communities, as it spread rapidly in a population with no immunity.  The Cherokees lost half their numbers during the 1738 epidemic. </a:t>
            </a:r>
          </a:p>
          <a:p>
            <a:pPr eaLnBrk="1" hangingPunct="1"/>
            <a:r>
              <a:rPr lang="en-US" altLang="en-US" dirty="0">
                <a:latin typeface="Trebuchet MS" panose="020B0603020202020204" pitchFamily="34" charset="0"/>
              </a:rPr>
              <a:t>John Duffy. (1953) </a:t>
            </a:r>
            <a:r>
              <a:rPr lang="en-US" altLang="en-US" u="sng" dirty="0">
                <a:latin typeface="Trebuchet MS" panose="020B0603020202020204" pitchFamily="34" charset="0"/>
              </a:rPr>
              <a:t>Epidemics in Colonial America</a:t>
            </a:r>
            <a:r>
              <a:rPr lang="en-US" altLang="en-US" dirty="0">
                <a:latin typeface="Trebuchet MS" panose="020B0603020202020204" pitchFamily="34" charset="0"/>
              </a:rPr>
              <a:t>.  Louisiana State University Press </a:t>
            </a:r>
          </a:p>
        </p:txBody>
      </p:sp>
    </p:spTree>
    <p:extLst>
      <p:ext uri="{BB962C8B-B14F-4D97-AF65-F5344CB8AC3E}">
        <p14:creationId xmlns:p14="http://schemas.microsoft.com/office/powerpoint/2010/main" val="1913557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F3ACD8D-3315-4C46-8834-276A9B30B27B}" type="slidenum">
              <a:rPr lang="en-US" smtClean="0"/>
              <a:t>57</a:t>
            </a:fld>
            <a:endParaRPr lang="en-US"/>
          </a:p>
        </p:txBody>
      </p:sp>
    </p:spTree>
    <p:extLst>
      <p:ext uri="{BB962C8B-B14F-4D97-AF65-F5344CB8AC3E}">
        <p14:creationId xmlns:p14="http://schemas.microsoft.com/office/powerpoint/2010/main" val="75157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7. Dr. Sullivan, can you explain how data and analytics are being used to monitor the pandemic, identify inequities, and target response?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{comments or graphics?}</a:t>
            </a:r>
            <a:endParaRPr lang="en-US" sz="1200" kern="1200" dirty="0">
              <a:solidFill>
                <a:schemeClr val="tx1"/>
              </a:solidFill>
              <a:effectLst/>
              <a:latin typeface="+mn-lt"/>
              <a:ea typeface="+mn-ea"/>
              <a:cs typeface="+mn-cs"/>
            </a:endParaRPr>
          </a:p>
          <a:p>
            <a:endParaRPr lang="en-US" dirty="0"/>
          </a:p>
          <a:p>
            <a:r>
              <a:rPr lang="en-US" dirty="0"/>
              <a:t>COUNTY APPROACH TO USING DATA FOR RACIAL/ETHNIC</a:t>
            </a:r>
            <a:r>
              <a:rPr lang="en-US" baseline="0" dirty="0"/>
              <a:t> EQUITY</a:t>
            </a:r>
            <a:endParaRPr lang="en-US" dirty="0"/>
          </a:p>
          <a:p>
            <a:r>
              <a:rPr lang="en-US" dirty="0"/>
              <a:t>Discussion points:</a:t>
            </a:r>
          </a:p>
          <a:p>
            <a:pPr marL="171450" indent="-171450">
              <a:buFont typeface="Arial" panose="020B0604020202020204" pitchFamily="34" charset="0"/>
              <a:buChar char="•"/>
            </a:pPr>
            <a:r>
              <a:rPr lang="en-US" dirty="0"/>
              <a:t>Data has</a:t>
            </a:r>
            <a:r>
              <a:rPr lang="en-US" baseline="0" dirty="0"/>
              <a:t> been used continuously during this population nationally but also locally. We use data provided by the state such as the graphic on the left to identify gaps in vaccination distribution by race, ethnicity, gender, and age. We also track the health department individually to check our personal reach. We also can use data to see where in our county are there are decreased vaccine rates. We use these data sources, and more, to change our vaccination strategy through changing our messaging/education, reaching out to different providers to partner with, or hosting events within these communities.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Reference: </a:t>
            </a:r>
          </a:p>
          <a:p>
            <a:pPr marL="0" indent="0">
              <a:buFont typeface="Arial" panose="020B0604020202020204" pitchFamily="34" charset="0"/>
              <a:buNone/>
            </a:pPr>
            <a:r>
              <a:rPr lang="en-US" baseline="0" dirty="0"/>
              <a:t>Race line graph=DHHS vaccination</a:t>
            </a:r>
          </a:p>
          <a:p>
            <a:pPr marL="0" indent="0">
              <a:buFont typeface="Arial" panose="020B0604020202020204" pitchFamily="34" charset="0"/>
              <a:buNone/>
            </a:pPr>
            <a:r>
              <a:rPr lang="en-US" baseline="0" dirty="0"/>
              <a:t>Race over time= MCPH</a:t>
            </a:r>
          </a:p>
          <a:p>
            <a:pPr marL="0" indent="0">
              <a:buFont typeface="Arial" panose="020B0604020202020204" pitchFamily="34" charset="0"/>
              <a:buNone/>
            </a:pPr>
            <a:r>
              <a:rPr lang="en-US" baseline="0" dirty="0"/>
              <a:t>Rates over 12= MCPH</a:t>
            </a:r>
          </a:p>
          <a:p>
            <a:endParaRPr lang="en-US" dirty="0"/>
          </a:p>
        </p:txBody>
      </p:sp>
      <p:sp>
        <p:nvSpPr>
          <p:cNvPr id="4" name="Slide Number Placeholder 3"/>
          <p:cNvSpPr>
            <a:spLocks noGrp="1"/>
          </p:cNvSpPr>
          <p:nvPr>
            <p:ph type="sldNum" sz="quarter" idx="5"/>
          </p:nvPr>
        </p:nvSpPr>
        <p:spPr/>
        <p:txBody>
          <a:bodyPr/>
          <a:lstStyle/>
          <a:p>
            <a:fld id="{8F3ACD8D-3315-4C46-8834-276A9B30B27B}" type="slidenum">
              <a:rPr lang="en-US" smtClean="0"/>
              <a:t>58</a:t>
            </a:fld>
            <a:endParaRPr lang="en-US"/>
          </a:p>
        </p:txBody>
      </p:sp>
    </p:spTree>
    <p:extLst>
      <p:ext uri="{BB962C8B-B14F-4D97-AF65-F5344CB8AC3E}">
        <p14:creationId xmlns:p14="http://schemas.microsoft.com/office/powerpoint/2010/main" val="666223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F3ACD8D-3315-4C46-8834-276A9B30B27B}" type="slidenum">
              <a:rPr lang="en-US" smtClean="0"/>
              <a:t>60</a:t>
            </a:fld>
            <a:endParaRPr lang="en-US"/>
          </a:p>
        </p:txBody>
      </p:sp>
    </p:spTree>
    <p:extLst>
      <p:ext uri="{BB962C8B-B14F-4D97-AF65-F5344CB8AC3E}">
        <p14:creationId xmlns:p14="http://schemas.microsoft.com/office/powerpoint/2010/main" val="2985442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2CDE5-D4E1-4A33-AD68-3118B0E255AF}" type="slidenum">
              <a:rPr lang="en-US" smtClean="0"/>
              <a:t>61</a:t>
            </a:fld>
            <a:endParaRPr lang="en-US" dirty="0"/>
          </a:p>
        </p:txBody>
      </p:sp>
    </p:spTree>
    <p:extLst>
      <p:ext uri="{BB962C8B-B14F-4D97-AF65-F5344CB8AC3E}">
        <p14:creationId xmlns:p14="http://schemas.microsoft.com/office/powerpoint/2010/main" val="2838575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6. Dr. Sullivan,  COVID requires that we quickly vaccinate our entire population.  What challenges does that bring and how do we ensure equitable access and reach?  (both  domestically and globally?)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{several slides/graphics?}</a:t>
            </a:r>
            <a:endParaRPr lang="en-US" sz="1200" kern="1200" dirty="0">
              <a:solidFill>
                <a:schemeClr val="tx1"/>
              </a:solidFill>
              <a:effectLst/>
              <a:latin typeface="+mn-lt"/>
              <a:ea typeface="+mn-ea"/>
              <a:cs typeface="+mn-cs"/>
            </a:endParaRPr>
          </a:p>
          <a:p>
            <a:endParaRPr lang="en-US" dirty="0"/>
          </a:p>
          <a:p>
            <a:r>
              <a:rPr lang="en-US" dirty="0"/>
              <a:t>Discussion could include:</a:t>
            </a:r>
            <a:r>
              <a:rPr lang="en-US" baseline="0" dirty="0"/>
              <a:t>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Reference:</a:t>
            </a:r>
          </a:p>
          <a:p>
            <a:pPr marL="0" indent="0">
              <a:buFont typeface="Arial" panose="020B0604020202020204" pitchFamily="34" charset="0"/>
              <a:buNone/>
            </a:pPr>
            <a:r>
              <a:rPr lang="en-US" baseline="0" dirty="0"/>
              <a:t>Map=https://www.dw.com/en/covid-19-vaccinations-whats-the-progress/a-55648707</a:t>
            </a:r>
          </a:p>
        </p:txBody>
      </p:sp>
      <p:sp>
        <p:nvSpPr>
          <p:cNvPr id="4" name="Slide Number Placeholder 3"/>
          <p:cNvSpPr>
            <a:spLocks noGrp="1"/>
          </p:cNvSpPr>
          <p:nvPr>
            <p:ph type="sldNum" sz="quarter" idx="10"/>
          </p:nvPr>
        </p:nvSpPr>
        <p:spPr/>
        <p:txBody>
          <a:bodyPr/>
          <a:lstStyle/>
          <a:p>
            <a:fld id="{8F3ACD8D-3315-4C46-8834-276A9B30B27B}" type="slidenum">
              <a:rPr lang="en-US" smtClean="0"/>
              <a:t>62</a:t>
            </a:fld>
            <a:endParaRPr lang="en-US"/>
          </a:p>
        </p:txBody>
      </p:sp>
    </p:spTree>
    <p:extLst>
      <p:ext uri="{BB962C8B-B14F-4D97-AF65-F5344CB8AC3E}">
        <p14:creationId xmlns:p14="http://schemas.microsoft.com/office/powerpoint/2010/main" val="1117275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6. Dr. Sullivan,  COVID requires that we quickly vaccinate our entire population.  What challenges does that bring and how do we ensure equitable access and reach?  (both  domestically and globally?)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{several slides/graphics?}</a:t>
            </a:r>
            <a:endParaRPr lang="en-US" sz="1200" kern="1200" dirty="0">
              <a:solidFill>
                <a:schemeClr val="tx1"/>
              </a:solidFill>
              <a:effectLst/>
              <a:latin typeface="+mn-lt"/>
              <a:ea typeface="+mn-ea"/>
              <a:cs typeface="+mn-cs"/>
            </a:endParaRPr>
          </a:p>
          <a:p>
            <a:endParaRPr lang="en-US" dirty="0"/>
          </a:p>
          <a:p>
            <a:r>
              <a:rPr lang="en-US" dirty="0"/>
              <a:t>Discussion could include:</a:t>
            </a:r>
            <a:r>
              <a:rPr lang="en-US" baseline="0" dirty="0"/>
              <a:t> </a:t>
            </a:r>
          </a:p>
          <a:p>
            <a:pPr marL="171450" indent="-171450">
              <a:buFont typeface="Arial" panose="020B0604020202020204" pitchFamily="34" charset="0"/>
              <a:buChar char="•"/>
            </a:pPr>
            <a:r>
              <a:rPr lang="en-US" baseline="0" dirty="0"/>
              <a:t>Globally the Kaiser family foundation has laid on the US’ 4 main strategy plans which include increasing donations to other countries, providing funds, expanding manufacturing, and releasing the vaccine patent.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Reference:</a:t>
            </a:r>
          </a:p>
          <a:p>
            <a:pPr marL="0" indent="0">
              <a:buFont typeface="Arial" panose="020B0604020202020204" pitchFamily="34" charset="0"/>
              <a:buNone/>
            </a:pPr>
            <a:r>
              <a:rPr lang="en-US" baseline="0" dirty="0"/>
              <a:t>KFF=https://www.kff.org/global-health-policy/issue-brief/global-covid-19-vaccine-equity-u-s-policy-options-and-actions-to-date/</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F3ACD8D-3315-4C46-8834-276A9B30B27B}" type="slidenum">
              <a:rPr lang="en-US" smtClean="0"/>
              <a:t>63</a:t>
            </a:fld>
            <a:endParaRPr lang="en-US"/>
          </a:p>
        </p:txBody>
      </p:sp>
    </p:spTree>
    <p:extLst>
      <p:ext uri="{BB962C8B-B14F-4D97-AF65-F5344CB8AC3E}">
        <p14:creationId xmlns:p14="http://schemas.microsoft.com/office/powerpoint/2010/main" val="233134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a:solidFill>
                  <a:schemeClr val="tx1"/>
                </a:solidFill>
                <a:latin typeface="Arial" charset="0"/>
              </a:defRPr>
            </a:lvl1pPr>
            <a:lvl2pPr marL="755060" indent="-290408" eaLnBrk="0" hangingPunct="0">
              <a:defRPr>
                <a:solidFill>
                  <a:schemeClr val="tx1"/>
                </a:solidFill>
                <a:latin typeface="Arial" charset="0"/>
              </a:defRPr>
            </a:lvl2pPr>
            <a:lvl3pPr marL="1161631" indent="-232326" eaLnBrk="0" hangingPunct="0">
              <a:defRPr>
                <a:solidFill>
                  <a:schemeClr val="tx1"/>
                </a:solidFill>
                <a:latin typeface="Arial" charset="0"/>
              </a:defRPr>
            </a:lvl3pPr>
            <a:lvl4pPr marL="1626283" indent="-232326" eaLnBrk="0" hangingPunct="0">
              <a:defRPr>
                <a:solidFill>
                  <a:schemeClr val="tx1"/>
                </a:solidFill>
                <a:latin typeface="Arial" charset="0"/>
              </a:defRPr>
            </a:lvl4pPr>
            <a:lvl5pPr marL="2090936" indent="-232326" eaLnBrk="0" hangingPunct="0">
              <a:defRPr>
                <a:solidFill>
                  <a:schemeClr val="tx1"/>
                </a:solidFill>
                <a:latin typeface="Arial" charset="0"/>
              </a:defRPr>
            </a:lvl5pPr>
            <a:lvl6pPr marL="2555588" indent="-232326" eaLnBrk="0" fontAlgn="base" hangingPunct="0">
              <a:spcBef>
                <a:spcPct val="0"/>
              </a:spcBef>
              <a:spcAft>
                <a:spcPct val="0"/>
              </a:spcAft>
              <a:defRPr>
                <a:solidFill>
                  <a:schemeClr val="tx1"/>
                </a:solidFill>
                <a:latin typeface="Arial" charset="0"/>
              </a:defRPr>
            </a:lvl6pPr>
            <a:lvl7pPr marL="3020240" indent="-232326" eaLnBrk="0" fontAlgn="base" hangingPunct="0">
              <a:spcBef>
                <a:spcPct val="0"/>
              </a:spcBef>
              <a:spcAft>
                <a:spcPct val="0"/>
              </a:spcAft>
              <a:defRPr>
                <a:solidFill>
                  <a:schemeClr val="tx1"/>
                </a:solidFill>
                <a:latin typeface="Arial" charset="0"/>
              </a:defRPr>
            </a:lvl7pPr>
            <a:lvl8pPr marL="3484893" indent="-232326" eaLnBrk="0" fontAlgn="base" hangingPunct="0">
              <a:spcBef>
                <a:spcPct val="0"/>
              </a:spcBef>
              <a:spcAft>
                <a:spcPct val="0"/>
              </a:spcAft>
              <a:defRPr>
                <a:solidFill>
                  <a:schemeClr val="tx1"/>
                </a:solidFill>
                <a:latin typeface="Arial" charset="0"/>
              </a:defRPr>
            </a:lvl8pPr>
            <a:lvl9pPr marL="3949545" indent="-232326" eaLnBrk="0" fontAlgn="base" hangingPunct="0">
              <a:spcBef>
                <a:spcPct val="0"/>
              </a:spcBef>
              <a:spcAft>
                <a:spcPct val="0"/>
              </a:spcAft>
              <a:defRPr>
                <a:solidFill>
                  <a:schemeClr val="tx1"/>
                </a:solidFill>
                <a:latin typeface="Arial" charset="0"/>
              </a:defRPr>
            </a:lvl9pPr>
          </a:lstStyle>
          <a:p>
            <a:fld id="{EB7B6F05-83DB-4E54-91BA-48FB959D918C}" type="slidenum">
              <a:rPr lang="en-US" smtClean="0">
                <a:latin typeface="Times New Roman" pitchFamily="18" charset="0"/>
              </a:rPr>
              <a:pPr/>
              <a:t>8</a:t>
            </a:fld>
            <a:endParaRPr lang="en-US" dirty="0">
              <a:latin typeface="Times New Roman" pitchFamily="18" charset="0"/>
            </a:endParaRPr>
          </a:p>
        </p:txBody>
      </p:sp>
      <p:sp>
        <p:nvSpPr>
          <p:cNvPr id="54275" name="Rectangle 2"/>
          <p:cNvSpPr>
            <a:spLocks noGrp="1" noRot="1" noChangeAspect="1" noChangeArrowheads="1" noTextEdit="1"/>
          </p:cNvSpPr>
          <p:nvPr>
            <p:ph type="sldImg"/>
          </p:nvPr>
        </p:nvSpPr>
        <p:spPr>
          <a:xfrm>
            <a:off x="558800" y="758825"/>
            <a:ext cx="5610225" cy="3155950"/>
          </a:xfrm>
          <a:ln/>
        </p:spPr>
      </p:sp>
      <p:sp>
        <p:nvSpPr>
          <p:cNvPr id="54276" name="Rectangle 3"/>
          <p:cNvSpPr>
            <a:spLocks noGrp="1" noChangeArrowheads="1"/>
          </p:cNvSpPr>
          <p:nvPr>
            <p:ph type="body" idx="1"/>
          </p:nvPr>
        </p:nvSpPr>
        <p:spPr>
          <a:xfrm>
            <a:off x="845147" y="4011702"/>
            <a:ext cx="5070873" cy="53384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ormAutofit/>
          </a:bodyPr>
          <a:lstStyle/>
          <a:p>
            <a:pPr eaLnBrk="1" hangingPunct="1">
              <a:buFontTx/>
              <a:buChar char="•"/>
            </a:pPr>
            <a:r>
              <a:rPr lang="en-US" dirty="0">
                <a:solidFill>
                  <a:srgbClr val="000000"/>
                </a:solidFill>
                <a:cs typeface="Arial" charset="0"/>
              </a:rPr>
              <a:t>A renewed interest in Reason &amp; Enlightenment laid foundation for more scientific explorations</a:t>
            </a:r>
          </a:p>
          <a:p>
            <a:pPr eaLnBrk="1" hangingPunct="1"/>
            <a:endParaRPr lang="en-US" dirty="0">
              <a:solidFill>
                <a:srgbClr val="000000"/>
              </a:solidFill>
              <a:cs typeface="Arial" charset="0"/>
            </a:endParaRPr>
          </a:p>
          <a:p>
            <a:pPr eaLnBrk="1" hangingPunct="1"/>
            <a:r>
              <a:rPr lang="en-US" dirty="0">
                <a:solidFill>
                  <a:srgbClr val="000000"/>
                </a:solidFill>
                <a:cs typeface="Arial" charset="0"/>
              </a:rPr>
              <a:t>Graphic: statue of Edward Jenner vaccinating eight-year-old James Phipps</a:t>
            </a:r>
            <a:endParaRPr lang="en-US" b="1" dirty="0">
              <a:solidFill>
                <a:srgbClr val="000000"/>
              </a:solidFill>
              <a:cs typeface="Arial" charset="0"/>
            </a:endParaRPr>
          </a:p>
          <a:p>
            <a:pPr eaLnBrk="1" hangingPunct="1"/>
            <a:endParaRPr lang="en-US" b="1" dirty="0">
              <a:solidFill>
                <a:srgbClr val="000000"/>
              </a:solidFill>
              <a:cs typeface="Arial" charset="0"/>
            </a:endParaRPr>
          </a:p>
          <a:p>
            <a:pPr eaLnBrk="1" hangingPunct="1"/>
            <a:r>
              <a:rPr lang="en-US" b="1" dirty="0">
                <a:solidFill>
                  <a:srgbClr val="000000"/>
                </a:solidFill>
                <a:cs typeface="Arial" charset="0"/>
              </a:rPr>
              <a:t>Background</a:t>
            </a:r>
          </a:p>
          <a:p>
            <a:pPr eaLnBrk="1" hangingPunct="1"/>
            <a:r>
              <a:rPr lang="en-US" dirty="0">
                <a:solidFill>
                  <a:srgbClr val="000000"/>
                </a:solidFill>
                <a:cs typeface="Arial" charset="0"/>
              </a:rPr>
              <a:t>William Harvey (English physician, </a:t>
            </a:r>
            <a:r>
              <a:rPr lang="en-US" dirty="0"/>
              <a:t>1578 - 1657)</a:t>
            </a:r>
            <a:endParaRPr lang="en-US" dirty="0">
              <a:solidFill>
                <a:srgbClr val="000000"/>
              </a:solidFill>
              <a:cs typeface="Arial" charset="0"/>
            </a:endParaRPr>
          </a:p>
          <a:p>
            <a:pPr lvl="1" eaLnBrk="1" hangingPunct="1">
              <a:buFontTx/>
              <a:buChar char="•"/>
            </a:pPr>
            <a:r>
              <a:rPr lang="en-US" dirty="0">
                <a:solidFill>
                  <a:srgbClr val="000000"/>
                </a:solidFill>
                <a:cs typeface="Arial" charset="0"/>
              </a:rPr>
              <a:t>Demonstrated function of the heart and circulatory system</a:t>
            </a:r>
          </a:p>
          <a:p>
            <a:pPr lvl="1" eaLnBrk="1" hangingPunct="1">
              <a:buFontTx/>
              <a:buChar char="•"/>
            </a:pPr>
            <a:r>
              <a:rPr lang="en-US" dirty="0">
                <a:solidFill>
                  <a:srgbClr val="000000"/>
                </a:solidFill>
                <a:cs typeface="Arial" charset="0"/>
              </a:rPr>
              <a:t>1628 publication of his theories in “An Anatomical Study of the Motion of the Heart and of the Blood in Animals”</a:t>
            </a:r>
          </a:p>
          <a:p>
            <a:pPr lvl="1" eaLnBrk="1" hangingPunct="1">
              <a:buFontTx/>
              <a:buChar char="•"/>
            </a:pPr>
            <a:r>
              <a:rPr lang="en-US" dirty="0">
                <a:solidFill>
                  <a:srgbClr val="000000"/>
                </a:solidFill>
                <a:cs typeface="Arial" charset="0"/>
              </a:rPr>
              <a:t>First to suggest that humans and other mammals reproduced via the fertilization of an egg by sperm.</a:t>
            </a:r>
          </a:p>
          <a:p>
            <a:pPr lvl="1" eaLnBrk="1" hangingPunct="1">
              <a:buFontTx/>
              <a:buChar char="•"/>
            </a:pPr>
            <a:r>
              <a:rPr lang="en-US" dirty="0">
                <a:solidFill>
                  <a:srgbClr val="000000"/>
                </a:solidFill>
                <a:cs typeface="Arial" charset="0"/>
              </a:rPr>
              <a:t>Used dissection (no microscope) to create theories</a:t>
            </a:r>
          </a:p>
          <a:p>
            <a:pPr eaLnBrk="1" hangingPunct="1"/>
            <a:r>
              <a:rPr lang="en-US" dirty="0">
                <a:solidFill>
                  <a:srgbClr val="000000"/>
                </a:solidFill>
                <a:cs typeface="Arial" charset="0"/>
              </a:rPr>
              <a:t>http://www.bbc.co.uk/history/historic_figures/harvey_william.shtml</a:t>
            </a:r>
          </a:p>
          <a:p>
            <a:pPr eaLnBrk="1" hangingPunct="1"/>
            <a:endParaRPr lang="en-US" dirty="0">
              <a:solidFill>
                <a:srgbClr val="000000"/>
              </a:solidFill>
              <a:cs typeface="Arial" charset="0"/>
            </a:endParaRPr>
          </a:p>
          <a:p>
            <a:pPr eaLnBrk="1" hangingPunct="1"/>
            <a:r>
              <a:rPr lang="en-US" dirty="0">
                <a:solidFill>
                  <a:srgbClr val="000000"/>
                </a:solidFill>
                <a:cs typeface="Arial" charset="0"/>
              </a:rPr>
              <a:t>Edward Jenner (English physician, </a:t>
            </a:r>
            <a:r>
              <a:rPr lang="en-US" dirty="0"/>
              <a:t>1749 - 1823</a:t>
            </a:r>
            <a:r>
              <a:rPr lang="en-US" dirty="0">
                <a:solidFill>
                  <a:srgbClr val="000000"/>
                </a:solidFill>
                <a:cs typeface="Arial" charset="0"/>
              </a:rPr>
              <a:t>)</a:t>
            </a:r>
          </a:p>
          <a:p>
            <a:pPr lvl="1" eaLnBrk="1" hangingPunct="1">
              <a:buFontTx/>
              <a:buChar char="•"/>
            </a:pPr>
            <a:r>
              <a:rPr lang="en-US" dirty="0">
                <a:solidFill>
                  <a:srgbClr val="000000"/>
                </a:solidFill>
                <a:cs typeface="Arial" charset="0"/>
              </a:rPr>
              <a:t>1796 vaccination of eight-year-old James Phipps proved that cowpox provided immunity against smallpox (age-old tradition that people who had earlier caught the mild disease of cowpox did not catch the normally fatal disease of smallpox – on May 14, 1796 Jenner inoculated Phipps with swinepox and on July 1 he inoculated Phipps with smallpox)</a:t>
            </a:r>
          </a:p>
          <a:p>
            <a:pPr lvl="1" eaLnBrk="1" hangingPunct="1">
              <a:buFontTx/>
              <a:buChar char="•"/>
            </a:pPr>
            <a:r>
              <a:rPr lang="en-US" dirty="0">
                <a:solidFill>
                  <a:srgbClr val="000000"/>
                </a:solidFill>
                <a:cs typeface="Arial" charset="0"/>
              </a:rPr>
              <a:t>Coined the word vaccine from the Latin vacca for cow,</a:t>
            </a:r>
          </a:p>
          <a:p>
            <a:pPr lvl="1" eaLnBrk="1" hangingPunct="1">
              <a:buFontTx/>
              <a:buChar char="•"/>
            </a:pPr>
            <a:r>
              <a:rPr lang="en-US" dirty="0">
                <a:solidFill>
                  <a:srgbClr val="000000"/>
                </a:solidFill>
                <a:cs typeface="Arial" charset="0"/>
              </a:rPr>
              <a:t>Laid the foundation of modern immunology as a science</a:t>
            </a:r>
          </a:p>
          <a:p>
            <a:pPr eaLnBrk="1" hangingPunct="1"/>
            <a:r>
              <a:rPr lang="en-US" dirty="0">
                <a:solidFill>
                  <a:srgbClr val="000000"/>
                </a:solidFill>
                <a:cs typeface="Arial" charset="0"/>
              </a:rPr>
              <a:t>http://www.jennermuseum.com/</a:t>
            </a:r>
          </a:p>
          <a:p>
            <a:pPr eaLnBrk="1" hangingPunct="1"/>
            <a:r>
              <a:rPr lang="en-US" dirty="0">
                <a:solidFill>
                  <a:srgbClr val="000000"/>
                </a:solidFill>
                <a:cs typeface="Arial" charset="0"/>
              </a:rPr>
              <a:t>http://www.bbc.co.uk/history/discovery/medicine/smallpox_02.shtml</a:t>
            </a:r>
          </a:p>
          <a:p>
            <a:pPr eaLnBrk="1" hangingPunct="1"/>
            <a:r>
              <a:rPr lang="en-US" dirty="0">
                <a:solidFill>
                  <a:srgbClr val="000000"/>
                </a:solidFill>
                <a:cs typeface="Arial" charset="0"/>
              </a:rPr>
              <a:t>http://www.whonamedit.com/doctor.cfm/1818.html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kumimoji="1" sz="1200">
                <a:solidFill>
                  <a:schemeClr val="tx1"/>
                </a:solidFill>
                <a:latin typeface="Times New Roman" panose="02020603050405020304" pitchFamily="18" charset="0"/>
              </a:defRPr>
            </a:lvl1pPr>
            <a:lvl2pPr marL="742950" indent="-285750" defTabSz="966788">
              <a:spcBef>
                <a:spcPct val="30000"/>
              </a:spcBef>
              <a:defRPr kumimoji="1" sz="1200">
                <a:solidFill>
                  <a:schemeClr val="tx1"/>
                </a:solidFill>
                <a:latin typeface="Times New Roman" panose="02020603050405020304" pitchFamily="18" charset="0"/>
              </a:defRPr>
            </a:lvl2pPr>
            <a:lvl3pPr marL="1143000" indent="-228600" defTabSz="966788">
              <a:spcBef>
                <a:spcPct val="30000"/>
              </a:spcBef>
              <a:defRPr kumimoji="1" sz="1200">
                <a:solidFill>
                  <a:schemeClr val="tx1"/>
                </a:solidFill>
                <a:latin typeface="Times New Roman" panose="02020603050405020304" pitchFamily="18" charset="0"/>
              </a:defRPr>
            </a:lvl3pPr>
            <a:lvl4pPr marL="1600200" indent="-228600" defTabSz="966788">
              <a:spcBef>
                <a:spcPct val="30000"/>
              </a:spcBef>
              <a:defRPr kumimoji="1" sz="1200">
                <a:solidFill>
                  <a:schemeClr val="tx1"/>
                </a:solidFill>
                <a:latin typeface="Times New Roman" panose="02020603050405020304" pitchFamily="18" charset="0"/>
              </a:defRPr>
            </a:lvl4pPr>
            <a:lvl5pPr marL="2057400" indent="-228600" defTabSz="966788">
              <a:spcBef>
                <a:spcPct val="30000"/>
              </a:spcBef>
              <a:defRPr kumimoji="1"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20000"/>
              </a:spcBef>
            </a:pPr>
            <a:fld id="{088E491D-2D33-44E4-A51B-7F047FF180FA}" type="slidenum">
              <a:rPr kumimoji="0" lang="en-US" altLang="en-US" sz="1300"/>
              <a:pPr eaLnBrk="1" hangingPunct="1">
                <a:spcBef>
                  <a:spcPct val="20000"/>
                </a:spcBef>
              </a:pPr>
              <a:t>9</a:t>
            </a:fld>
            <a:endParaRPr kumimoji="0" lang="en-US" altLang="en-US" sz="13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dirty="0">
                <a:latin typeface="Trebuchet MS" panose="020B0603020202020204" pitchFamily="34" charset="0"/>
              </a:rPr>
              <a:t>Vaccinating the poor, 1873, National Library of Medicine</a:t>
            </a:r>
          </a:p>
          <a:p>
            <a:pPr eaLnBrk="1" hangingPunct="1"/>
            <a:r>
              <a:rPr lang="en-US" altLang="en-US" dirty="0">
                <a:latin typeface="Trebuchet MS" panose="020B0603020202020204" pitchFamily="34" charset="0"/>
              </a:rPr>
              <a:t>...the subject of a general vaccination of the people of the State, was, in view of a threatened invasion of small pox, urged upon the Executive Committee by its Chairman in a very able report, and measures were at once instituted to carry this work into effect in as far as the limited appropriation of the Committee, the prejudices of the people, and the non-existence of a compulsory law would permit.</a:t>
            </a:r>
          </a:p>
          <a:p>
            <a:pPr eaLnBrk="1" hangingPunct="1"/>
            <a:r>
              <a:rPr lang="en-US" altLang="en-US" dirty="0">
                <a:latin typeface="Trebuchet MS" panose="020B0603020202020204" pitchFamily="34" charset="0"/>
              </a:rPr>
              <a:t>In the Spring, the Secretary was instructed to procure a supply of virus for distribution to the sub-Boards of Health; this was done with as little delay as possible, and non-humanized virus in sufficient quantity was obtained from Wisconsin to supply all counties in the State, and was distributed along with a circular for using it most effectively.  Unfortunately, the season was too far advanced, and the presence of the hot weather, rendering the lymph ineffective in a short time, caused the success of the undertaking to be limited.</a:t>
            </a:r>
          </a:p>
          <a:p>
            <a:pPr eaLnBrk="1" hangingPunct="1"/>
            <a:r>
              <a:rPr lang="en-US" altLang="en-US" dirty="0">
                <a:latin typeface="Trebuchet MS" panose="020B0603020202020204" pitchFamily="34" charset="0"/>
              </a:rPr>
              <a:t>This engraving from 1873 shows public health in action, vaccinating the poor in New York.</a:t>
            </a:r>
          </a:p>
        </p:txBody>
      </p:sp>
    </p:spTree>
    <p:extLst>
      <p:ext uri="{BB962C8B-B14F-4D97-AF65-F5344CB8AC3E}">
        <p14:creationId xmlns:p14="http://schemas.microsoft.com/office/powerpoint/2010/main" val="2212826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BE3662E2-EC60-46E3-9FF0-9877663096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defRPr>
            </a:lvl1pPr>
            <a:lvl2pPr marL="742950" indent="-285750" defTabSz="966788" eaLnBrk="0" hangingPunct="0">
              <a:defRPr sz="2400">
                <a:solidFill>
                  <a:schemeClr val="tx1"/>
                </a:solidFill>
                <a:latin typeface="Times New Roman" panose="02020603050405020304" pitchFamily="18" charset="0"/>
              </a:defRPr>
            </a:lvl2pPr>
            <a:lvl3pPr marL="1143000" indent="-228600" defTabSz="966788" eaLnBrk="0" hangingPunct="0">
              <a:defRPr sz="2400">
                <a:solidFill>
                  <a:schemeClr val="tx1"/>
                </a:solidFill>
                <a:latin typeface="Times New Roman" panose="02020603050405020304" pitchFamily="18" charset="0"/>
              </a:defRPr>
            </a:lvl3pPr>
            <a:lvl4pPr marL="1600200" indent="-228600" defTabSz="966788" eaLnBrk="0" hangingPunct="0">
              <a:defRPr sz="2400">
                <a:solidFill>
                  <a:schemeClr val="tx1"/>
                </a:solidFill>
                <a:latin typeface="Times New Roman" panose="02020603050405020304" pitchFamily="18" charset="0"/>
              </a:defRPr>
            </a:lvl4pPr>
            <a:lvl5pPr marL="2057400" indent="-228600" defTabSz="966788" eaLnBrk="0" hangingPunct="0">
              <a:defRPr sz="2400">
                <a:solidFill>
                  <a:schemeClr val="tx1"/>
                </a:solidFill>
                <a:latin typeface="Times New Roman" panose="02020603050405020304" pitchFamily="18" charset="0"/>
              </a:defRPr>
            </a:lvl5pPr>
            <a:lvl6pPr marL="25146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fld id="{D0D4DABD-FC2F-4AE9-9206-DC3EFEBF0228}" type="slidenum">
              <a:rPr lang="en-US" altLang="en-US" sz="1300"/>
              <a:pPr eaLnBrk="1" hangingPunct="1"/>
              <a:t>10</a:t>
            </a:fld>
            <a:endParaRPr lang="en-US" altLang="en-US" sz="1300"/>
          </a:p>
        </p:txBody>
      </p:sp>
      <p:sp>
        <p:nvSpPr>
          <p:cNvPr id="99331" name="Rectangle 2">
            <a:extLst>
              <a:ext uri="{FF2B5EF4-FFF2-40B4-BE49-F238E27FC236}">
                <a16:creationId xmlns:a16="http://schemas.microsoft.com/office/drawing/2014/main" id="{F4F99CB7-4631-4BE0-8FAA-61DAE7F43BBD}"/>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1A04E9FD-BDB0-4EC3-A05D-F50CA0CB76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rebuchet MS" panose="020B0603020202020204" pitchFamily="34" charset="0"/>
              </a:rPr>
              <a:t>In fact, a 1925 report on public health conditions found that “nearly one-third of the children born in South Carolina die before reaching the age of six years.” </a:t>
            </a:r>
          </a:p>
          <a:p>
            <a:pPr eaLnBrk="1" hangingPunct="1"/>
            <a:endParaRPr lang="en-US" altLang="en-US">
              <a:latin typeface="Trebuchet MS" panose="020B0603020202020204" pitchFamily="34" charset="0"/>
            </a:endParaRPr>
          </a:p>
          <a:p>
            <a:pPr eaLnBrk="1" hangingPunct="1"/>
            <a:endParaRPr lang="en-US" altLang="en-US">
              <a:latin typeface="Trebuchet MS" panose="020B0603020202020204" pitchFamily="34" charset="0"/>
            </a:endParaRPr>
          </a:p>
          <a:p>
            <a:pPr eaLnBrk="1" hangingPunct="1"/>
            <a:r>
              <a:rPr lang="en-US" altLang="en-US">
                <a:latin typeface="Trebuchet MS" panose="020B0603020202020204" pitchFamily="34" charset="0"/>
              </a:rPr>
              <a:t>Donald M. McDonald. 1925. “A Survey of Public Health Conditions in South Carolina.” </a:t>
            </a:r>
            <a:r>
              <a:rPr lang="en-US" altLang="en-US" u="sng">
                <a:latin typeface="Trebuchet MS" panose="020B0603020202020204" pitchFamily="34" charset="0"/>
              </a:rPr>
              <a:t>Bulletin of the University of South Carolina</a:t>
            </a:r>
            <a:r>
              <a:rPr lang="en-US" altLang="en-US">
                <a:latin typeface="Trebuchet MS" panose="020B0603020202020204" pitchFamily="34" charset="0"/>
              </a:rPr>
              <a:t>, (No. 159). Columbia, SC: University of South Carolina, Extension Division.</a:t>
            </a:r>
          </a:p>
          <a:p>
            <a:pPr eaLnBrk="1" hangingPunct="1"/>
            <a:endParaRPr lang="en-US" altLang="en-US">
              <a:latin typeface="Trebuchet MS" panose="020B0603020202020204" pitchFamily="34" charset="0"/>
            </a:endParaRPr>
          </a:p>
          <a:p>
            <a:pPr eaLnBrk="1" hangingPunct="1"/>
            <a:endParaRPr lang="en-US" altLang="en-US">
              <a:latin typeface="Trebuchet MS" panose="020B0603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5F3C02E0-1E67-4BB4-A7E3-0CBA2C0636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defRPr>
            </a:lvl1pPr>
            <a:lvl2pPr marL="742950" indent="-285750" defTabSz="966788" eaLnBrk="0" hangingPunct="0">
              <a:defRPr sz="2400">
                <a:solidFill>
                  <a:schemeClr val="tx1"/>
                </a:solidFill>
                <a:latin typeface="Times New Roman" panose="02020603050405020304" pitchFamily="18" charset="0"/>
              </a:defRPr>
            </a:lvl2pPr>
            <a:lvl3pPr marL="1143000" indent="-228600" defTabSz="966788" eaLnBrk="0" hangingPunct="0">
              <a:defRPr sz="2400">
                <a:solidFill>
                  <a:schemeClr val="tx1"/>
                </a:solidFill>
                <a:latin typeface="Times New Roman" panose="02020603050405020304" pitchFamily="18" charset="0"/>
              </a:defRPr>
            </a:lvl3pPr>
            <a:lvl4pPr marL="1600200" indent="-228600" defTabSz="966788" eaLnBrk="0" hangingPunct="0">
              <a:defRPr sz="2400">
                <a:solidFill>
                  <a:schemeClr val="tx1"/>
                </a:solidFill>
                <a:latin typeface="Times New Roman" panose="02020603050405020304" pitchFamily="18" charset="0"/>
              </a:defRPr>
            </a:lvl4pPr>
            <a:lvl5pPr marL="2057400" indent="-228600" defTabSz="966788" eaLnBrk="0" hangingPunct="0">
              <a:defRPr sz="2400">
                <a:solidFill>
                  <a:schemeClr val="tx1"/>
                </a:solidFill>
                <a:latin typeface="Times New Roman" panose="02020603050405020304" pitchFamily="18" charset="0"/>
              </a:defRPr>
            </a:lvl5pPr>
            <a:lvl6pPr marL="25146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fld id="{D24F915A-9D26-4759-B210-A6E25A299337}" type="slidenum">
              <a:rPr lang="en-US" altLang="en-US" sz="1300"/>
              <a:pPr eaLnBrk="1" hangingPunct="1"/>
              <a:t>12</a:t>
            </a:fld>
            <a:endParaRPr lang="en-US" altLang="en-US" sz="1300"/>
          </a:p>
        </p:txBody>
      </p:sp>
      <p:sp>
        <p:nvSpPr>
          <p:cNvPr id="122883" name="Rectangle 2">
            <a:extLst>
              <a:ext uri="{FF2B5EF4-FFF2-40B4-BE49-F238E27FC236}">
                <a16:creationId xmlns:a16="http://schemas.microsoft.com/office/drawing/2014/main" id="{09860A3C-1F13-46AA-AB2B-78511D6933C5}"/>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26F4B582-BA8B-4BA8-87BC-1CAEEBA317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rebuchet MS" panose="020B0603020202020204" pitchFamily="34" charset="0"/>
              </a:rPr>
              <a:t>Mobile immunization clinics, 1955, NLM</a:t>
            </a:r>
          </a:p>
          <a:p>
            <a:pPr eaLnBrk="1" hangingPunct="1"/>
            <a:r>
              <a:rPr lang="en-US" altLang="en-US">
                <a:latin typeface="Trebuchet MS" panose="020B0603020202020204" pitchFamily="34" charset="0"/>
              </a:rPr>
              <a:t>After the development of polio vaccine, major public health immunization campaigns were successfully implemented.</a:t>
            </a:r>
          </a:p>
          <a:p>
            <a:pPr eaLnBrk="1" hangingPunct="1"/>
            <a:endParaRPr lang="en-US" altLang="en-US">
              <a:latin typeface="Trebuchet MS" panose="020B0603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D0689D68-5DCD-41A8-8BED-A7D6368C4C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defRPr>
            </a:lvl1pPr>
            <a:lvl2pPr marL="742950" indent="-285750" defTabSz="966788" eaLnBrk="0" hangingPunct="0">
              <a:defRPr sz="2400">
                <a:solidFill>
                  <a:schemeClr val="tx1"/>
                </a:solidFill>
                <a:latin typeface="Times New Roman" panose="02020603050405020304" pitchFamily="18" charset="0"/>
              </a:defRPr>
            </a:lvl2pPr>
            <a:lvl3pPr marL="1143000" indent="-228600" defTabSz="966788" eaLnBrk="0" hangingPunct="0">
              <a:defRPr sz="2400">
                <a:solidFill>
                  <a:schemeClr val="tx1"/>
                </a:solidFill>
                <a:latin typeface="Times New Roman" panose="02020603050405020304" pitchFamily="18" charset="0"/>
              </a:defRPr>
            </a:lvl3pPr>
            <a:lvl4pPr marL="1600200" indent="-228600" defTabSz="966788" eaLnBrk="0" hangingPunct="0">
              <a:defRPr sz="2400">
                <a:solidFill>
                  <a:schemeClr val="tx1"/>
                </a:solidFill>
                <a:latin typeface="Times New Roman" panose="02020603050405020304" pitchFamily="18" charset="0"/>
              </a:defRPr>
            </a:lvl4pPr>
            <a:lvl5pPr marL="2057400" indent="-228600" defTabSz="966788" eaLnBrk="0" hangingPunct="0">
              <a:defRPr sz="2400">
                <a:solidFill>
                  <a:schemeClr val="tx1"/>
                </a:solidFill>
                <a:latin typeface="Times New Roman" panose="02020603050405020304" pitchFamily="18" charset="0"/>
              </a:defRPr>
            </a:lvl5pPr>
            <a:lvl6pPr marL="25146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defTabSz="966788"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fld id="{787336CA-08D9-42C9-8B55-2B64D22B30D3}" type="slidenum">
              <a:rPr lang="en-US" altLang="en-US" sz="1300"/>
              <a:pPr eaLnBrk="1" hangingPunct="1"/>
              <a:t>13</a:t>
            </a:fld>
            <a:endParaRPr lang="en-US" altLang="en-US" sz="1300"/>
          </a:p>
        </p:txBody>
      </p:sp>
      <p:sp>
        <p:nvSpPr>
          <p:cNvPr id="121859" name="Rectangle 2">
            <a:extLst>
              <a:ext uri="{FF2B5EF4-FFF2-40B4-BE49-F238E27FC236}">
                <a16:creationId xmlns:a16="http://schemas.microsoft.com/office/drawing/2014/main" id="{0B87F75B-0DBF-4B94-8C12-311FC15CF77B}"/>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2870B016-DE4C-4F62-B87C-6DDB084CBE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rebuchet MS" panose="020B0603020202020204" pitchFamily="34" charset="0"/>
              </a:rPr>
              <a:t>“3,298 were vaccinated...effectiveness was 60 to 90%...  “</a:t>
            </a:r>
          </a:p>
          <a:p>
            <a:pPr eaLnBrk="1" hangingPunct="1"/>
            <a:endParaRPr lang="en-US" altLang="en-US">
              <a:latin typeface="Trebuchet MS" panose="020B0603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14</a:t>
            </a:fld>
            <a:endParaRPr lang="en-US" dirty="0"/>
          </a:p>
        </p:txBody>
      </p:sp>
    </p:spTree>
    <p:extLst>
      <p:ext uri="{BB962C8B-B14F-4D97-AF65-F5344CB8AC3E}">
        <p14:creationId xmlns:p14="http://schemas.microsoft.com/office/powerpoint/2010/main" val="1891343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1A8F-5F1D-4635-8AF3-D91DC37276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908286-A54B-4996-B1A5-BF76DD512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7400B2-B7CF-4D3E-A7CD-0B30AFE29271}"/>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5" name="Footer Placeholder 4">
            <a:extLst>
              <a:ext uri="{FF2B5EF4-FFF2-40B4-BE49-F238E27FC236}">
                <a16:creationId xmlns:a16="http://schemas.microsoft.com/office/drawing/2014/main" id="{49F0E867-E34D-4E89-B114-9F5DA9CC6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F9392-D699-4871-ACD6-E62AFAF8D428}"/>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313738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06EC-0582-4A4F-9998-C835699A5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A2465E-FEA3-49F3-887B-59063435AC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55294-D764-4B06-B30C-560D1C4F09B9}"/>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5" name="Footer Placeholder 4">
            <a:extLst>
              <a:ext uri="{FF2B5EF4-FFF2-40B4-BE49-F238E27FC236}">
                <a16:creationId xmlns:a16="http://schemas.microsoft.com/office/drawing/2014/main" id="{D28028BE-DF7E-4B7E-BF1B-2BA541139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DB858-1789-4F12-A907-77493D03E85C}"/>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3660619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C8D6E8-6FA0-4139-93D9-ED7A746803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01107D-6D17-4F28-9EE7-7BE458FF241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4D750-01A2-4F71-B702-D3800C979F4D}"/>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5" name="Footer Placeholder 4">
            <a:extLst>
              <a:ext uri="{FF2B5EF4-FFF2-40B4-BE49-F238E27FC236}">
                <a16:creationId xmlns:a16="http://schemas.microsoft.com/office/drawing/2014/main" id="{B16027AB-746A-4410-87CE-E2C1D671C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4834F-F98C-45BC-B622-DADDF5BE73C8}"/>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61541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0"/>
            <a:ext cx="5384800" cy="4530725"/>
          </a:xfrm>
        </p:spPr>
        <p:txBody>
          <a:bodyPr/>
          <a:lstStyle/>
          <a:p>
            <a:pPr lvl="0"/>
            <a:endParaRPr lang="en-US" noProof="0" dirty="0"/>
          </a:p>
        </p:txBody>
      </p:sp>
      <p:sp>
        <p:nvSpPr>
          <p:cNvPr id="5" name="Rectangle 40"/>
          <p:cNvSpPr>
            <a:spLocks noGrp="1" noChangeArrowheads="1"/>
          </p:cNvSpPr>
          <p:nvPr>
            <p:ph type="dt" sz="half" idx="10"/>
          </p:nvPr>
        </p:nvSpPr>
        <p:spPr>
          <a:xfrm>
            <a:off x="609600" y="6243639"/>
            <a:ext cx="2844800" cy="457200"/>
          </a:xfrm>
          <a:prstGeom prst="rect">
            <a:avLst/>
          </a:prstGeom>
        </p:spPr>
        <p:txBody>
          <a:bodyPr/>
          <a:lstStyle>
            <a:lvl1pPr>
              <a:defRPr/>
            </a:lvl1pPr>
          </a:lstStyle>
          <a:p>
            <a:pPr>
              <a:defRPr/>
            </a:pPr>
            <a:fld id="{BB68484D-E8CA-45C6-8206-05D1EA9185DF}" type="datetime1">
              <a:rPr lang="en-US" smtClean="0"/>
              <a:t>6/17/2021</a:t>
            </a:fld>
            <a:endParaRPr lang="en-US" dirty="0"/>
          </a:p>
        </p:txBody>
      </p:sp>
      <p:sp>
        <p:nvSpPr>
          <p:cNvPr id="6" name="Rectangle 41"/>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dirty="0"/>
          </a:p>
        </p:txBody>
      </p:sp>
      <p:sp>
        <p:nvSpPr>
          <p:cNvPr id="7" name="Rectangle 42"/>
          <p:cNvSpPr>
            <a:spLocks noGrp="1" noChangeArrowheads="1"/>
          </p:cNvSpPr>
          <p:nvPr>
            <p:ph type="sldNum" sz="quarter" idx="12"/>
          </p:nvPr>
        </p:nvSpPr>
        <p:spPr/>
        <p:txBody>
          <a:bodyPr/>
          <a:lstStyle>
            <a:lvl1pPr>
              <a:defRPr/>
            </a:lvl1pPr>
          </a:lstStyle>
          <a:p>
            <a:pPr>
              <a:defRPr/>
            </a:pPr>
            <a:fld id="{39FC13EB-BE24-448A-9C97-7B989EE06D81}" type="slidenum">
              <a:rPr lang="en-US"/>
              <a:pPr>
                <a:defRPr/>
              </a:pPr>
              <a:t>‹#›</a:t>
            </a:fld>
            <a:endParaRPr lang="en-US" dirty="0"/>
          </a:p>
        </p:txBody>
      </p:sp>
    </p:spTree>
    <p:extLst>
      <p:ext uri="{BB962C8B-B14F-4D97-AF65-F5344CB8AC3E}">
        <p14:creationId xmlns:p14="http://schemas.microsoft.com/office/powerpoint/2010/main" val="3932852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94541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14008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7880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72555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1522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3807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9731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0511-7F8B-4DDC-B0F3-B3A9DD036E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4731F1-B4D8-46BE-9F1B-85F9F6E700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15634-662E-46F6-8AEB-5CFB5E06CBC0}"/>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5" name="Footer Placeholder 4">
            <a:extLst>
              <a:ext uri="{FF2B5EF4-FFF2-40B4-BE49-F238E27FC236}">
                <a16:creationId xmlns:a16="http://schemas.microsoft.com/office/drawing/2014/main" id="{2E5BCCF8-7C4C-4DAF-A911-98FE1A90B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4583B-BFC7-4798-B288-0567C527E713}"/>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2328304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63395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50313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31861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816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AACA-8C6E-4155-A8C8-079788D5F7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94272B-205D-47D2-8674-D0308A0EA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834113-7460-47C3-9FF9-B8FB70986C83}"/>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5" name="Footer Placeholder 4">
            <a:extLst>
              <a:ext uri="{FF2B5EF4-FFF2-40B4-BE49-F238E27FC236}">
                <a16:creationId xmlns:a16="http://schemas.microsoft.com/office/drawing/2014/main" id="{5B3286AC-5722-40C9-8A94-88853521E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ECE8D-2312-4FB2-BEC1-E56E11E820D8}"/>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3000492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EB12-AAF5-4C70-9E79-1B28C1EBE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D0B0A3-BEBB-499F-A371-8285AE95EE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84B99-14A6-4496-986A-EBC2BFEB2B2A}"/>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5" name="Footer Placeholder 4">
            <a:extLst>
              <a:ext uri="{FF2B5EF4-FFF2-40B4-BE49-F238E27FC236}">
                <a16:creationId xmlns:a16="http://schemas.microsoft.com/office/drawing/2014/main" id="{576374EF-FACE-4915-97EA-04E3CE61F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13EC6-C3A6-4B49-A444-AA37A94FFA20}"/>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2849269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E155-52E4-4D9A-9FEB-4A56233396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D106D1-9A7F-4B29-9C31-3F17E37B8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63CD2-3D76-4A61-9885-D27BAAAEF147}"/>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5" name="Footer Placeholder 4">
            <a:extLst>
              <a:ext uri="{FF2B5EF4-FFF2-40B4-BE49-F238E27FC236}">
                <a16:creationId xmlns:a16="http://schemas.microsoft.com/office/drawing/2014/main" id="{E0CD94A5-64E8-4A7C-BC68-C4A08223A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5057F-573C-45A8-A824-3BA8BBF63202}"/>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1262571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59B8-E5F1-4491-88A1-BC8E9B421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DD812-8FF1-4FDA-A7F4-583AD871D4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59176-DE24-4DDD-921F-66F280B416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673B16-83DE-48BD-BD49-93AB27C2AA81}"/>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6" name="Footer Placeholder 5">
            <a:extLst>
              <a:ext uri="{FF2B5EF4-FFF2-40B4-BE49-F238E27FC236}">
                <a16:creationId xmlns:a16="http://schemas.microsoft.com/office/drawing/2014/main" id="{259FE76D-9015-483C-A3EA-ED514EEEF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65759-C010-4D46-A558-19F05503DEBF}"/>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1502049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7B58-6C80-43EE-AB46-194209609D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4464B1-F577-4D95-8EBA-1871A184FA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368AE0-A321-4D02-8AF6-24AFDBB54A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C410-1438-47A0-96BA-0807D42CB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ED611-33C9-45B2-8FF3-C502438FD3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E447AE-7558-4629-909C-36A32B99B5B6}"/>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8" name="Footer Placeholder 7">
            <a:extLst>
              <a:ext uri="{FF2B5EF4-FFF2-40B4-BE49-F238E27FC236}">
                <a16:creationId xmlns:a16="http://schemas.microsoft.com/office/drawing/2014/main" id="{0EF66F63-145B-4937-974B-3373B38E74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CBA586-BF26-4602-AE29-4A2785DB511B}"/>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1822162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05E2-94DB-433B-8479-2C1F05B6CC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3012C-CE58-46B1-B35B-810E3FF93A0C}"/>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4" name="Footer Placeholder 3">
            <a:extLst>
              <a:ext uri="{FF2B5EF4-FFF2-40B4-BE49-F238E27FC236}">
                <a16:creationId xmlns:a16="http://schemas.microsoft.com/office/drawing/2014/main" id="{7A3B8726-FFD2-4658-8E91-49A2B3EDD0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4BED98-7204-45EC-B78D-F7072BA3A3D6}"/>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376453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71BB-A550-4486-93AB-A71ACCC6D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35E0ED-1766-4E32-AE32-9471536809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5631BB-E96A-4321-AC6B-52949574FDDD}"/>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5" name="Footer Placeholder 4">
            <a:extLst>
              <a:ext uri="{FF2B5EF4-FFF2-40B4-BE49-F238E27FC236}">
                <a16:creationId xmlns:a16="http://schemas.microsoft.com/office/drawing/2014/main" id="{49DEE3C2-366F-468D-9FB3-CEB81E824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D32AA-415C-4766-9F00-7FECF5309681}"/>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528174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D634D5-F390-452C-AE2F-A5B2A9C6A375}"/>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3" name="Footer Placeholder 2">
            <a:extLst>
              <a:ext uri="{FF2B5EF4-FFF2-40B4-BE49-F238E27FC236}">
                <a16:creationId xmlns:a16="http://schemas.microsoft.com/office/drawing/2014/main" id="{C5F498EA-DE80-4EBF-B26D-ACB2E94A77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DB22E2-F7B1-4A75-9E92-24D60D9D3C6C}"/>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2434416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72B4-8FAE-4F0B-B09B-4C3A858F6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9AB473-5235-47EB-95A8-C4D668E2E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E057BB-71E6-4F1D-AF39-4E8A2B5CF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0CE7F5-BADF-4FF7-A03D-D9D511287D74}"/>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6" name="Footer Placeholder 5">
            <a:extLst>
              <a:ext uri="{FF2B5EF4-FFF2-40B4-BE49-F238E27FC236}">
                <a16:creationId xmlns:a16="http://schemas.microsoft.com/office/drawing/2014/main" id="{0D5A8A8A-8682-44FF-9A8E-CD7879FF7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B883AE-F3D3-423B-83C7-2E52AF532995}"/>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1517891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1A32-FCB7-44C0-9058-39C65EA7B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4FE93-5B21-49A5-AAEF-B0D73EBD2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F3A245-71D8-4558-A2A0-863CE2749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1DEE1-768E-438A-B748-9797D807E441}"/>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6" name="Footer Placeholder 5">
            <a:extLst>
              <a:ext uri="{FF2B5EF4-FFF2-40B4-BE49-F238E27FC236}">
                <a16:creationId xmlns:a16="http://schemas.microsoft.com/office/drawing/2014/main" id="{9FFAE516-740E-460F-8DDD-852298E9E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E0F7F-923A-4869-9B77-D37A934DD9FC}"/>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3208247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27A2-E7A0-4B83-BAA8-79EFA5A2C3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1D385-0E5F-4728-912C-10DA8D22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10859-C647-4DE8-B05F-1D37A094BEE5}"/>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5" name="Footer Placeholder 4">
            <a:extLst>
              <a:ext uri="{FF2B5EF4-FFF2-40B4-BE49-F238E27FC236}">
                <a16:creationId xmlns:a16="http://schemas.microsoft.com/office/drawing/2014/main" id="{80B63F70-A20D-4B1C-8204-4AB5E43CF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3A0B5-FD67-4B9A-9FE9-06C12A612D03}"/>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3478530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AC2EF-6FE9-4190-928E-14F570DA62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EDEB9E-B4BD-425B-B0A4-61C1E77125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E057A-AADE-460E-A47A-5473B02AFC83}"/>
              </a:ext>
            </a:extLst>
          </p:cNvPr>
          <p:cNvSpPr>
            <a:spLocks noGrp="1"/>
          </p:cNvSpPr>
          <p:nvPr>
            <p:ph type="dt" sz="half" idx="10"/>
          </p:nvPr>
        </p:nvSpPr>
        <p:spPr/>
        <p:txBody>
          <a:bodyPr/>
          <a:lstStyle/>
          <a:p>
            <a:fld id="{1BEFCCCF-85C0-4B5B-B29E-ADC3DC74AA4E}" type="datetimeFigureOut">
              <a:rPr lang="en-US" smtClean="0"/>
              <a:t>6/17/2021</a:t>
            </a:fld>
            <a:endParaRPr lang="en-US"/>
          </a:p>
        </p:txBody>
      </p:sp>
      <p:sp>
        <p:nvSpPr>
          <p:cNvPr id="5" name="Footer Placeholder 4">
            <a:extLst>
              <a:ext uri="{FF2B5EF4-FFF2-40B4-BE49-F238E27FC236}">
                <a16:creationId xmlns:a16="http://schemas.microsoft.com/office/drawing/2014/main" id="{A08D780D-9133-4593-90F4-5B0BB05D3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2FA48-E689-47C5-9170-97D38ABCEF0B}"/>
              </a:ext>
            </a:extLst>
          </p:cNvPr>
          <p:cNvSpPr>
            <a:spLocks noGrp="1"/>
          </p:cNvSpPr>
          <p:nvPr>
            <p:ph type="sldNum" sz="quarter" idx="12"/>
          </p:nvPr>
        </p:nvSpPr>
        <p:spPr/>
        <p:txBody>
          <a:bodyPr/>
          <a:lstStyle/>
          <a:p>
            <a:fld id="{3F8104C0-48C9-4051-A945-91C1D968F7EB}" type="slidenum">
              <a:rPr lang="en-US" smtClean="0"/>
              <a:t>‹#›</a:t>
            </a:fld>
            <a:endParaRPr lang="en-US"/>
          </a:p>
        </p:txBody>
      </p:sp>
    </p:spTree>
    <p:extLst>
      <p:ext uri="{BB962C8B-B14F-4D97-AF65-F5344CB8AC3E}">
        <p14:creationId xmlns:p14="http://schemas.microsoft.com/office/powerpoint/2010/main" val="680173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9844661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A36E-3090-4F05-A181-D4AE51743C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5B505-66D0-49F4-9CD5-ADE9F3A3A4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1AE0A0-D5F7-4AB9-83CF-ADEC108BD2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1071E7-EF77-444C-B4E9-693187FB1E4B}"/>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6" name="Footer Placeholder 5">
            <a:extLst>
              <a:ext uri="{FF2B5EF4-FFF2-40B4-BE49-F238E27FC236}">
                <a16:creationId xmlns:a16="http://schemas.microsoft.com/office/drawing/2014/main" id="{79F70BC4-BB3C-405E-BCE1-F7B6DF7D3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6A6E67-7370-4B20-B20D-E5A86ADE1FCC}"/>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300301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B2A7-6139-44CF-866F-20913662EB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5FD4E6-D9E6-4744-B11E-C433D3A7D9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FA518B-5970-49A9-AC94-1FBA248CA6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09F1C-F0FF-4D26-902A-E8C444FEE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723F94-508D-4ED3-9FBC-00F5C03A35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2089B8-8200-4D83-BCE9-683DA0FF9E11}"/>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8" name="Footer Placeholder 7">
            <a:extLst>
              <a:ext uri="{FF2B5EF4-FFF2-40B4-BE49-F238E27FC236}">
                <a16:creationId xmlns:a16="http://schemas.microsoft.com/office/drawing/2014/main" id="{2081D5CF-E3B5-47AF-9EB9-DE6C3F4F92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1B7A5D-F520-4431-86F7-B00AECF06A58}"/>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86033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A303-D322-451F-B266-C899F795B8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8D78A7-F93F-4229-BB2F-29A4F2A07207}"/>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4" name="Footer Placeholder 3">
            <a:extLst>
              <a:ext uri="{FF2B5EF4-FFF2-40B4-BE49-F238E27FC236}">
                <a16:creationId xmlns:a16="http://schemas.microsoft.com/office/drawing/2014/main" id="{D03852D1-BD48-4266-987F-FA28E6AB0E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C6A76F-3BCA-419B-A725-385475CF37D9}"/>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348030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C3D220-90A4-4D06-9A4E-57E06290D5C8}"/>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3" name="Footer Placeholder 2">
            <a:extLst>
              <a:ext uri="{FF2B5EF4-FFF2-40B4-BE49-F238E27FC236}">
                <a16:creationId xmlns:a16="http://schemas.microsoft.com/office/drawing/2014/main" id="{34A21F2A-CB80-40A2-8408-3297636D8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70A1CE-2A09-4226-BC2C-C907C13F3681}"/>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1990188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AC4E3-4413-48E7-B3C0-C33DEE941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23FCAD-7E7C-4AB9-8D5C-A43C5C1EA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4FC73E-F495-4707-9862-4D6F43DFD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323CBF-6D6E-44AA-994B-A45587B52BE5}"/>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6" name="Footer Placeholder 5">
            <a:extLst>
              <a:ext uri="{FF2B5EF4-FFF2-40B4-BE49-F238E27FC236}">
                <a16:creationId xmlns:a16="http://schemas.microsoft.com/office/drawing/2014/main" id="{46B3FA62-0897-41A5-BA3A-1893AFCEB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4582DC-1F73-4230-91CD-7ABD1E357731}"/>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2308837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FDCD-199D-4C84-84AA-390FBFBDD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6FF022-7F90-47AE-B1D7-5B08F5BAD2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C2F890-36EF-4204-8321-A9DEF1EF0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1E0234-DCFE-424B-93F3-C3659EDF6EDD}"/>
              </a:ext>
            </a:extLst>
          </p:cNvPr>
          <p:cNvSpPr>
            <a:spLocks noGrp="1"/>
          </p:cNvSpPr>
          <p:nvPr>
            <p:ph type="dt" sz="half" idx="10"/>
          </p:nvPr>
        </p:nvSpPr>
        <p:spPr/>
        <p:txBody>
          <a:bodyPr/>
          <a:lstStyle/>
          <a:p>
            <a:fld id="{CD8FC66A-1A61-46CB-B8BE-41AEB4B610F7}" type="datetimeFigureOut">
              <a:rPr lang="en-US" smtClean="0"/>
              <a:t>6/17/2021</a:t>
            </a:fld>
            <a:endParaRPr lang="en-US"/>
          </a:p>
        </p:txBody>
      </p:sp>
      <p:sp>
        <p:nvSpPr>
          <p:cNvPr id="6" name="Footer Placeholder 5">
            <a:extLst>
              <a:ext uri="{FF2B5EF4-FFF2-40B4-BE49-F238E27FC236}">
                <a16:creationId xmlns:a16="http://schemas.microsoft.com/office/drawing/2014/main" id="{3848E8B0-5C0C-4EB8-AF6C-46E7AD039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99797-0AD8-4520-B130-AD553A0C1BCB}"/>
              </a:ext>
            </a:extLst>
          </p:cNvPr>
          <p:cNvSpPr>
            <a:spLocks noGrp="1"/>
          </p:cNvSpPr>
          <p:nvPr>
            <p:ph type="sldNum" sz="quarter" idx="12"/>
          </p:nvPr>
        </p:nvSpPr>
        <p:spPr/>
        <p:txBody>
          <a:bodyPr/>
          <a:lstStyle/>
          <a:p>
            <a:fld id="{F46A16E3-FAB8-435A-967B-B34F121C1F4D}" type="slidenum">
              <a:rPr lang="en-US" smtClean="0"/>
              <a:t>‹#›</a:t>
            </a:fld>
            <a:endParaRPr lang="en-US"/>
          </a:p>
        </p:txBody>
      </p:sp>
    </p:spTree>
    <p:extLst>
      <p:ext uri="{BB962C8B-B14F-4D97-AF65-F5344CB8AC3E}">
        <p14:creationId xmlns:p14="http://schemas.microsoft.com/office/powerpoint/2010/main" val="318079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717143-6DED-4D1F-8D84-1786F3392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7DEC0A-7DF8-438A-AF09-E4FF442CC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0B928-A344-4148-B161-B0B922130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FC66A-1A61-46CB-B8BE-41AEB4B610F7}" type="datetimeFigureOut">
              <a:rPr lang="en-US" smtClean="0"/>
              <a:t>6/17/2021</a:t>
            </a:fld>
            <a:endParaRPr lang="en-US"/>
          </a:p>
        </p:txBody>
      </p:sp>
      <p:sp>
        <p:nvSpPr>
          <p:cNvPr id="5" name="Footer Placeholder 4">
            <a:extLst>
              <a:ext uri="{FF2B5EF4-FFF2-40B4-BE49-F238E27FC236}">
                <a16:creationId xmlns:a16="http://schemas.microsoft.com/office/drawing/2014/main" id="{8582A2B5-B9CF-4FBA-A326-04B2EB17D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92A693-A0A9-48ED-B6D9-378CB939B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A16E3-FAB8-435A-967B-B34F121C1F4D}" type="slidenum">
              <a:rPr lang="en-US" smtClean="0"/>
              <a:t>‹#›</a:t>
            </a:fld>
            <a:endParaRPr lang="en-US"/>
          </a:p>
        </p:txBody>
      </p:sp>
    </p:spTree>
    <p:extLst>
      <p:ext uri="{BB962C8B-B14F-4D97-AF65-F5344CB8AC3E}">
        <p14:creationId xmlns:p14="http://schemas.microsoft.com/office/powerpoint/2010/main" val="1178818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2136531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1AF456-3A9B-4E23-A142-E3FF62CAB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8B9208-B970-4774-95F8-74A1D90D8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A6E94-3394-4F97-8595-768513C068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FCCCF-85C0-4B5B-B29E-ADC3DC74AA4E}" type="datetimeFigureOut">
              <a:rPr lang="en-US" smtClean="0"/>
              <a:t>6/17/2021</a:t>
            </a:fld>
            <a:endParaRPr lang="en-US"/>
          </a:p>
        </p:txBody>
      </p:sp>
      <p:sp>
        <p:nvSpPr>
          <p:cNvPr id="5" name="Footer Placeholder 4">
            <a:extLst>
              <a:ext uri="{FF2B5EF4-FFF2-40B4-BE49-F238E27FC236}">
                <a16:creationId xmlns:a16="http://schemas.microsoft.com/office/drawing/2014/main" id="{14E6B96E-51BE-429A-9060-D60E19741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0CD6EF-2C2F-4A5A-B2E1-5946588FB7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104C0-48C9-4051-A945-91C1D968F7EB}" type="slidenum">
              <a:rPr lang="en-US" smtClean="0"/>
              <a:t>‹#›</a:t>
            </a:fld>
            <a:endParaRPr lang="en-US"/>
          </a:p>
        </p:txBody>
      </p:sp>
    </p:spTree>
    <p:extLst>
      <p:ext uri="{BB962C8B-B14F-4D97-AF65-F5344CB8AC3E}">
        <p14:creationId xmlns:p14="http://schemas.microsoft.com/office/powerpoint/2010/main" val="10707055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aphinnovation.org" TargetMode="External"/><Relationship Id="rId7"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ovid19.ncdhhs.gov/dashboard/vaccinations" TargetMode="Externa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8B6606-265B-4388-9A50-6D6B4A32D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BF6200-FC91-4EAE-91C9-AFCC6C28EB74}"/>
              </a:ext>
            </a:extLst>
          </p:cNvPr>
          <p:cNvSpPr txBox="1"/>
          <p:nvPr/>
        </p:nvSpPr>
        <p:spPr>
          <a:xfrm>
            <a:off x="731520" y="3148130"/>
            <a:ext cx="10728960" cy="1400383"/>
          </a:xfrm>
          <a:prstGeom prst="rect">
            <a:avLst/>
          </a:prstGeom>
          <a:noFill/>
        </p:spPr>
        <p:txBody>
          <a:bodyPr wrap="square" rtlCol="0">
            <a:spAutoFit/>
          </a:bodyPr>
          <a:lstStyle/>
          <a:p>
            <a:pPr algn="ctr"/>
            <a:r>
              <a:rPr lang="en-US" sz="4000" dirty="0">
                <a:solidFill>
                  <a:schemeClr val="bg1"/>
                </a:solidFill>
                <a:latin typeface="Avenir LT Std 45 Book" panose="020B0502020203020204" pitchFamily="34" charset="0"/>
              </a:rPr>
              <a:t>Thank you for joining us!</a:t>
            </a:r>
          </a:p>
          <a:p>
            <a:pPr algn="ctr">
              <a:spcBef>
                <a:spcPts val="600"/>
              </a:spcBef>
            </a:pPr>
            <a:r>
              <a:rPr lang="en-US" sz="4000" dirty="0">
                <a:solidFill>
                  <a:schemeClr val="bg1"/>
                </a:solidFill>
                <a:latin typeface="Avenir LT Std 45 Book" panose="020B0502020203020204" pitchFamily="34" charset="0"/>
              </a:rPr>
              <a:t>Today’s presentation will begin momentarily.</a:t>
            </a:r>
          </a:p>
        </p:txBody>
      </p:sp>
      <p:sp>
        <p:nvSpPr>
          <p:cNvPr id="8" name="TextBox 7">
            <a:extLst>
              <a:ext uri="{FF2B5EF4-FFF2-40B4-BE49-F238E27FC236}">
                <a16:creationId xmlns:a16="http://schemas.microsoft.com/office/drawing/2014/main" id="{12C6FBF6-213B-4787-8B6C-B52247A6EFD3}"/>
              </a:ext>
            </a:extLst>
          </p:cNvPr>
          <p:cNvSpPr txBox="1"/>
          <p:nvPr/>
        </p:nvSpPr>
        <p:spPr>
          <a:xfrm>
            <a:off x="377952" y="4978681"/>
            <a:ext cx="11436096" cy="1031051"/>
          </a:xfrm>
          <a:prstGeom prst="rect">
            <a:avLst/>
          </a:prstGeom>
          <a:noFill/>
        </p:spPr>
        <p:txBody>
          <a:bodyPr wrap="square" rtlCol="0">
            <a:spAutoFit/>
          </a:bodyPr>
          <a:lstStyle/>
          <a:p>
            <a:pPr algn="ctr"/>
            <a:r>
              <a:rPr lang="en-US" sz="2800" i="1" spc="120" dirty="0">
                <a:solidFill>
                  <a:schemeClr val="bg1"/>
                </a:solidFill>
                <a:latin typeface="Avenir Light Oblique" panose="020B0402020203090204" pitchFamily="34" charset="77"/>
                <a:cs typeface="APPLE CHANCERY" panose="03020702040506060504" pitchFamily="66" charset="-79"/>
              </a:rPr>
              <a:t>Please feel free to connect with other participants</a:t>
            </a:r>
          </a:p>
          <a:p>
            <a:pPr algn="ctr">
              <a:spcBef>
                <a:spcPts val="600"/>
              </a:spcBef>
            </a:pPr>
            <a:r>
              <a:rPr lang="en-US" sz="2800" i="1" spc="120" dirty="0">
                <a:solidFill>
                  <a:schemeClr val="bg1"/>
                </a:solidFill>
                <a:latin typeface="Avenir Light Oblique" panose="020B0402020203090204" pitchFamily="34" charset="77"/>
                <a:cs typeface="APPLE CHANCERY" panose="03020702040506060504" pitchFamily="66" charset="-79"/>
              </a:rPr>
              <a:t>using the </a:t>
            </a:r>
            <a:r>
              <a:rPr lang="en-US" sz="2800" i="1" spc="120" dirty="0">
                <a:solidFill>
                  <a:schemeClr val="bg1"/>
                </a:solidFill>
                <a:latin typeface="Avenir Light Oblique" panose="020B0402020203090204" pitchFamily="34" charset="77"/>
                <a:cs typeface="Apple Chancery" panose="03020702040506060504" pitchFamily="66" charset="-79"/>
              </a:rPr>
              <a:t>(</a:t>
            </a:r>
            <a:r>
              <a:rPr lang="en-US" sz="2800" i="1" spc="120" dirty="0">
                <a:solidFill>
                  <a:schemeClr val="bg1"/>
                </a:solidFill>
                <a:latin typeface="Avenir Light Oblique" panose="020B0402020203090204" pitchFamily="34" charset="77"/>
                <a:cs typeface="APPLE CHANCERY" panose="03020702040506060504" pitchFamily="66" charset="-79"/>
              </a:rPr>
              <a:t>direct</a:t>
            </a:r>
            <a:r>
              <a:rPr lang="en-US" sz="2800" i="1" spc="120" dirty="0">
                <a:solidFill>
                  <a:schemeClr val="bg1"/>
                </a:solidFill>
                <a:latin typeface="Avenir Light Oblique" panose="020B0402020203090204" pitchFamily="34" charset="77"/>
                <a:cs typeface="Apple Chancery" panose="03020702040506060504" pitchFamily="66" charset="-79"/>
              </a:rPr>
              <a:t>) </a:t>
            </a:r>
            <a:r>
              <a:rPr lang="en-US" sz="2800" i="1" spc="120" dirty="0">
                <a:solidFill>
                  <a:schemeClr val="bg1"/>
                </a:solidFill>
                <a:latin typeface="Avenir Light Oblique" panose="020B0402020203090204" pitchFamily="34" charset="77"/>
                <a:cs typeface="APPLE CHANCERY" panose="03020702040506060504" pitchFamily="66" charset="-79"/>
              </a:rPr>
              <a:t>chat feature while you wait</a:t>
            </a:r>
            <a:r>
              <a:rPr lang="en-US" sz="2800" i="1" dirty="0">
                <a:solidFill>
                  <a:schemeClr val="bg1"/>
                </a:solidFill>
                <a:latin typeface="Avenir Light Oblique" panose="020B0402020203090204" pitchFamily="34" charset="77"/>
              </a:rPr>
              <a:t>.</a:t>
            </a:r>
          </a:p>
        </p:txBody>
      </p:sp>
    </p:spTree>
    <p:extLst>
      <p:ext uri="{BB962C8B-B14F-4D97-AF65-F5344CB8AC3E}">
        <p14:creationId xmlns:p14="http://schemas.microsoft.com/office/powerpoint/2010/main" val="1795004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6F503D-0231-40CE-8F98-F0720E605E50}"/>
              </a:ext>
            </a:extLst>
          </p:cNvPr>
          <p:cNvSpPr>
            <a:spLocks noGrp="1"/>
          </p:cNvSpPr>
          <p:nvPr>
            <p:ph type="title"/>
          </p:nvPr>
        </p:nvSpPr>
        <p:spPr>
          <a:xfrm>
            <a:off x="838200" y="1412488"/>
            <a:ext cx="2899189" cy="4363844"/>
          </a:xfrm>
        </p:spPr>
        <p:txBody>
          <a:bodyPr anchor="t">
            <a:normAutofit/>
          </a:bodyPr>
          <a:lstStyle/>
          <a:p>
            <a:r>
              <a:rPr lang="en-US" sz="3700" dirty="0">
                <a:solidFill>
                  <a:srgbClr val="FFFFFF"/>
                </a:solidFill>
              </a:rPr>
              <a:t>Major Milestones - Vaccines and immunization programs</a:t>
            </a:r>
          </a:p>
        </p:txBody>
      </p:sp>
      <p:sp>
        <p:nvSpPr>
          <p:cNvPr id="3" name="Content Placeholder 2">
            <a:extLst>
              <a:ext uri="{FF2B5EF4-FFF2-40B4-BE49-F238E27FC236}">
                <a16:creationId xmlns:a16="http://schemas.microsoft.com/office/drawing/2014/main" id="{FB8C6F85-E8FD-4A39-BD04-E5535A2689F1}"/>
              </a:ext>
            </a:extLst>
          </p:cNvPr>
          <p:cNvSpPr>
            <a:spLocks noGrp="1"/>
          </p:cNvSpPr>
          <p:nvPr>
            <p:ph sz="half" idx="1"/>
          </p:nvPr>
        </p:nvSpPr>
        <p:spPr>
          <a:xfrm>
            <a:off x="4380855" y="1412489"/>
            <a:ext cx="3427283" cy="4363844"/>
          </a:xfrm>
        </p:spPr>
        <p:txBody>
          <a:bodyPr>
            <a:normAutofit/>
          </a:bodyPr>
          <a:lstStyle/>
          <a:p>
            <a:r>
              <a:rPr lang="en-US" sz="1900" dirty="0"/>
              <a:t>1798:  Smallpox</a:t>
            </a:r>
          </a:p>
          <a:p>
            <a:r>
              <a:rPr lang="en-US" sz="1900" dirty="0"/>
              <a:t>1914:  Tetanus</a:t>
            </a:r>
          </a:p>
          <a:p>
            <a:r>
              <a:rPr lang="en-US" sz="1900" dirty="0"/>
              <a:t>1915:  Pertussis (Whooping Cough)  </a:t>
            </a:r>
          </a:p>
          <a:p>
            <a:r>
              <a:rPr lang="en-US" sz="1900" dirty="0"/>
              <a:t>1923:  Diphtheria</a:t>
            </a:r>
          </a:p>
          <a:p>
            <a:r>
              <a:rPr lang="en-US" sz="1900" dirty="0"/>
              <a:t>1945:  Flu (first of annual)</a:t>
            </a:r>
          </a:p>
          <a:p>
            <a:r>
              <a:rPr lang="en-US" sz="1900" dirty="0"/>
              <a:t>1955:  Polio (first of several types)</a:t>
            </a:r>
          </a:p>
          <a:p>
            <a:r>
              <a:rPr lang="en-US" sz="1900" dirty="0"/>
              <a:t>1963:  Measles</a:t>
            </a:r>
          </a:p>
          <a:p>
            <a:r>
              <a:rPr lang="en-US" sz="1900" dirty="0"/>
              <a:t>1967:  Mumps</a:t>
            </a:r>
          </a:p>
          <a:p>
            <a:r>
              <a:rPr lang="en-US" sz="1900" dirty="0"/>
              <a:t>1969:  Rubella</a:t>
            </a:r>
          </a:p>
          <a:p>
            <a:r>
              <a:rPr lang="en-US" sz="1900" dirty="0"/>
              <a:t>1995:  Varicella (Chicken pox)</a:t>
            </a:r>
          </a:p>
          <a:p>
            <a:endParaRPr lang="en-US" sz="1900" dirty="0"/>
          </a:p>
          <a:p>
            <a:endParaRPr lang="en-US" sz="19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5FE8FEC-C2D8-45FA-8026-3139D06E420A}"/>
              </a:ext>
            </a:extLst>
          </p:cNvPr>
          <p:cNvSpPr>
            <a:spLocks noGrp="1"/>
          </p:cNvSpPr>
          <p:nvPr>
            <p:ph sz="half" idx="2"/>
          </p:nvPr>
        </p:nvSpPr>
        <p:spPr>
          <a:xfrm>
            <a:off x="8451604" y="1412489"/>
            <a:ext cx="3197701" cy="4363844"/>
          </a:xfrm>
        </p:spPr>
        <p:txBody>
          <a:bodyPr>
            <a:normAutofit/>
          </a:bodyPr>
          <a:lstStyle/>
          <a:p>
            <a:r>
              <a:rPr lang="en-US" sz="2000" dirty="0"/>
              <a:t>1963:  The Federal Immunization Grant Program (US)</a:t>
            </a:r>
          </a:p>
          <a:p>
            <a:r>
              <a:rPr lang="en-US" sz="2000" dirty="0"/>
              <a:t>1967 (1958):   The Global Smallpox Eradication Program (1977)</a:t>
            </a:r>
            <a:r>
              <a:rPr lang="en-US" sz="2000" dirty="0">
                <a:highlight>
                  <a:srgbClr val="00FF00"/>
                </a:highlight>
              </a:rPr>
              <a:t> </a:t>
            </a:r>
          </a:p>
          <a:p>
            <a:r>
              <a:rPr lang="en-US" sz="2000" dirty="0"/>
              <a:t>1974:   WHO Expanded Program on Immunizations</a:t>
            </a:r>
          </a:p>
          <a:p>
            <a:r>
              <a:rPr lang="en-US" sz="2000" dirty="0"/>
              <a:t>1994:  The Global </a:t>
            </a:r>
            <a:r>
              <a:rPr lang="en-US" sz="2000"/>
              <a:t>Programme</a:t>
            </a:r>
            <a:r>
              <a:rPr lang="en-US" sz="2000" dirty="0"/>
              <a:t> for Vaccines and Immunization</a:t>
            </a:r>
          </a:p>
        </p:txBody>
      </p:sp>
      <p:sp>
        <p:nvSpPr>
          <p:cNvPr id="5" name="Rectangle 4">
            <a:extLst>
              <a:ext uri="{FF2B5EF4-FFF2-40B4-BE49-F238E27FC236}">
                <a16:creationId xmlns:a16="http://schemas.microsoft.com/office/drawing/2014/main" id="{729BF84F-BC52-4ABD-96BA-8CCD7CD5E257}"/>
              </a:ext>
            </a:extLst>
          </p:cNvPr>
          <p:cNvSpPr/>
          <p:nvPr/>
        </p:nvSpPr>
        <p:spPr>
          <a:xfrm>
            <a:off x="4248150" y="3552825"/>
            <a:ext cx="3714745" cy="6762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041A44-10F0-443C-9FB3-0A23E2F718CA}"/>
              </a:ext>
            </a:extLst>
          </p:cNvPr>
          <p:cNvSpPr/>
          <p:nvPr/>
        </p:nvSpPr>
        <p:spPr>
          <a:xfrm>
            <a:off x="4248152" y="4283461"/>
            <a:ext cx="3714745" cy="111442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0BEE73-439E-4D6C-A766-C76F0A0E201B}"/>
              </a:ext>
            </a:extLst>
          </p:cNvPr>
          <p:cNvSpPr/>
          <p:nvPr/>
        </p:nvSpPr>
        <p:spPr>
          <a:xfrm>
            <a:off x="8297856" y="1412488"/>
            <a:ext cx="3714745" cy="18831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13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47">
            <a:extLst>
              <a:ext uri="{FF2B5EF4-FFF2-40B4-BE49-F238E27FC236}">
                <a16:creationId xmlns:a16="http://schemas.microsoft.com/office/drawing/2014/main" id="{24697390-3B5A-468C-9856-A61604532A33}"/>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362200" y="325439"/>
            <a:ext cx="80010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a:extLst>
              <a:ext uri="{FF2B5EF4-FFF2-40B4-BE49-F238E27FC236}">
                <a16:creationId xmlns:a16="http://schemas.microsoft.com/office/drawing/2014/main" id="{150BB65E-6EBD-4483-8B2A-123AFDC1D9AF}"/>
              </a:ext>
            </a:extLst>
          </p:cNvPr>
          <p:cNvSpPr txBox="1">
            <a:spLocks noChangeArrowheads="1"/>
          </p:cNvSpPr>
          <p:nvPr/>
        </p:nvSpPr>
        <p:spPr bwMode="auto">
          <a:xfrm>
            <a:off x="2743200" y="6511925"/>
            <a:ext cx="617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sz="1600">
                <a:latin typeface="Rockwell" panose="02060603020205020403" pitchFamily="18" charset="0"/>
              </a:rPr>
              <a:t>National Library of  Medicine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MG0086">
            <a:extLst>
              <a:ext uri="{FF2B5EF4-FFF2-40B4-BE49-F238E27FC236}">
                <a16:creationId xmlns:a16="http://schemas.microsoft.com/office/drawing/2014/main" id="{40B0F85A-5A5F-428E-82D2-6EAD3CD9D30D}"/>
              </a:ext>
            </a:extLst>
          </p:cNvPr>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l="2084" t="3125" b="4688"/>
          <a:stretch>
            <a:fillRect/>
          </a:stretch>
        </p:blipFill>
        <p:spPr bwMode="auto">
          <a:xfrm>
            <a:off x="2133600" y="855664"/>
            <a:ext cx="80772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a:extLst>
              <a:ext uri="{FF2B5EF4-FFF2-40B4-BE49-F238E27FC236}">
                <a16:creationId xmlns:a16="http://schemas.microsoft.com/office/drawing/2014/main" id="{8548A06D-EE23-48BA-94B4-10979B173C3D}"/>
              </a:ext>
            </a:extLst>
          </p:cNvPr>
          <p:cNvSpPr>
            <a:spLocks noChangeArrowheads="1"/>
          </p:cNvSpPr>
          <p:nvPr/>
        </p:nvSpPr>
        <p:spPr bwMode="auto">
          <a:xfrm>
            <a:off x="2667001" y="6172200"/>
            <a:ext cx="3040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r>
              <a:rPr lang="en-US" altLang="en-US" sz="1600">
                <a:latin typeface="Rockwell" panose="02060603020205020403" pitchFamily="18" charset="0"/>
              </a:rPr>
              <a:t>South Carolina Board of Health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62" name="Rectangle 2"/>
          <p:cNvSpPr>
            <a:spLocks noGrp="1" noChangeArrowheads="1"/>
          </p:cNvSpPr>
          <p:nvPr>
            <p:ph type="title"/>
          </p:nvPr>
        </p:nvSpPr>
        <p:spPr>
          <a:xfrm>
            <a:off x="466722" y="586855"/>
            <a:ext cx="3201366" cy="3387497"/>
          </a:xfrm>
        </p:spPr>
        <p:txBody>
          <a:bodyPr anchor="b">
            <a:normAutofit/>
          </a:bodyPr>
          <a:lstStyle/>
          <a:p>
            <a:pPr algn="r" eaLnBrk="1" hangingPunct="1">
              <a:defRPr/>
            </a:pPr>
            <a:r>
              <a:rPr lang="en-US" sz="4000">
                <a:solidFill>
                  <a:srgbClr val="FFFFFF"/>
                </a:solidFill>
              </a:rPr>
              <a:t>Hubris?</a:t>
            </a:r>
          </a:p>
        </p:txBody>
      </p:sp>
      <p:sp>
        <p:nvSpPr>
          <p:cNvPr id="348163" name="Rectangle 3"/>
          <p:cNvSpPr>
            <a:spLocks noGrp="1" noChangeArrowheads="1"/>
          </p:cNvSpPr>
          <p:nvPr>
            <p:ph type="body" idx="1"/>
          </p:nvPr>
        </p:nvSpPr>
        <p:spPr>
          <a:xfrm>
            <a:off x="4810259" y="649480"/>
            <a:ext cx="6555347" cy="5546047"/>
          </a:xfrm>
        </p:spPr>
        <p:txBody>
          <a:bodyPr anchor="ctr">
            <a:normAutofit/>
          </a:bodyPr>
          <a:lstStyle/>
          <a:p>
            <a:pPr eaLnBrk="1" hangingPunct="1">
              <a:buFont typeface="Wingdings" pitchFamily="2" charset="2"/>
              <a:buNone/>
              <a:defRPr/>
            </a:pPr>
            <a:r>
              <a:rPr lang="en-US" sz="2000"/>
              <a:t>	</a:t>
            </a:r>
            <a:r>
              <a:rPr lang="en-US" sz="2000" b="1" i="1"/>
              <a:t>The late 20th Century will be witness to the virtual elimination of infectious disease as a significant factor in social life.</a:t>
            </a:r>
          </a:p>
          <a:p>
            <a:pPr eaLnBrk="1" hangingPunct="1">
              <a:buFont typeface="Wingdings" pitchFamily="2" charset="2"/>
              <a:buNone/>
              <a:defRPr/>
            </a:pPr>
            <a:endParaRPr lang="en-US" sz="2000" b="1" i="1"/>
          </a:p>
          <a:p>
            <a:pPr eaLnBrk="1" hangingPunct="1">
              <a:buFont typeface="Wingdings" pitchFamily="2" charset="2"/>
              <a:buNone/>
              <a:defRPr/>
            </a:pPr>
            <a:r>
              <a:rPr lang="en-US" sz="2000"/>
              <a:t>	Sir Mcfarlane Burnet</a:t>
            </a:r>
          </a:p>
          <a:p>
            <a:pPr eaLnBrk="1" hangingPunct="1">
              <a:buFont typeface="Wingdings" pitchFamily="2" charset="2"/>
              <a:buNone/>
              <a:defRPr/>
            </a:pPr>
            <a:r>
              <a:rPr lang="en-US" sz="2000"/>
              <a:t>	Virologist, Nobel Laureate, 1962</a:t>
            </a:r>
          </a:p>
        </p:txBody>
      </p:sp>
      <p:sp>
        <p:nvSpPr>
          <p:cNvPr id="2" name="Slide Number Placeholder 1">
            <a:extLst>
              <a:ext uri="{FF2B5EF4-FFF2-40B4-BE49-F238E27FC236}">
                <a16:creationId xmlns:a16="http://schemas.microsoft.com/office/drawing/2014/main" id="{2379A2A1-9096-4B4B-8A61-1C8B941C45CA}"/>
              </a:ext>
            </a:extLst>
          </p:cNvPr>
          <p:cNvSpPr>
            <a:spLocks noGrp="1"/>
          </p:cNvSpPr>
          <p:nvPr>
            <p:ph type="sldNum" sz="quarter" idx="10"/>
          </p:nvPr>
        </p:nvSpPr>
        <p:spPr>
          <a:xfrm>
            <a:off x="11704320" y="6455664"/>
            <a:ext cx="448056" cy="365125"/>
          </a:xfrm>
        </p:spPr>
        <p:txBody>
          <a:bodyPr>
            <a:normAutofit/>
          </a:bodyPr>
          <a:lstStyle/>
          <a:p>
            <a:pPr>
              <a:spcAft>
                <a:spcPts val="600"/>
              </a:spcAft>
              <a:defRPr/>
            </a:pPr>
            <a:fld id="{2C73EAD4-9010-48CE-9726-1BD7DCA2593E}" type="slidenum">
              <a:rPr lang="ru-RU" sz="1100">
                <a:solidFill>
                  <a:schemeClr val="tx1">
                    <a:lumMod val="50000"/>
                    <a:lumOff val="50000"/>
                  </a:schemeClr>
                </a:solidFill>
              </a:rPr>
              <a:pPr>
                <a:spcAft>
                  <a:spcPts val="600"/>
                </a:spcAft>
                <a:defRPr/>
              </a:pPr>
              <a:t>13</a:t>
            </a:fld>
            <a:endParaRPr lang="ru-RU" sz="1100">
              <a:solidFill>
                <a:schemeClr val="tx1">
                  <a:lumMod val="50000"/>
                  <a:lumOff val="50000"/>
                </a:schemeClr>
              </a:solidFill>
            </a:endParaRPr>
          </a:p>
        </p:txBody>
      </p:sp>
    </p:spTree>
    <p:extLst>
      <p:ext uri="{BB962C8B-B14F-4D97-AF65-F5344CB8AC3E}">
        <p14:creationId xmlns:p14="http://schemas.microsoft.com/office/powerpoint/2010/main" val="2920082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1DD23B6-0361-4151-A052-3F673C3EEA85}"/>
              </a:ext>
            </a:extLst>
          </p:cNvPr>
          <p:cNvGrpSpPr/>
          <p:nvPr/>
        </p:nvGrpSpPr>
        <p:grpSpPr>
          <a:xfrm>
            <a:off x="7200261" y="1318539"/>
            <a:ext cx="5031805" cy="3288434"/>
            <a:chOff x="4942112" y="1594250"/>
            <a:chExt cx="5031805" cy="3288434"/>
          </a:xfrm>
        </p:grpSpPr>
        <p:pic>
          <p:nvPicPr>
            <p:cNvPr id="4098" name="Picture 2" descr="West Nile Virus and Mosquito: Scientists Can Predict Disease Outbreak | Time">
              <a:extLst>
                <a:ext uri="{FF2B5EF4-FFF2-40B4-BE49-F238E27FC236}">
                  <a16:creationId xmlns:a16="http://schemas.microsoft.com/office/drawing/2014/main" id="{2676FE8B-4150-4397-B7B0-62F14431F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112" y="1642529"/>
              <a:ext cx="4921754" cy="32401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5B47D0-71FA-4816-A667-35FC5A01C9BD}"/>
                </a:ext>
              </a:extLst>
            </p:cNvPr>
            <p:cNvSpPr txBox="1"/>
            <p:nvPr/>
          </p:nvSpPr>
          <p:spPr>
            <a:xfrm>
              <a:off x="5864033" y="2255312"/>
              <a:ext cx="2547714" cy="707886"/>
            </a:xfrm>
            <a:prstGeom prst="rect">
              <a:avLst/>
            </a:prstGeom>
            <a:noFill/>
          </p:spPr>
          <p:txBody>
            <a:bodyPr wrap="square" rtlCol="0">
              <a:spAutoFit/>
            </a:bodyPr>
            <a:lstStyle/>
            <a:p>
              <a:r>
                <a:rPr lang="en-US" sz="2000" dirty="0">
                  <a:solidFill>
                    <a:schemeClr val="bg1"/>
                  </a:solidFill>
                </a:rPr>
                <a:t>West Nile Virus</a:t>
              </a:r>
            </a:p>
            <a:p>
              <a:r>
                <a:rPr lang="en-US" sz="2000" dirty="0">
                  <a:solidFill>
                    <a:schemeClr val="bg1"/>
                  </a:solidFill>
                </a:rPr>
                <a:t>Malaria</a:t>
              </a:r>
            </a:p>
          </p:txBody>
        </p:sp>
        <p:sp>
          <p:nvSpPr>
            <p:cNvPr id="16" name="TextBox 15">
              <a:extLst>
                <a:ext uri="{FF2B5EF4-FFF2-40B4-BE49-F238E27FC236}">
                  <a16:creationId xmlns:a16="http://schemas.microsoft.com/office/drawing/2014/main" id="{C3FA3499-8853-48AD-A2C0-73586D7A1E04}"/>
                </a:ext>
              </a:extLst>
            </p:cNvPr>
            <p:cNvSpPr txBox="1"/>
            <p:nvPr/>
          </p:nvSpPr>
          <p:spPr>
            <a:xfrm>
              <a:off x="9321174" y="1594250"/>
              <a:ext cx="652743" cy="369332"/>
            </a:xfrm>
            <a:prstGeom prst="rect">
              <a:avLst/>
            </a:prstGeom>
            <a:noFill/>
          </p:spPr>
          <p:txBody>
            <a:bodyPr wrap="none" rtlCol="0">
              <a:spAutoFit/>
            </a:bodyPr>
            <a:lstStyle/>
            <a:p>
              <a:r>
                <a:rPr lang="en-US" dirty="0">
                  <a:highlight>
                    <a:srgbClr val="FFFF00"/>
                  </a:highlight>
                </a:rPr>
                <a:t>1997</a:t>
              </a:r>
            </a:p>
          </p:txBody>
        </p:sp>
      </p:grpSp>
      <p:grpSp>
        <p:nvGrpSpPr>
          <p:cNvPr id="8" name="Group 7">
            <a:extLst>
              <a:ext uri="{FF2B5EF4-FFF2-40B4-BE49-F238E27FC236}">
                <a16:creationId xmlns:a16="http://schemas.microsoft.com/office/drawing/2014/main" id="{5FD88A90-E4BE-4320-96A3-FEEEEA0EED97}"/>
              </a:ext>
            </a:extLst>
          </p:cNvPr>
          <p:cNvGrpSpPr/>
          <p:nvPr/>
        </p:nvGrpSpPr>
        <p:grpSpPr>
          <a:xfrm>
            <a:off x="0" y="1455982"/>
            <a:ext cx="5285705" cy="3632200"/>
            <a:chOff x="7010400" y="3566624"/>
            <a:chExt cx="5285705" cy="3632200"/>
          </a:xfrm>
        </p:grpSpPr>
        <p:pic>
          <p:nvPicPr>
            <p:cNvPr id="79880" name="Picture 8" descr="http://www.dailynewsen.com/images/haberler/fda_lifts_hold_on_experimental_ebola_drug_m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566624"/>
              <a:ext cx="5181600" cy="3632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9EBC02-5A76-4301-9D75-BB0FA9879396}"/>
                </a:ext>
              </a:extLst>
            </p:cNvPr>
            <p:cNvSpPr txBox="1"/>
            <p:nvPr/>
          </p:nvSpPr>
          <p:spPr>
            <a:xfrm>
              <a:off x="11643362" y="6735634"/>
              <a:ext cx="652743" cy="369332"/>
            </a:xfrm>
            <a:prstGeom prst="rect">
              <a:avLst/>
            </a:prstGeom>
            <a:noFill/>
          </p:spPr>
          <p:txBody>
            <a:bodyPr wrap="none" rtlCol="0">
              <a:spAutoFit/>
            </a:bodyPr>
            <a:lstStyle/>
            <a:p>
              <a:r>
                <a:rPr lang="en-US" dirty="0">
                  <a:highlight>
                    <a:srgbClr val="FFFF00"/>
                  </a:highlight>
                </a:rPr>
                <a:t>2014</a:t>
              </a:r>
            </a:p>
          </p:txBody>
        </p:sp>
      </p:grpSp>
      <p:pic>
        <p:nvPicPr>
          <p:cNvPr id="79878" name="Picture 6" descr="http://www.newsmillenium.com/wp-content/uploads/2013/08/tuberculos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758926" y="4203756"/>
            <a:ext cx="3352800" cy="2032000"/>
          </a:xfrm>
          <a:prstGeom prst="rect">
            <a:avLst/>
          </a:prstGeom>
          <a:noFill/>
          <a:extLst>
            <a:ext uri="{909E8E84-426E-40DD-AFC4-6F175D3DCCD1}">
              <a14:hiddenFill xmlns:a14="http://schemas.microsoft.com/office/drawing/2010/main">
                <a:solidFill>
                  <a:srgbClr val="FFFFFF"/>
                </a:solidFill>
              </a14:hiddenFill>
            </a:ext>
          </a:extLst>
        </p:spPr>
      </p:pic>
      <p:sp>
        <p:nvSpPr>
          <p:cNvPr id="349186" name="Rectangle 2"/>
          <p:cNvSpPr>
            <a:spLocks noGrp="1" noChangeArrowheads="1"/>
          </p:cNvSpPr>
          <p:nvPr>
            <p:ph type="title"/>
          </p:nvPr>
        </p:nvSpPr>
        <p:spPr>
          <a:xfrm>
            <a:off x="78427" y="71755"/>
            <a:ext cx="12084998" cy="1115717"/>
          </a:xfrm>
        </p:spPr>
        <p:txBody>
          <a:bodyPr>
            <a:normAutofit/>
          </a:bodyPr>
          <a:lstStyle/>
          <a:p>
            <a:pPr eaLnBrk="1" hangingPunct="1">
              <a:defRPr/>
            </a:pPr>
            <a:r>
              <a:rPr lang="en-US" sz="4000" b="1" dirty="0">
                <a:latin typeface="+mn-lt"/>
              </a:rPr>
              <a:t>COVID – It was always a question of WHEN, not IF…</a:t>
            </a:r>
          </a:p>
        </p:txBody>
      </p:sp>
      <p:sp>
        <p:nvSpPr>
          <p:cNvPr id="2" name="Slide Number Placeholder 1">
            <a:extLst>
              <a:ext uri="{FF2B5EF4-FFF2-40B4-BE49-F238E27FC236}">
                <a16:creationId xmlns:a16="http://schemas.microsoft.com/office/drawing/2014/main" id="{D9A31449-47C0-4CE5-A4EF-7CB6F2D723FF}"/>
              </a:ext>
            </a:extLst>
          </p:cNvPr>
          <p:cNvSpPr>
            <a:spLocks noGrp="1"/>
          </p:cNvSpPr>
          <p:nvPr>
            <p:ph type="sldNum" sz="quarter" idx="10"/>
          </p:nvPr>
        </p:nvSpPr>
        <p:spPr/>
        <p:txBody>
          <a:bodyPr>
            <a:normAutofit/>
          </a:bodyPr>
          <a:lstStyle/>
          <a:p>
            <a:pPr>
              <a:defRPr/>
            </a:pPr>
            <a:fld id="{2C73EAD4-9010-48CE-9726-1BD7DCA2593E}" type="slidenum">
              <a:rPr lang="ru-RU" smtClean="0"/>
              <a:pPr>
                <a:defRPr/>
              </a:pPr>
              <a:t>14</a:t>
            </a:fld>
            <a:endParaRPr lang="ru-RU"/>
          </a:p>
        </p:txBody>
      </p:sp>
      <p:grpSp>
        <p:nvGrpSpPr>
          <p:cNvPr id="5" name="Group 4">
            <a:extLst>
              <a:ext uri="{FF2B5EF4-FFF2-40B4-BE49-F238E27FC236}">
                <a16:creationId xmlns:a16="http://schemas.microsoft.com/office/drawing/2014/main" id="{1F14D07A-AB69-4520-B17F-0C7C70DE16AA}"/>
              </a:ext>
            </a:extLst>
          </p:cNvPr>
          <p:cNvGrpSpPr/>
          <p:nvPr/>
        </p:nvGrpSpPr>
        <p:grpSpPr>
          <a:xfrm>
            <a:off x="-133375" y="3784332"/>
            <a:ext cx="5362771" cy="3045019"/>
            <a:chOff x="115316" y="1458137"/>
            <a:chExt cx="4855694" cy="2900293"/>
          </a:xfrm>
        </p:grpSpPr>
        <p:pic>
          <p:nvPicPr>
            <p:cNvPr id="3074" name="Picture 2" descr="Photos show how the SARS virus impacted the world in 2003 - Business Insider">
              <a:extLst>
                <a:ext uri="{FF2B5EF4-FFF2-40B4-BE49-F238E27FC236}">
                  <a16:creationId xmlns:a16="http://schemas.microsoft.com/office/drawing/2014/main" id="{8B8749E8-65C2-40A8-AA7B-A421C16AA2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774" y="1501205"/>
              <a:ext cx="4726236" cy="2857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BA9F90-B7E9-48C6-9907-460D69AD8D79}"/>
                </a:ext>
              </a:extLst>
            </p:cNvPr>
            <p:cNvSpPr txBox="1"/>
            <p:nvPr/>
          </p:nvSpPr>
          <p:spPr>
            <a:xfrm>
              <a:off x="115316" y="1458137"/>
              <a:ext cx="1232420" cy="369332"/>
            </a:xfrm>
            <a:prstGeom prst="rect">
              <a:avLst/>
            </a:prstGeom>
            <a:noFill/>
          </p:spPr>
          <p:txBody>
            <a:bodyPr wrap="square" rtlCol="0">
              <a:spAutoFit/>
            </a:bodyPr>
            <a:lstStyle/>
            <a:p>
              <a:r>
                <a:rPr lang="en-US" dirty="0">
                  <a:highlight>
                    <a:srgbClr val="FFFF00"/>
                  </a:highlight>
                </a:rPr>
                <a:t>2003</a:t>
              </a:r>
            </a:p>
          </p:txBody>
        </p:sp>
      </p:grpSp>
      <p:grpSp>
        <p:nvGrpSpPr>
          <p:cNvPr id="13" name="Group 12">
            <a:extLst>
              <a:ext uri="{FF2B5EF4-FFF2-40B4-BE49-F238E27FC236}">
                <a16:creationId xmlns:a16="http://schemas.microsoft.com/office/drawing/2014/main" id="{E03C76CE-67DE-4591-9EDD-69503B673F68}"/>
              </a:ext>
            </a:extLst>
          </p:cNvPr>
          <p:cNvGrpSpPr/>
          <p:nvPr/>
        </p:nvGrpSpPr>
        <p:grpSpPr>
          <a:xfrm>
            <a:off x="5014304" y="4023256"/>
            <a:ext cx="4004939" cy="2834934"/>
            <a:chOff x="540325" y="3973188"/>
            <a:chExt cx="4385941" cy="2921600"/>
          </a:xfrm>
        </p:grpSpPr>
        <p:pic>
          <p:nvPicPr>
            <p:cNvPr id="2050" name="Picture 2" descr="Bird Flu in India: Can Avian Influenza be Transmitted to Humans? Is There  Any Vaccine Available? All You Need to Know">
              <a:extLst>
                <a:ext uri="{FF2B5EF4-FFF2-40B4-BE49-F238E27FC236}">
                  <a16:creationId xmlns:a16="http://schemas.microsoft.com/office/drawing/2014/main" id="{D2A32AC7-1A59-4DCD-86A6-53160E113D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509" y="3973188"/>
              <a:ext cx="4244757" cy="28032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B6640B-F655-4AC2-8D3D-0F8A8E8DE816}"/>
                </a:ext>
              </a:extLst>
            </p:cNvPr>
            <p:cNvSpPr txBox="1"/>
            <p:nvPr/>
          </p:nvSpPr>
          <p:spPr>
            <a:xfrm>
              <a:off x="540325" y="6469628"/>
              <a:ext cx="1856327" cy="425160"/>
            </a:xfrm>
            <a:prstGeom prst="rect">
              <a:avLst/>
            </a:prstGeom>
            <a:noFill/>
          </p:spPr>
          <p:txBody>
            <a:bodyPr wrap="square" rtlCol="0">
              <a:spAutoFit/>
            </a:bodyPr>
            <a:lstStyle/>
            <a:p>
              <a:r>
                <a:rPr lang="en-US" dirty="0">
                  <a:highlight>
                    <a:srgbClr val="FFFF00"/>
                  </a:highlight>
                </a:rPr>
                <a:t>2005  </a:t>
              </a:r>
              <a:r>
                <a:rPr lang="en-US" dirty="0">
                  <a:highlight>
                    <a:srgbClr val="808000"/>
                  </a:highlight>
                </a:rPr>
                <a:t>(2021?)</a:t>
              </a:r>
            </a:p>
          </p:txBody>
        </p:sp>
      </p:grpSp>
      <p:grpSp>
        <p:nvGrpSpPr>
          <p:cNvPr id="12" name="Group 11">
            <a:extLst>
              <a:ext uri="{FF2B5EF4-FFF2-40B4-BE49-F238E27FC236}">
                <a16:creationId xmlns:a16="http://schemas.microsoft.com/office/drawing/2014/main" id="{FA2B9975-5FD9-4A04-8D9E-4490F1C692CD}"/>
              </a:ext>
            </a:extLst>
          </p:cNvPr>
          <p:cNvGrpSpPr/>
          <p:nvPr/>
        </p:nvGrpSpPr>
        <p:grpSpPr>
          <a:xfrm>
            <a:off x="8437207" y="4006255"/>
            <a:ext cx="2788235" cy="2696479"/>
            <a:chOff x="4505724" y="4285034"/>
            <a:chExt cx="2788235" cy="2696479"/>
          </a:xfrm>
        </p:grpSpPr>
        <p:pic>
          <p:nvPicPr>
            <p:cNvPr id="5122" name="Picture 2" descr="AHF World AIDS Day | World AIDS Day">
              <a:extLst>
                <a:ext uri="{FF2B5EF4-FFF2-40B4-BE49-F238E27FC236}">
                  <a16:creationId xmlns:a16="http://schemas.microsoft.com/office/drawing/2014/main" id="{E392CA8A-9FFC-4646-A797-60A3297702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5724" y="4285034"/>
              <a:ext cx="2788235" cy="26964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03E4A7F-40C5-4FC0-BAF7-AA8AFFCB60DD}"/>
                </a:ext>
              </a:extLst>
            </p:cNvPr>
            <p:cNvSpPr txBox="1"/>
            <p:nvPr/>
          </p:nvSpPr>
          <p:spPr>
            <a:xfrm>
              <a:off x="6467655" y="6511258"/>
              <a:ext cx="652743" cy="369332"/>
            </a:xfrm>
            <a:prstGeom prst="rect">
              <a:avLst/>
            </a:prstGeom>
            <a:noFill/>
          </p:spPr>
          <p:txBody>
            <a:bodyPr wrap="none" rtlCol="0">
              <a:spAutoFit/>
            </a:bodyPr>
            <a:lstStyle/>
            <a:p>
              <a:r>
                <a:rPr lang="en-US" dirty="0">
                  <a:highlight>
                    <a:srgbClr val="FFFF00"/>
                  </a:highlight>
                </a:rPr>
                <a:t>1981</a:t>
              </a:r>
            </a:p>
          </p:txBody>
        </p:sp>
      </p:grpSp>
      <p:pic>
        <p:nvPicPr>
          <p:cNvPr id="1026" name="Picture 2" descr="MERS outbreak in the Asian Pacific Region - EUROIMMUNBlog">
            <a:extLst>
              <a:ext uri="{FF2B5EF4-FFF2-40B4-BE49-F238E27FC236}">
                <a16:creationId xmlns:a16="http://schemas.microsoft.com/office/drawing/2014/main" id="{240F8E70-F08E-4DCC-AFF2-38FC9E2D5C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4467" y="1837988"/>
            <a:ext cx="3811882" cy="218925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545667B-7E98-453A-BE6E-F7E854D6EF0A}"/>
              </a:ext>
            </a:extLst>
          </p:cNvPr>
          <p:cNvSpPr txBox="1"/>
          <p:nvPr/>
        </p:nvSpPr>
        <p:spPr>
          <a:xfrm>
            <a:off x="7378631" y="3627865"/>
            <a:ext cx="652743" cy="369332"/>
          </a:xfrm>
          <a:prstGeom prst="rect">
            <a:avLst/>
          </a:prstGeom>
          <a:noFill/>
        </p:spPr>
        <p:txBody>
          <a:bodyPr wrap="none" rtlCol="0">
            <a:spAutoFit/>
          </a:bodyPr>
          <a:lstStyle/>
          <a:p>
            <a:r>
              <a:rPr lang="en-US" dirty="0">
                <a:highlight>
                  <a:srgbClr val="FFFF00"/>
                </a:highlight>
              </a:rPr>
              <a:t>2012</a:t>
            </a:r>
          </a:p>
        </p:txBody>
      </p:sp>
    </p:spTree>
    <p:extLst>
      <p:ext uri="{BB962C8B-B14F-4D97-AF65-F5344CB8AC3E}">
        <p14:creationId xmlns:p14="http://schemas.microsoft.com/office/powerpoint/2010/main" val="2309753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B6B067-09C6-47CF-895C-95B93F7066A5}"/>
              </a:ext>
            </a:extLst>
          </p:cNvPr>
          <p:cNvSpPr>
            <a:spLocks noGrp="1"/>
          </p:cNvSpPr>
          <p:nvPr>
            <p:ph type="title"/>
          </p:nvPr>
        </p:nvSpPr>
        <p:spPr>
          <a:xfrm>
            <a:off x="238125" y="1767228"/>
            <a:ext cx="4943475" cy="3387497"/>
          </a:xfrm>
        </p:spPr>
        <p:txBody>
          <a:bodyPr anchor="ctr">
            <a:normAutofit/>
          </a:bodyPr>
          <a:lstStyle/>
          <a:p>
            <a:r>
              <a:rPr lang="en-US" sz="4000" dirty="0">
                <a:solidFill>
                  <a:srgbClr val="FFFFFF"/>
                </a:solidFill>
              </a:rPr>
              <a:t>Can you explain the types of vaccines? </a:t>
            </a:r>
          </a:p>
        </p:txBody>
      </p:sp>
      <p:sp>
        <p:nvSpPr>
          <p:cNvPr id="3" name="Content Placeholder 2">
            <a:extLst>
              <a:ext uri="{FF2B5EF4-FFF2-40B4-BE49-F238E27FC236}">
                <a16:creationId xmlns:a16="http://schemas.microsoft.com/office/drawing/2014/main" id="{59AABDE1-036E-42AD-ABA0-8AD2EAE744A3}"/>
              </a:ext>
            </a:extLst>
          </p:cNvPr>
          <p:cNvSpPr>
            <a:spLocks noGrp="1"/>
          </p:cNvSpPr>
          <p:nvPr>
            <p:ph idx="1"/>
          </p:nvPr>
        </p:nvSpPr>
        <p:spPr>
          <a:xfrm>
            <a:off x="6503158" y="649480"/>
            <a:ext cx="4862447" cy="5546047"/>
          </a:xfrm>
        </p:spPr>
        <p:txBody>
          <a:bodyPr anchor="ctr">
            <a:normAutofit/>
          </a:bodyPr>
          <a:lstStyle/>
          <a:p>
            <a:r>
              <a:rPr lang="en-US" sz="6000" dirty="0"/>
              <a:t>It’s all about the ANTIGEN!</a:t>
            </a:r>
          </a:p>
        </p:txBody>
      </p:sp>
    </p:spTree>
    <p:extLst>
      <p:ext uri="{BB962C8B-B14F-4D97-AF65-F5344CB8AC3E}">
        <p14:creationId xmlns:p14="http://schemas.microsoft.com/office/powerpoint/2010/main" val="1846681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62077E-48C8-423B-9005-4DB37DD38F8D}"/>
              </a:ext>
            </a:extLst>
          </p:cNvPr>
          <p:cNvSpPr>
            <a:spLocks noGrp="1"/>
          </p:cNvSpPr>
          <p:nvPr>
            <p:ph type="title"/>
          </p:nvPr>
        </p:nvSpPr>
        <p:spPr>
          <a:xfrm>
            <a:off x="686834" y="1153572"/>
            <a:ext cx="3200400" cy="4461163"/>
          </a:xfrm>
        </p:spPr>
        <p:txBody>
          <a:bodyPr>
            <a:normAutofit/>
          </a:bodyPr>
          <a:lstStyle/>
          <a:p>
            <a:r>
              <a:rPr lang="en-US" b="1">
                <a:solidFill>
                  <a:srgbClr val="FFFFFF"/>
                </a:solidFill>
              </a:rPr>
              <a:t>The Basic Principles of Vaccines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0C166F7-E7BD-484A-A11E-417F49461FF0}"/>
              </a:ext>
            </a:extLst>
          </p:cNvPr>
          <p:cNvSpPr>
            <a:spLocks noGrp="1"/>
          </p:cNvSpPr>
          <p:nvPr>
            <p:ph idx="1"/>
          </p:nvPr>
        </p:nvSpPr>
        <p:spPr>
          <a:xfrm>
            <a:off x="4447308" y="591344"/>
            <a:ext cx="6906491" cy="5585619"/>
          </a:xfrm>
        </p:spPr>
        <p:txBody>
          <a:bodyPr anchor="ctr">
            <a:normAutofit/>
          </a:bodyPr>
          <a:lstStyle/>
          <a:p>
            <a:r>
              <a:rPr lang="en-US"/>
              <a:t>Every vaccine contains / produces </a:t>
            </a:r>
            <a:r>
              <a:rPr lang="en-US" b="1" u="sng"/>
              <a:t>antigens</a:t>
            </a:r>
          </a:p>
          <a:p>
            <a:pPr lvl="1"/>
            <a:r>
              <a:rPr lang="en-US"/>
              <a:t>Complex proteins, sub-proteins, glycoproteins</a:t>
            </a:r>
          </a:p>
          <a:p>
            <a:pPr lvl="1"/>
            <a:r>
              <a:rPr lang="en-US"/>
              <a:t>Antigens are from bacteria/virus </a:t>
            </a:r>
          </a:p>
          <a:p>
            <a:pPr lvl="1"/>
            <a:r>
              <a:rPr lang="en-US"/>
              <a:t>Antigens presented to immune systems</a:t>
            </a:r>
          </a:p>
          <a:p>
            <a:r>
              <a:rPr lang="en-US" b="1"/>
              <a:t>We develop immune responses to protect against antigens</a:t>
            </a:r>
          </a:p>
          <a:p>
            <a:pPr marL="457200" lvl="1" indent="0">
              <a:buNone/>
            </a:pPr>
            <a:endParaRPr lang="en-US"/>
          </a:p>
          <a:p>
            <a:r>
              <a:rPr lang="en-US"/>
              <a:t>Goal: long-lived immune protection</a:t>
            </a:r>
          </a:p>
          <a:p>
            <a:endParaRPr lang="en-US"/>
          </a:p>
          <a:p>
            <a:r>
              <a:rPr lang="en-US"/>
              <a:t>Minimize adverse vaccine events (side effects)</a:t>
            </a:r>
          </a:p>
          <a:p>
            <a:pPr lvl="1"/>
            <a:endParaRPr lang="en-US" dirty="0"/>
          </a:p>
        </p:txBody>
      </p:sp>
    </p:spTree>
    <p:extLst>
      <p:ext uri="{BB962C8B-B14F-4D97-AF65-F5344CB8AC3E}">
        <p14:creationId xmlns:p14="http://schemas.microsoft.com/office/powerpoint/2010/main" val="13343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1C97A6-2D23-486A-B148-15F7CF87BFDC}"/>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b="1" kern="1200">
                <a:solidFill>
                  <a:schemeClr val="bg1"/>
                </a:solidFill>
                <a:latin typeface="+mj-lt"/>
                <a:ea typeface="+mj-ea"/>
                <a:cs typeface="+mj-cs"/>
              </a:rPr>
              <a:t>Five Basic Types of Vaccines</a:t>
            </a:r>
          </a:p>
        </p:txBody>
      </p:sp>
      <p:graphicFrame>
        <p:nvGraphicFramePr>
          <p:cNvPr id="7" name="TextBox 4">
            <a:extLst>
              <a:ext uri="{FF2B5EF4-FFF2-40B4-BE49-F238E27FC236}">
                <a16:creationId xmlns:a16="http://schemas.microsoft.com/office/drawing/2014/main" id="{3801C48D-ACE0-4F6A-863D-FEDD2BC912F7}"/>
              </a:ext>
            </a:extLst>
          </p:cNvPr>
          <p:cNvGraphicFramePr/>
          <p:nvPr>
            <p:extLst>
              <p:ext uri="{D42A27DB-BD31-4B8C-83A1-F6EECF244321}">
                <p14:modId xmlns:p14="http://schemas.microsoft.com/office/powerpoint/2010/main" val="208904770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9978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FFD4A4-5056-4BE4-B2F4-5CC6E5257527}"/>
              </a:ext>
            </a:extLst>
          </p:cNvPr>
          <p:cNvPicPr>
            <a:picLocks noChangeAspect="1"/>
          </p:cNvPicPr>
          <p:nvPr/>
        </p:nvPicPr>
        <p:blipFill rotWithShape="1">
          <a:blip r:embed="rId2"/>
          <a:srcRect l="13438" t="41852" r="71770" b="25556"/>
          <a:stretch/>
        </p:blipFill>
        <p:spPr>
          <a:xfrm>
            <a:off x="2222500" y="262586"/>
            <a:ext cx="5321300" cy="6595414"/>
          </a:xfrm>
          <a:prstGeom prst="rect">
            <a:avLst/>
          </a:prstGeom>
        </p:spPr>
      </p:pic>
      <p:cxnSp>
        <p:nvCxnSpPr>
          <p:cNvPr id="3" name="Straight Arrow Connector 2">
            <a:extLst>
              <a:ext uri="{FF2B5EF4-FFF2-40B4-BE49-F238E27FC236}">
                <a16:creationId xmlns:a16="http://schemas.microsoft.com/office/drawing/2014/main" id="{50150669-DE26-4672-8C99-8CFE5B79E7DE}"/>
              </a:ext>
            </a:extLst>
          </p:cNvPr>
          <p:cNvCxnSpPr>
            <a:cxnSpLocks/>
          </p:cNvCxnSpPr>
          <p:nvPr/>
        </p:nvCxnSpPr>
        <p:spPr>
          <a:xfrm flipH="1">
            <a:off x="5981700" y="812800"/>
            <a:ext cx="1117600" cy="10795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09EAEB-0681-4876-A24C-7024EFB2CF7A}"/>
              </a:ext>
            </a:extLst>
          </p:cNvPr>
          <p:cNvCxnSpPr>
            <a:cxnSpLocks/>
          </p:cNvCxnSpPr>
          <p:nvPr/>
        </p:nvCxnSpPr>
        <p:spPr>
          <a:xfrm flipV="1">
            <a:off x="2222500" y="4127501"/>
            <a:ext cx="1689100" cy="11175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B633216-3B2D-4B37-810D-6C7FCFC6704B}"/>
              </a:ext>
            </a:extLst>
          </p:cNvPr>
          <p:cNvCxnSpPr>
            <a:cxnSpLocks/>
          </p:cNvCxnSpPr>
          <p:nvPr/>
        </p:nvCxnSpPr>
        <p:spPr>
          <a:xfrm>
            <a:off x="2679700" y="812800"/>
            <a:ext cx="1612900" cy="11557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0C75A0-AB1D-4184-A5AB-18F6735B1516}"/>
              </a:ext>
            </a:extLst>
          </p:cNvPr>
          <p:cNvCxnSpPr>
            <a:cxnSpLocks/>
          </p:cNvCxnSpPr>
          <p:nvPr/>
        </p:nvCxnSpPr>
        <p:spPr>
          <a:xfrm flipH="1" flipV="1">
            <a:off x="5915025" y="3771900"/>
            <a:ext cx="1250950" cy="9017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846A9C-FB3E-4EB3-9BBB-430D2FCB0B4D}"/>
              </a:ext>
            </a:extLst>
          </p:cNvPr>
          <p:cNvSpPr txBox="1"/>
          <p:nvPr/>
        </p:nvSpPr>
        <p:spPr>
          <a:xfrm>
            <a:off x="7177786" y="812800"/>
            <a:ext cx="4787473" cy="3170099"/>
          </a:xfrm>
          <a:prstGeom prst="rect">
            <a:avLst/>
          </a:prstGeom>
          <a:noFill/>
        </p:spPr>
        <p:txBody>
          <a:bodyPr wrap="square" rtlCol="0">
            <a:spAutoFit/>
          </a:bodyPr>
          <a:lstStyle/>
          <a:p>
            <a:pPr algn="ctr"/>
            <a:r>
              <a:rPr lang="en-US" sz="3200" b="1" dirty="0">
                <a:solidFill>
                  <a:srgbClr val="FF0000"/>
                </a:solidFill>
              </a:rPr>
              <a:t>“</a:t>
            </a:r>
            <a:r>
              <a:rPr lang="en-US" sz="3600" b="1" u="sng" dirty="0">
                <a:solidFill>
                  <a:srgbClr val="FF0000"/>
                </a:solidFill>
              </a:rPr>
              <a:t>Killed” Whole Cell vaccine:</a:t>
            </a:r>
          </a:p>
          <a:p>
            <a:pPr algn="ctr"/>
            <a:endParaRPr lang="en-US" sz="3200" b="1" dirty="0">
              <a:solidFill>
                <a:srgbClr val="FF0000"/>
              </a:solidFill>
            </a:endParaRPr>
          </a:p>
          <a:p>
            <a:pPr algn="ctr"/>
            <a:r>
              <a:rPr lang="en-US" sz="3200" b="1" dirty="0">
                <a:solidFill>
                  <a:srgbClr val="FF0000"/>
                </a:solidFill>
              </a:rPr>
              <a:t>Grow and then kill the whole organism (virus or bacteria)</a:t>
            </a:r>
          </a:p>
        </p:txBody>
      </p:sp>
      <p:sp>
        <p:nvSpPr>
          <p:cNvPr id="19" name="TextBox 18">
            <a:extLst>
              <a:ext uri="{FF2B5EF4-FFF2-40B4-BE49-F238E27FC236}">
                <a16:creationId xmlns:a16="http://schemas.microsoft.com/office/drawing/2014/main" id="{1E0CF740-80A0-4BE8-9F68-9CA7BF3D882A}"/>
              </a:ext>
            </a:extLst>
          </p:cNvPr>
          <p:cNvSpPr txBox="1"/>
          <p:nvPr/>
        </p:nvSpPr>
        <p:spPr>
          <a:xfrm>
            <a:off x="7902188" y="6280358"/>
            <a:ext cx="3797300" cy="461665"/>
          </a:xfrm>
          <a:prstGeom prst="rect">
            <a:avLst/>
          </a:prstGeom>
          <a:noFill/>
        </p:spPr>
        <p:txBody>
          <a:bodyPr wrap="square" rtlCol="0">
            <a:spAutoFit/>
          </a:bodyPr>
          <a:lstStyle/>
          <a:p>
            <a:r>
              <a:rPr lang="en-US" sz="1200" dirty="0"/>
              <a:t>https://www.who.int/news-room/feature-stories/detail/the-race-for-a-covid-19-vaccine-explained</a:t>
            </a:r>
          </a:p>
        </p:txBody>
      </p:sp>
    </p:spTree>
    <p:extLst>
      <p:ext uri="{BB962C8B-B14F-4D97-AF65-F5344CB8AC3E}">
        <p14:creationId xmlns:p14="http://schemas.microsoft.com/office/powerpoint/2010/main" val="2427154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41244-C296-4DBB-88B2-9422B9553171}"/>
              </a:ext>
            </a:extLst>
          </p:cNvPr>
          <p:cNvPicPr>
            <a:picLocks noChangeAspect="1"/>
          </p:cNvPicPr>
          <p:nvPr/>
        </p:nvPicPr>
        <p:blipFill rotWithShape="1">
          <a:blip r:embed="rId3"/>
          <a:srcRect l="27605" t="43519" r="57082" b="30451"/>
          <a:stretch/>
        </p:blipFill>
        <p:spPr>
          <a:xfrm>
            <a:off x="418757" y="833682"/>
            <a:ext cx="2959100" cy="2659539"/>
          </a:xfrm>
          <a:prstGeom prst="rect">
            <a:avLst/>
          </a:prstGeom>
        </p:spPr>
      </p:pic>
      <p:pic>
        <p:nvPicPr>
          <p:cNvPr id="4" name="Picture 3">
            <a:extLst>
              <a:ext uri="{FF2B5EF4-FFF2-40B4-BE49-F238E27FC236}">
                <a16:creationId xmlns:a16="http://schemas.microsoft.com/office/drawing/2014/main" id="{3F4C85A6-127B-4768-A7E4-D355828080AE}"/>
              </a:ext>
            </a:extLst>
          </p:cNvPr>
          <p:cNvPicPr>
            <a:picLocks noChangeAspect="1"/>
          </p:cNvPicPr>
          <p:nvPr/>
        </p:nvPicPr>
        <p:blipFill rotWithShape="1">
          <a:blip r:embed="rId3"/>
          <a:srcRect l="27605" t="43519" r="57082" b="30671"/>
          <a:stretch/>
        </p:blipFill>
        <p:spPr>
          <a:xfrm>
            <a:off x="3774592" y="2505809"/>
            <a:ext cx="2171700" cy="2059062"/>
          </a:xfrm>
          <a:prstGeom prst="rect">
            <a:avLst/>
          </a:prstGeom>
        </p:spPr>
      </p:pic>
      <p:pic>
        <p:nvPicPr>
          <p:cNvPr id="5" name="Picture 4">
            <a:extLst>
              <a:ext uri="{FF2B5EF4-FFF2-40B4-BE49-F238E27FC236}">
                <a16:creationId xmlns:a16="http://schemas.microsoft.com/office/drawing/2014/main" id="{5D8E729A-85F1-4A59-8CC0-E770B867CBDB}"/>
              </a:ext>
            </a:extLst>
          </p:cNvPr>
          <p:cNvPicPr>
            <a:picLocks noChangeAspect="1"/>
          </p:cNvPicPr>
          <p:nvPr/>
        </p:nvPicPr>
        <p:blipFill rotWithShape="1">
          <a:blip r:embed="rId3"/>
          <a:srcRect l="27605" t="43519" r="57082" b="29974"/>
          <a:stretch/>
        </p:blipFill>
        <p:spPr>
          <a:xfrm>
            <a:off x="8844992" y="5123553"/>
            <a:ext cx="1005958" cy="979535"/>
          </a:xfrm>
          <a:prstGeom prst="rect">
            <a:avLst/>
          </a:prstGeom>
        </p:spPr>
      </p:pic>
      <p:pic>
        <p:nvPicPr>
          <p:cNvPr id="6" name="Picture 5">
            <a:extLst>
              <a:ext uri="{FF2B5EF4-FFF2-40B4-BE49-F238E27FC236}">
                <a16:creationId xmlns:a16="http://schemas.microsoft.com/office/drawing/2014/main" id="{6D730E2A-0AA4-42CA-BC63-2462AA27BE76}"/>
              </a:ext>
            </a:extLst>
          </p:cNvPr>
          <p:cNvPicPr>
            <a:picLocks noChangeAspect="1"/>
          </p:cNvPicPr>
          <p:nvPr/>
        </p:nvPicPr>
        <p:blipFill rotWithShape="1">
          <a:blip r:embed="rId3"/>
          <a:srcRect l="27605" t="43519" r="57082" b="30538"/>
          <a:stretch/>
        </p:blipFill>
        <p:spPr>
          <a:xfrm>
            <a:off x="6465757" y="3777027"/>
            <a:ext cx="1653369" cy="1575687"/>
          </a:xfrm>
          <a:prstGeom prst="rect">
            <a:avLst/>
          </a:prstGeom>
        </p:spPr>
      </p:pic>
      <p:sp>
        <p:nvSpPr>
          <p:cNvPr id="2" name="Arrow: Down 1">
            <a:extLst>
              <a:ext uri="{FF2B5EF4-FFF2-40B4-BE49-F238E27FC236}">
                <a16:creationId xmlns:a16="http://schemas.microsoft.com/office/drawing/2014/main" id="{A615E230-06A1-4685-8B81-AF0528202CC5}"/>
              </a:ext>
            </a:extLst>
          </p:cNvPr>
          <p:cNvSpPr/>
          <p:nvPr/>
        </p:nvSpPr>
        <p:spPr>
          <a:xfrm rot="17364514">
            <a:off x="4749930" y="1257969"/>
            <a:ext cx="671650" cy="745179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7064A0-9374-4C84-9947-70699D16A3B1}"/>
              </a:ext>
            </a:extLst>
          </p:cNvPr>
          <p:cNvSpPr txBox="1"/>
          <p:nvPr/>
        </p:nvSpPr>
        <p:spPr>
          <a:xfrm>
            <a:off x="5728204" y="406253"/>
            <a:ext cx="5556872" cy="2554545"/>
          </a:xfrm>
          <a:prstGeom prst="rect">
            <a:avLst/>
          </a:prstGeom>
          <a:noFill/>
        </p:spPr>
        <p:txBody>
          <a:bodyPr wrap="square" rtlCol="0">
            <a:spAutoFit/>
          </a:bodyPr>
          <a:lstStyle/>
          <a:p>
            <a:pPr algn="ctr"/>
            <a:r>
              <a:rPr lang="en-US" sz="3200" b="1" u="sng" dirty="0">
                <a:solidFill>
                  <a:srgbClr val="00B050"/>
                </a:solidFill>
              </a:rPr>
              <a:t>Live Attenuated Vaccine</a:t>
            </a:r>
            <a:r>
              <a:rPr lang="en-US" sz="3200" b="1" dirty="0">
                <a:solidFill>
                  <a:srgbClr val="00B050"/>
                </a:solidFill>
              </a:rPr>
              <a:t>: </a:t>
            </a:r>
          </a:p>
          <a:p>
            <a:pPr algn="ctr"/>
            <a:endParaRPr lang="en-US" sz="3200" b="1" dirty="0">
              <a:solidFill>
                <a:srgbClr val="00B050"/>
              </a:solidFill>
            </a:endParaRPr>
          </a:p>
          <a:p>
            <a:pPr algn="ctr"/>
            <a:r>
              <a:rPr lang="en-US" sz="3200" b="1" dirty="0">
                <a:solidFill>
                  <a:srgbClr val="00B050"/>
                </a:solidFill>
              </a:rPr>
              <a:t>Grow the virus over and over in conditions that make it weaker and weaker</a:t>
            </a:r>
          </a:p>
        </p:txBody>
      </p:sp>
      <p:sp>
        <p:nvSpPr>
          <p:cNvPr id="9" name="TextBox 8">
            <a:extLst>
              <a:ext uri="{FF2B5EF4-FFF2-40B4-BE49-F238E27FC236}">
                <a16:creationId xmlns:a16="http://schemas.microsoft.com/office/drawing/2014/main" id="{D2415500-E101-4AB9-953C-B52D057A1EBA}"/>
              </a:ext>
            </a:extLst>
          </p:cNvPr>
          <p:cNvSpPr txBox="1"/>
          <p:nvPr/>
        </p:nvSpPr>
        <p:spPr>
          <a:xfrm>
            <a:off x="544910" y="6216981"/>
            <a:ext cx="3797300" cy="461665"/>
          </a:xfrm>
          <a:prstGeom prst="rect">
            <a:avLst/>
          </a:prstGeom>
          <a:noFill/>
        </p:spPr>
        <p:txBody>
          <a:bodyPr wrap="square" rtlCol="0">
            <a:spAutoFit/>
          </a:bodyPr>
          <a:lstStyle/>
          <a:p>
            <a:r>
              <a:rPr lang="en-US" sz="1200" dirty="0"/>
              <a:t>https://www.who.int/news-room/feature-stories/detail/the-race-for-a-covid-19-vaccine-explained</a:t>
            </a:r>
          </a:p>
        </p:txBody>
      </p:sp>
    </p:spTree>
    <p:extLst>
      <p:ext uri="{BB962C8B-B14F-4D97-AF65-F5344CB8AC3E}">
        <p14:creationId xmlns:p14="http://schemas.microsoft.com/office/powerpoint/2010/main" val="2652917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A95001-CEA9-4E6C-9AAB-DF4516A06CA9}"/>
              </a:ext>
            </a:extLst>
          </p:cNvPr>
          <p:cNvSpPr/>
          <p:nvPr/>
        </p:nvSpPr>
        <p:spPr>
          <a:xfrm>
            <a:off x="161290" y="9234170"/>
            <a:ext cx="7480935" cy="71247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Rectangle 22">
            <a:extLst>
              <a:ext uri="{FF2B5EF4-FFF2-40B4-BE49-F238E27FC236}">
                <a16:creationId xmlns:a16="http://schemas.microsoft.com/office/drawing/2014/main" id="{906708EB-E614-4A3E-ABAD-AE27548C4D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23">
            <a:extLst>
              <a:ext uri="{FF2B5EF4-FFF2-40B4-BE49-F238E27FC236}">
                <a16:creationId xmlns:a16="http://schemas.microsoft.com/office/drawing/2014/main" id="{E2B78BEE-060F-450B-8D7B-5CF251640494}"/>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30">
            <a:extLst>
              <a:ext uri="{FF2B5EF4-FFF2-40B4-BE49-F238E27FC236}">
                <a16:creationId xmlns:a16="http://schemas.microsoft.com/office/drawing/2014/main" id="{F59A72FB-D292-452D-8C94-2D234FA1FEE2}"/>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93" name="Picture 7">
            <a:extLst>
              <a:ext uri="{FF2B5EF4-FFF2-40B4-BE49-F238E27FC236}">
                <a16:creationId xmlns:a16="http://schemas.microsoft.com/office/drawing/2014/main" id="{A899FADC-75DB-4EE2-A78E-76ABD42F0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24" b="4884"/>
          <a:stretch>
            <a:fillRect/>
          </a:stretch>
        </p:blipFill>
        <p:spPr bwMode="auto">
          <a:xfrm>
            <a:off x="2212181" y="1945868"/>
            <a:ext cx="7770813" cy="230028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5273245A-5C00-4D2C-826F-1A7518CDB7DF}"/>
              </a:ext>
            </a:extLst>
          </p:cNvPr>
          <p:cNvSpPr/>
          <p:nvPr/>
        </p:nvSpPr>
        <p:spPr>
          <a:xfrm>
            <a:off x="313690" y="9386570"/>
            <a:ext cx="7480935" cy="71247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2" name="Group 31">
            <a:extLst>
              <a:ext uri="{FF2B5EF4-FFF2-40B4-BE49-F238E27FC236}">
                <a16:creationId xmlns:a16="http://schemas.microsoft.com/office/drawing/2014/main" id="{1D34910F-7751-4AC8-B4D5-BA0E917B4075}"/>
              </a:ext>
            </a:extLst>
          </p:cNvPr>
          <p:cNvGrpSpPr>
            <a:grpSpLocks noChangeAspect="1"/>
          </p:cNvGrpSpPr>
          <p:nvPr/>
        </p:nvGrpSpPr>
        <p:grpSpPr>
          <a:xfrm>
            <a:off x="2228850" y="114300"/>
            <a:ext cx="7772400" cy="1828800"/>
            <a:chOff x="0" y="0"/>
            <a:chExt cx="7772400" cy="1828800"/>
          </a:xfrm>
        </p:grpSpPr>
        <p:sp>
          <p:nvSpPr>
            <p:cNvPr id="33" name="Rectangle 32">
              <a:extLst>
                <a:ext uri="{FF2B5EF4-FFF2-40B4-BE49-F238E27FC236}">
                  <a16:creationId xmlns:a16="http://schemas.microsoft.com/office/drawing/2014/main" id="{E88D0863-FCDB-4D31-968D-5D0DE3931712}"/>
                </a:ext>
              </a:extLst>
            </p:cNvPr>
            <p:cNvSpPr/>
            <p:nvPr/>
          </p:nvSpPr>
          <p:spPr>
            <a:xfrm>
              <a:off x="0" y="0"/>
              <a:ext cx="7772400" cy="1828800"/>
            </a:xfrm>
            <a:prstGeom prst="rect">
              <a:avLst/>
            </a:prstGeom>
            <a:solidFill>
              <a:srgbClr val="005761">
                <a:alpha val="8470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4" name="Group 33">
              <a:extLst>
                <a:ext uri="{FF2B5EF4-FFF2-40B4-BE49-F238E27FC236}">
                  <a16:creationId xmlns:a16="http://schemas.microsoft.com/office/drawing/2014/main" id="{47195818-2339-4F2A-9EB4-8DECA412E473}"/>
                </a:ext>
              </a:extLst>
            </p:cNvPr>
            <p:cNvGrpSpPr/>
            <p:nvPr/>
          </p:nvGrpSpPr>
          <p:grpSpPr>
            <a:xfrm>
              <a:off x="561975" y="352425"/>
              <a:ext cx="1068705" cy="1187450"/>
              <a:chOff x="0" y="0"/>
              <a:chExt cx="1068705" cy="1187450"/>
            </a:xfrm>
          </p:grpSpPr>
          <p:sp>
            <p:nvSpPr>
              <p:cNvPr id="36" name="Rectangle 35">
                <a:extLst>
                  <a:ext uri="{FF2B5EF4-FFF2-40B4-BE49-F238E27FC236}">
                    <a16:creationId xmlns:a16="http://schemas.microsoft.com/office/drawing/2014/main" id="{7CBEB7FA-7A69-4B19-84B9-345F7C15BAF8}"/>
                  </a:ext>
                </a:extLst>
              </p:cNvPr>
              <p:cNvSpPr/>
              <p:nvPr/>
            </p:nvSpPr>
            <p:spPr>
              <a:xfrm>
                <a:off x="0" y="0"/>
                <a:ext cx="1068705" cy="1187450"/>
              </a:xfrm>
              <a:prstGeom prst="rect">
                <a:avLst/>
              </a:prstGeom>
              <a:solidFill>
                <a:srgbClr val="005761">
                  <a:alpha val="85000"/>
                </a:srgbClr>
              </a:solidFill>
              <a:ln>
                <a:noFill/>
              </a:ln>
              <a:effectLst/>
              <a:scene3d>
                <a:camera prst="orthographicFront">
                  <a:rot lat="0" lon="0" rev="0"/>
                </a:camera>
                <a:lightRig rig="chilly" dir="t">
                  <a:rot lat="0" lon="0" rev="5400000"/>
                </a:lightRig>
              </a:scene3d>
              <a:sp3d prstMaterial="clear">
                <a:bevelT w="8255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7" name="Picture 36">
                <a:hlinkClick r:id="rId3"/>
                <a:extLst>
                  <a:ext uri="{FF2B5EF4-FFF2-40B4-BE49-F238E27FC236}">
                    <a16:creationId xmlns:a16="http://schemas.microsoft.com/office/drawing/2014/main" id="{95153AAD-B537-4F8F-8691-A9EF30059F1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 contrast="-5000"/>
                        </a14:imgEffect>
                      </a14:imgLayer>
                    </a14:imgProps>
                  </a:ext>
                  <a:ext uri="{28A0092B-C50C-407E-A947-70E740481C1C}">
                    <a14:useLocalDpi xmlns:a14="http://schemas.microsoft.com/office/drawing/2010/main" val="0"/>
                  </a:ext>
                </a:extLst>
              </a:blip>
              <a:stretch>
                <a:fillRect/>
              </a:stretch>
            </p:blipFill>
            <p:spPr>
              <a:xfrm>
                <a:off x="152400" y="123825"/>
                <a:ext cx="755650" cy="932180"/>
              </a:xfrm>
              <a:prstGeom prst="rect">
                <a:avLst/>
              </a:prstGeom>
              <a:effectLst>
                <a:outerShdw blurRad="38100" dist="25400" dir="5400000" algn="t" rotWithShape="0">
                  <a:prstClr val="black">
                    <a:alpha val="40000"/>
                  </a:prstClr>
                </a:outerShdw>
              </a:effectLst>
            </p:spPr>
          </p:pic>
        </p:grpSp>
        <p:pic>
          <p:nvPicPr>
            <p:cNvPr id="35" name="Picture 34">
              <a:extLst>
                <a:ext uri="{FF2B5EF4-FFF2-40B4-BE49-F238E27FC236}">
                  <a16:creationId xmlns:a16="http://schemas.microsoft.com/office/drawing/2014/main" id="{ADC219C1-5994-4CD7-BF8E-DE4B9623AE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04" t="16433" r="6884" b="16102"/>
            <a:stretch/>
          </p:blipFill>
          <p:spPr bwMode="auto">
            <a:xfrm>
              <a:off x="1990725" y="400050"/>
              <a:ext cx="5359400" cy="1040765"/>
            </a:xfrm>
            <a:prstGeom prst="rect">
              <a:avLst/>
            </a:prstGeom>
            <a:ln>
              <a:noFill/>
            </a:ln>
            <a:extLst>
              <a:ext uri="{53640926-AAD7-44D8-BBD7-CCE9431645EC}">
                <a14:shadowObscured xmlns:a14="http://schemas.microsoft.com/office/drawing/2010/main"/>
              </a:ext>
            </a:extLst>
          </p:spPr>
        </p:pic>
      </p:grpSp>
      <p:sp>
        <p:nvSpPr>
          <p:cNvPr id="38" name="Rectangle 37">
            <a:extLst>
              <a:ext uri="{FF2B5EF4-FFF2-40B4-BE49-F238E27FC236}">
                <a16:creationId xmlns:a16="http://schemas.microsoft.com/office/drawing/2014/main" id="{B94944D6-EB3B-4896-9E13-C5ED9A86A91B}"/>
              </a:ext>
            </a:extLst>
          </p:cNvPr>
          <p:cNvSpPr/>
          <p:nvPr/>
        </p:nvSpPr>
        <p:spPr>
          <a:xfrm>
            <a:off x="2175177" y="6632664"/>
            <a:ext cx="7772400" cy="225336"/>
          </a:xfrm>
          <a:prstGeom prst="rect">
            <a:avLst/>
          </a:prstGeom>
          <a:solidFill>
            <a:srgbClr val="005761"/>
          </a:solidFill>
          <a:ln>
            <a:solidFill>
              <a:srgbClr val="0057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40" name="Group 39">
            <a:extLst>
              <a:ext uri="{FF2B5EF4-FFF2-40B4-BE49-F238E27FC236}">
                <a16:creationId xmlns:a16="http://schemas.microsoft.com/office/drawing/2014/main" id="{04B6109D-ABD1-4D72-8D67-4C0EFFE52B97}"/>
              </a:ext>
            </a:extLst>
          </p:cNvPr>
          <p:cNvGrpSpPr/>
          <p:nvPr/>
        </p:nvGrpSpPr>
        <p:grpSpPr>
          <a:xfrm>
            <a:off x="3495675" y="4277360"/>
            <a:ext cx="5258435" cy="2265155"/>
            <a:chOff x="0" y="0"/>
            <a:chExt cx="4795814" cy="2079987"/>
          </a:xfrm>
        </p:grpSpPr>
        <p:grpSp>
          <p:nvGrpSpPr>
            <p:cNvPr id="41" name="Group 40">
              <a:extLst>
                <a:ext uri="{FF2B5EF4-FFF2-40B4-BE49-F238E27FC236}">
                  <a16:creationId xmlns:a16="http://schemas.microsoft.com/office/drawing/2014/main" id="{C206C11D-8958-4324-94AF-87A81749D112}"/>
                </a:ext>
              </a:extLst>
            </p:cNvPr>
            <p:cNvGrpSpPr/>
            <p:nvPr/>
          </p:nvGrpSpPr>
          <p:grpSpPr>
            <a:xfrm>
              <a:off x="2403134" y="0"/>
              <a:ext cx="2392680" cy="2079987"/>
              <a:chOff x="0" y="0"/>
              <a:chExt cx="2392680" cy="2079987"/>
            </a:xfrm>
          </p:grpSpPr>
          <p:pic>
            <p:nvPicPr>
              <p:cNvPr id="45" name="Picture 44">
                <a:extLst>
                  <a:ext uri="{FF2B5EF4-FFF2-40B4-BE49-F238E27FC236}">
                    <a16:creationId xmlns:a16="http://schemas.microsoft.com/office/drawing/2014/main" id="{D4B71C35-6009-4FCB-9E23-424912B124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09050" y="0"/>
                <a:ext cx="1371600" cy="1371600"/>
              </a:xfrm>
              <a:prstGeom prst="ellipse">
                <a:avLst/>
              </a:prstGeom>
              <a:ln w="127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
            <p:nvSpPr>
              <p:cNvPr id="46" name="Text Box 46">
                <a:extLst>
                  <a:ext uri="{FF2B5EF4-FFF2-40B4-BE49-F238E27FC236}">
                    <a16:creationId xmlns:a16="http://schemas.microsoft.com/office/drawing/2014/main" id="{DC2CB770-3180-4437-917C-0F6118ACD447}"/>
                  </a:ext>
                </a:extLst>
              </p:cNvPr>
              <p:cNvSpPr txBox="1"/>
              <p:nvPr/>
            </p:nvSpPr>
            <p:spPr>
              <a:xfrm>
                <a:off x="0" y="1531347"/>
                <a:ext cx="2392680" cy="5486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scene3d>
                  <a:camera prst="orthographicFront"/>
                  <a:lightRig rig="threePt" dir="t"/>
                </a:scene3d>
                <a:sp3d extrusionH="57150">
                  <a:bevelT w="57150" h="38100" prst="artDeco"/>
                </a:sp3d>
              </a:bodyPr>
              <a:lstStyle/>
              <a:p>
                <a:pPr marL="0" marR="0" algn="ctr">
                  <a:spcBef>
                    <a:spcPts val="0"/>
                  </a:spcBef>
                  <a:spcAft>
                    <a:spcPts val="0"/>
                  </a:spcAft>
                </a:pPr>
                <a:r>
                  <a:rPr lang="en-US" sz="1400" b="1" dirty="0">
                    <a:solidFill>
                      <a:srgbClr val="595959"/>
                    </a:solidFill>
                    <a:effectLst/>
                    <a:latin typeface="Avenir Next"/>
                    <a:ea typeface="Calibri" panose="020F0502020204030204" pitchFamily="34" charset="0"/>
                    <a:cs typeface="Times New Roman" panose="02020603050405020304" pitchFamily="18" charset="0"/>
                  </a:rPr>
                  <a:t>Patrick Robinson, MD, MPH</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solidFill>
                      <a:srgbClr val="595959"/>
                    </a:solidFill>
                    <a:effectLst/>
                    <a:latin typeface="Avenir Next Demi Bold"/>
                    <a:ea typeface="Calibri" panose="020F0502020204030204" pitchFamily="34" charset="0"/>
                    <a:cs typeface="Times New Roman" panose="02020603050405020304" pitchFamily="18" charset="0"/>
                  </a:rPr>
                  <a:t>former CDC EIS Officer</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solidFill>
                      <a:srgbClr val="595959"/>
                    </a:solidFill>
                    <a:effectLst/>
                    <a:latin typeface="Avenir Next Demi Bold"/>
                    <a:ea typeface="Calibri" panose="020F0502020204030204" pitchFamily="34" charset="0"/>
                    <a:cs typeface="Times New Roman" panose="02020603050405020304" pitchFamily="18" charset="0"/>
                  </a:rPr>
                  <a:t>APHI Research Professor, UNC Charlotte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42" name="Group 41">
              <a:extLst>
                <a:ext uri="{FF2B5EF4-FFF2-40B4-BE49-F238E27FC236}">
                  <a16:creationId xmlns:a16="http://schemas.microsoft.com/office/drawing/2014/main" id="{22909CD3-E8FA-4EF8-8241-093F7CAF7B1B}"/>
                </a:ext>
              </a:extLst>
            </p:cNvPr>
            <p:cNvGrpSpPr/>
            <p:nvPr/>
          </p:nvGrpSpPr>
          <p:grpSpPr>
            <a:xfrm>
              <a:off x="0" y="0"/>
              <a:ext cx="2100709" cy="2068054"/>
              <a:chOff x="0" y="0"/>
              <a:chExt cx="2100709" cy="2068054"/>
            </a:xfrm>
          </p:grpSpPr>
          <p:pic>
            <p:nvPicPr>
              <p:cNvPr id="43" name="Picture 42">
                <a:extLst>
                  <a:ext uri="{FF2B5EF4-FFF2-40B4-BE49-F238E27FC236}">
                    <a16:creationId xmlns:a16="http://schemas.microsoft.com/office/drawing/2014/main" id="{74759619-DD7E-4BB6-8D82-59629A3596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365467" y="0"/>
                <a:ext cx="1371600" cy="1371600"/>
              </a:xfrm>
              <a:prstGeom prst="ellipse">
                <a:avLst/>
              </a:prstGeom>
              <a:ln w="127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
            <p:nvSpPr>
              <p:cNvPr id="44" name="Text Box 59">
                <a:extLst>
                  <a:ext uri="{FF2B5EF4-FFF2-40B4-BE49-F238E27FC236}">
                    <a16:creationId xmlns:a16="http://schemas.microsoft.com/office/drawing/2014/main" id="{BE99C5A5-D9F2-454E-ACDD-D3F7C431B228}"/>
                  </a:ext>
                </a:extLst>
              </p:cNvPr>
              <p:cNvSpPr txBox="1"/>
              <p:nvPr/>
            </p:nvSpPr>
            <p:spPr>
              <a:xfrm>
                <a:off x="0" y="1531082"/>
                <a:ext cx="2100709" cy="536972"/>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spAutoFit/>
                <a:scene3d>
                  <a:camera prst="orthographicFront"/>
                  <a:lightRig rig="threePt" dir="t"/>
                </a:scene3d>
                <a:sp3d extrusionH="57150">
                  <a:bevelT w="57150" h="38100" prst="artDeco"/>
                </a:sp3d>
              </a:bodyPr>
              <a:lstStyle/>
              <a:p>
                <a:pPr marL="0" marR="0" algn="ctr">
                  <a:spcBef>
                    <a:spcPts val="0"/>
                  </a:spcBef>
                  <a:spcAft>
                    <a:spcPts val="0"/>
                  </a:spcAft>
                </a:pPr>
                <a:r>
                  <a:rPr lang="en-US" sz="1400" b="1" dirty="0">
                    <a:solidFill>
                      <a:srgbClr val="595959"/>
                    </a:solidFill>
                    <a:effectLst/>
                    <a:latin typeface="Avenir Next"/>
                    <a:ea typeface="Calibri" panose="020F0502020204030204" pitchFamily="34" charset="0"/>
                    <a:cs typeface="Times New Roman" panose="02020603050405020304" pitchFamily="18" charset="0"/>
                  </a:rPr>
                  <a:t>Meg Sullivan, MD, MPH</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solidFill>
                      <a:srgbClr val="595959"/>
                    </a:solidFill>
                    <a:effectLst/>
                    <a:latin typeface="Avenir Next Demi Bold"/>
                    <a:ea typeface="Calibri" panose="020F0502020204030204" pitchFamily="34" charset="0"/>
                    <a:cs typeface="Times New Roman" panose="02020603050405020304" pitchFamily="18" charset="0"/>
                  </a:rPr>
                  <a:t>Medical Director</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solidFill>
                      <a:srgbClr val="595959"/>
                    </a:solidFill>
                    <a:effectLst/>
                    <a:latin typeface="Avenir Next Demi Bold"/>
                    <a:ea typeface="Calibri" panose="020F0502020204030204" pitchFamily="34" charset="0"/>
                    <a:cs typeface="Times New Roman" panose="02020603050405020304" pitchFamily="18" charset="0"/>
                  </a:rPr>
                  <a:t>Mecklenburg County Public Health</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grpSp>
      </p:grpSp>
      <p:sp>
        <p:nvSpPr>
          <p:cNvPr id="48" name="Text Box 2">
            <a:extLst>
              <a:ext uri="{FF2B5EF4-FFF2-40B4-BE49-F238E27FC236}">
                <a16:creationId xmlns:a16="http://schemas.microsoft.com/office/drawing/2014/main" id="{D52D78F6-BDBB-42C6-9F5B-E0180D3010E4}"/>
              </a:ext>
            </a:extLst>
          </p:cNvPr>
          <p:cNvSpPr txBox="1">
            <a:spLocks noChangeAspect="1"/>
          </p:cNvSpPr>
          <p:nvPr/>
        </p:nvSpPr>
        <p:spPr>
          <a:xfrm>
            <a:off x="2866291" y="3233420"/>
            <a:ext cx="6857464" cy="101119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57150" h="38100" prst="artDeco"/>
            </a:sp3d>
          </a:bodyPr>
          <a:lstStyle/>
          <a:p>
            <a:pPr marL="0" marR="0" algn="ctr">
              <a:spcBef>
                <a:spcPts val="0"/>
              </a:spcBef>
              <a:spcAft>
                <a:spcPts val="0"/>
              </a:spcAft>
            </a:pPr>
            <a:r>
              <a:rPr lang="en-US" sz="2800" b="1" spc="50" dirty="0">
                <a:solidFill>
                  <a:srgbClr val="595959"/>
                </a:solidFill>
                <a:effectLst/>
                <a:latin typeface="Avenir Next"/>
                <a:ea typeface="Calibri" panose="020F0502020204030204" pitchFamily="34" charset="0"/>
                <a:cs typeface="Times New Roman (Body CS)"/>
              </a:rPr>
              <a:t>VACCINES – HOW THEY WORK</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800" b="1" spc="50" dirty="0">
                <a:solidFill>
                  <a:srgbClr val="595959"/>
                </a:solidFill>
                <a:effectLst/>
                <a:latin typeface="Avenir Next"/>
                <a:ea typeface="Calibri" panose="020F0502020204030204" pitchFamily="34" charset="0"/>
                <a:cs typeface="Times New Roman (Body CS)"/>
              </a:rPr>
              <a:t>AND WHY YOU SHOULD GET ONE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spc="50" dirty="0">
                <a:effectLst/>
                <a:latin typeface="Arial" panose="020B0604020202020204" pitchFamily="34" charset="0"/>
                <a:ea typeface="Calibri" panose="020F0502020204030204" pitchFamily="34" charset="0"/>
                <a:cs typeface="Times New Roman (Body CS)"/>
              </a:rPr>
              <a:t>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48" name="Rectangle 52">
            <a:extLst>
              <a:ext uri="{FF2B5EF4-FFF2-40B4-BE49-F238E27FC236}">
                <a16:creationId xmlns:a16="http://schemas.microsoft.com/office/drawing/2014/main" id="{810D798A-FF45-4608-A9FD-2EBB62850BC7}"/>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49" name="Rectangle 53">
            <a:extLst>
              <a:ext uri="{FF2B5EF4-FFF2-40B4-BE49-F238E27FC236}">
                <a16:creationId xmlns:a16="http://schemas.microsoft.com/office/drawing/2014/main" id="{49B13A8A-AA81-4AC8-ABED-B445D751C758}"/>
              </a:ext>
            </a:extLst>
          </p:cNvPr>
          <p:cNvSpPr>
            <a:spLocks noChangeArrowheads="1"/>
          </p:cNvSpPr>
          <p:nvPr/>
        </p:nvSpPr>
        <p:spPr bwMode="auto">
          <a:xfrm>
            <a:off x="152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0" name="Rectangle 60">
            <a:extLst>
              <a:ext uri="{FF2B5EF4-FFF2-40B4-BE49-F238E27FC236}">
                <a16:creationId xmlns:a16="http://schemas.microsoft.com/office/drawing/2014/main" id="{C452DDED-F34A-4BE4-B570-B8C96817F980}"/>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12768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63FCC3-F4E1-46E0-B198-C475EFD7D067}"/>
              </a:ext>
            </a:extLst>
          </p:cNvPr>
          <p:cNvPicPr>
            <a:picLocks noChangeAspect="1"/>
          </p:cNvPicPr>
          <p:nvPr/>
        </p:nvPicPr>
        <p:blipFill rotWithShape="1">
          <a:blip r:embed="rId2"/>
          <a:srcRect l="24062" t="32593" r="54063" b="31111"/>
          <a:stretch/>
        </p:blipFill>
        <p:spPr>
          <a:xfrm>
            <a:off x="1822450" y="628227"/>
            <a:ext cx="5803900" cy="5416973"/>
          </a:xfrm>
          <a:prstGeom prst="rect">
            <a:avLst/>
          </a:prstGeom>
        </p:spPr>
      </p:pic>
      <p:sp>
        <p:nvSpPr>
          <p:cNvPr id="5" name="TextBox 4">
            <a:extLst>
              <a:ext uri="{FF2B5EF4-FFF2-40B4-BE49-F238E27FC236}">
                <a16:creationId xmlns:a16="http://schemas.microsoft.com/office/drawing/2014/main" id="{E6453497-6A1B-4620-BB07-DD3E66332126}"/>
              </a:ext>
            </a:extLst>
          </p:cNvPr>
          <p:cNvSpPr txBox="1"/>
          <p:nvPr/>
        </p:nvSpPr>
        <p:spPr>
          <a:xfrm>
            <a:off x="7177786" y="812800"/>
            <a:ext cx="4669027" cy="2616101"/>
          </a:xfrm>
          <a:prstGeom prst="rect">
            <a:avLst/>
          </a:prstGeom>
          <a:noFill/>
        </p:spPr>
        <p:txBody>
          <a:bodyPr wrap="square" rtlCol="0">
            <a:spAutoFit/>
          </a:bodyPr>
          <a:lstStyle/>
          <a:p>
            <a:pPr algn="ctr"/>
            <a:r>
              <a:rPr lang="en-US" sz="3600" b="1" u="sng" dirty="0">
                <a:solidFill>
                  <a:srgbClr val="FF0000"/>
                </a:solidFill>
              </a:rPr>
              <a:t>Sub-unit vaccine</a:t>
            </a:r>
            <a:r>
              <a:rPr lang="en-US" sz="3600" b="1" dirty="0">
                <a:solidFill>
                  <a:srgbClr val="FF0000"/>
                </a:solidFill>
              </a:rPr>
              <a:t>:</a:t>
            </a:r>
          </a:p>
          <a:p>
            <a:pPr algn="ctr"/>
            <a:endParaRPr lang="en-US" sz="3200" b="1" dirty="0">
              <a:solidFill>
                <a:srgbClr val="FF0000"/>
              </a:solidFill>
            </a:endParaRPr>
          </a:p>
          <a:p>
            <a:pPr algn="ctr"/>
            <a:r>
              <a:rPr lang="en-US" sz="3200" b="1" dirty="0">
                <a:solidFill>
                  <a:srgbClr val="FF0000"/>
                </a:solidFill>
              </a:rPr>
              <a:t>Only small parts of bacteria or virus are used in vaccine</a:t>
            </a:r>
          </a:p>
        </p:txBody>
      </p:sp>
      <p:sp>
        <p:nvSpPr>
          <p:cNvPr id="6" name="TextBox 5">
            <a:extLst>
              <a:ext uri="{FF2B5EF4-FFF2-40B4-BE49-F238E27FC236}">
                <a16:creationId xmlns:a16="http://schemas.microsoft.com/office/drawing/2014/main" id="{76C8FEA3-D255-4484-A1B3-8810F3A7BD2C}"/>
              </a:ext>
            </a:extLst>
          </p:cNvPr>
          <p:cNvSpPr txBox="1"/>
          <p:nvPr/>
        </p:nvSpPr>
        <p:spPr>
          <a:xfrm>
            <a:off x="7902188" y="6280358"/>
            <a:ext cx="3797300" cy="461665"/>
          </a:xfrm>
          <a:prstGeom prst="rect">
            <a:avLst/>
          </a:prstGeom>
          <a:noFill/>
        </p:spPr>
        <p:txBody>
          <a:bodyPr wrap="square" rtlCol="0">
            <a:spAutoFit/>
          </a:bodyPr>
          <a:lstStyle/>
          <a:p>
            <a:r>
              <a:rPr lang="en-US" sz="1200" dirty="0"/>
              <a:t>https://www.who.int/news-room/feature-stories/detail/the-race-for-a-covid-19-vaccine-explained</a:t>
            </a:r>
          </a:p>
        </p:txBody>
      </p:sp>
    </p:spTree>
    <p:extLst>
      <p:ext uri="{BB962C8B-B14F-4D97-AF65-F5344CB8AC3E}">
        <p14:creationId xmlns:p14="http://schemas.microsoft.com/office/powerpoint/2010/main" val="2425760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D3F54-CA81-48FE-AED3-7895C8B2C21F}"/>
              </a:ext>
            </a:extLst>
          </p:cNvPr>
          <p:cNvPicPr>
            <a:picLocks noChangeAspect="1"/>
          </p:cNvPicPr>
          <p:nvPr/>
        </p:nvPicPr>
        <p:blipFill rotWithShape="1">
          <a:blip r:embed="rId3"/>
          <a:srcRect l="28334" t="24630" r="37604" b="35000"/>
          <a:stretch/>
        </p:blipFill>
        <p:spPr>
          <a:xfrm>
            <a:off x="0" y="190500"/>
            <a:ext cx="3886200" cy="2590800"/>
          </a:xfrm>
          <a:prstGeom prst="rect">
            <a:avLst/>
          </a:prstGeom>
        </p:spPr>
      </p:pic>
      <p:pic>
        <p:nvPicPr>
          <p:cNvPr id="4" name="Picture 3">
            <a:extLst>
              <a:ext uri="{FF2B5EF4-FFF2-40B4-BE49-F238E27FC236}">
                <a16:creationId xmlns:a16="http://schemas.microsoft.com/office/drawing/2014/main" id="{F53E3FA3-468E-45E6-BC48-11855F8D921A}"/>
              </a:ext>
            </a:extLst>
          </p:cNvPr>
          <p:cNvPicPr>
            <a:picLocks noChangeAspect="1"/>
          </p:cNvPicPr>
          <p:nvPr/>
        </p:nvPicPr>
        <p:blipFill rotWithShape="1">
          <a:blip r:embed="rId4"/>
          <a:srcRect l="38959" t="28519" r="41250" b="33704"/>
          <a:stretch/>
        </p:blipFill>
        <p:spPr>
          <a:xfrm>
            <a:off x="1342065" y="3752749"/>
            <a:ext cx="1951691" cy="2095500"/>
          </a:xfrm>
          <a:prstGeom prst="rect">
            <a:avLst/>
          </a:prstGeom>
        </p:spPr>
      </p:pic>
      <p:pic>
        <p:nvPicPr>
          <p:cNvPr id="9" name="Picture 8">
            <a:extLst>
              <a:ext uri="{FF2B5EF4-FFF2-40B4-BE49-F238E27FC236}">
                <a16:creationId xmlns:a16="http://schemas.microsoft.com/office/drawing/2014/main" id="{DF825C4A-A4C3-4F66-B5E8-CC9FA8503899}"/>
              </a:ext>
            </a:extLst>
          </p:cNvPr>
          <p:cNvPicPr>
            <a:picLocks noChangeAspect="1"/>
          </p:cNvPicPr>
          <p:nvPr/>
        </p:nvPicPr>
        <p:blipFill rotWithShape="1">
          <a:blip r:embed="rId5"/>
          <a:srcRect l="19584" t="23148" r="23854" b="24074"/>
          <a:stretch/>
        </p:blipFill>
        <p:spPr>
          <a:xfrm>
            <a:off x="5740400" y="3398583"/>
            <a:ext cx="5511800" cy="2892934"/>
          </a:xfrm>
          <a:prstGeom prst="rect">
            <a:avLst/>
          </a:prstGeom>
        </p:spPr>
      </p:pic>
      <p:sp>
        <p:nvSpPr>
          <p:cNvPr id="11" name="Arrow: Curved Down 10">
            <a:extLst>
              <a:ext uri="{FF2B5EF4-FFF2-40B4-BE49-F238E27FC236}">
                <a16:creationId xmlns:a16="http://schemas.microsoft.com/office/drawing/2014/main" id="{8506D158-6D8F-4671-BFE4-2ED3565C116F}"/>
              </a:ext>
            </a:extLst>
          </p:cNvPr>
          <p:cNvSpPr/>
          <p:nvPr/>
        </p:nvSpPr>
        <p:spPr>
          <a:xfrm rot="6019595">
            <a:off x="1394378" y="2953908"/>
            <a:ext cx="3666478" cy="67078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Down 11">
            <a:extLst>
              <a:ext uri="{FF2B5EF4-FFF2-40B4-BE49-F238E27FC236}">
                <a16:creationId xmlns:a16="http://schemas.microsoft.com/office/drawing/2014/main" id="{58F1A92F-93E8-43E9-9182-10EF0DB2CA81}"/>
              </a:ext>
            </a:extLst>
          </p:cNvPr>
          <p:cNvSpPr/>
          <p:nvPr/>
        </p:nvSpPr>
        <p:spPr>
          <a:xfrm rot="16200000">
            <a:off x="4621073" y="3128133"/>
            <a:ext cx="306891" cy="33614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8C99FF-40F6-44DE-9C57-D91D7FD1B5CB}"/>
              </a:ext>
            </a:extLst>
          </p:cNvPr>
          <p:cNvSpPr txBox="1"/>
          <p:nvPr/>
        </p:nvSpPr>
        <p:spPr>
          <a:xfrm>
            <a:off x="5749605" y="566483"/>
            <a:ext cx="4638321" cy="1261884"/>
          </a:xfrm>
          <a:prstGeom prst="rect">
            <a:avLst/>
          </a:prstGeom>
          <a:noFill/>
        </p:spPr>
        <p:txBody>
          <a:bodyPr wrap="none" rtlCol="0">
            <a:spAutoFit/>
          </a:bodyPr>
          <a:lstStyle/>
          <a:p>
            <a:r>
              <a:rPr lang="en-US" sz="4000" b="1" u="sng" dirty="0">
                <a:solidFill>
                  <a:srgbClr val="0070C0"/>
                </a:solidFill>
              </a:rPr>
              <a:t>Viral Vector Vaccine</a:t>
            </a:r>
            <a:r>
              <a:rPr lang="en-US" sz="4000" b="1" dirty="0">
                <a:solidFill>
                  <a:srgbClr val="0070C0"/>
                </a:solidFill>
              </a:rPr>
              <a:t>:</a:t>
            </a:r>
          </a:p>
          <a:p>
            <a:r>
              <a:rPr lang="en-US" sz="3600" b="1" dirty="0">
                <a:solidFill>
                  <a:srgbClr val="0070C0"/>
                </a:solidFill>
              </a:rPr>
              <a:t>Acts like a Trojan Horse</a:t>
            </a:r>
          </a:p>
        </p:txBody>
      </p:sp>
      <p:sp>
        <p:nvSpPr>
          <p:cNvPr id="14" name="TextBox 13">
            <a:extLst>
              <a:ext uri="{FF2B5EF4-FFF2-40B4-BE49-F238E27FC236}">
                <a16:creationId xmlns:a16="http://schemas.microsoft.com/office/drawing/2014/main" id="{2B1359C3-0EFA-4D4A-BAAD-FFD7F0086A2D}"/>
              </a:ext>
            </a:extLst>
          </p:cNvPr>
          <p:cNvSpPr txBox="1"/>
          <p:nvPr/>
        </p:nvSpPr>
        <p:spPr>
          <a:xfrm>
            <a:off x="1013687" y="5803104"/>
            <a:ext cx="3732561" cy="830997"/>
          </a:xfrm>
          <a:prstGeom prst="rect">
            <a:avLst/>
          </a:prstGeom>
          <a:noFill/>
        </p:spPr>
        <p:txBody>
          <a:bodyPr wrap="square" rtlCol="0">
            <a:spAutoFit/>
          </a:bodyPr>
          <a:lstStyle/>
          <a:p>
            <a:r>
              <a:rPr lang="en-US" sz="2400" b="1" dirty="0"/>
              <a:t>Adenovirus – does not replicate in humans</a:t>
            </a:r>
          </a:p>
        </p:txBody>
      </p:sp>
      <p:sp>
        <p:nvSpPr>
          <p:cNvPr id="15" name="TextBox 14">
            <a:extLst>
              <a:ext uri="{FF2B5EF4-FFF2-40B4-BE49-F238E27FC236}">
                <a16:creationId xmlns:a16="http://schemas.microsoft.com/office/drawing/2014/main" id="{50C8FB2F-6A49-480A-8FE7-DAEF00DB5F26}"/>
              </a:ext>
            </a:extLst>
          </p:cNvPr>
          <p:cNvSpPr txBox="1"/>
          <p:nvPr/>
        </p:nvSpPr>
        <p:spPr>
          <a:xfrm>
            <a:off x="2792917" y="2638101"/>
            <a:ext cx="3304879" cy="584775"/>
          </a:xfrm>
          <a:prstGeom prst="rect">
            <a:avLst/>
          </a:prstGeom>
          <a:noFill/>
        </p:spPr>
        <p:txBody>
          <a:bodyPr wrap="none" rtlCol="0">
            <a:spAutoFit/>
          </a:bodyPr>
          <a:lstStyle/>
          <a:p>
            <a:r>
              <a:rPr lang="en-US" sz="3200" b="1" dirty="0">
                <a:solidFill>
                  <a:srgbClr val="FF0000"/>
                </a:solidFill>
              </a:rPr>
              <a:t>Coronavirus genes</a:t>
            </a:r>
          </a:p>
        </p:txBody>
      </p:sp>
      <p:sp>
        <p:nvSpPr>
          <p:cNvPr id="16" name="Oval 15">
            <a:extLst>
              <a:ext uri="{FF2B5EF4-FFF2-40B4-BE49-F238E27FC236}">
                <a16:creationId xmlns:a16="http://schemas.microsoft.com/office/drawing/2014/main" id="{FB696F61-51BC-4CE2-A734-B28F2FA271BF}"/>
              </a:ext>
            </a:extLst>
          </p:cNvPr>
          <p:cNvSpPr/>
          <p:nvPr/>
        </p:nvSpPr>
        <p:spPr>
          <a:xfrm>
            <a:off x="2624414" y="1001758"/>
            <a:ext cx="624468" cy="58477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7D22EB-5694-49D5-B967-368DBA90DC21}"/>
              </a:ext>
            </a:extLst>
          </p:cNvPr>
          <p:cNvSpPr/>
          <p:nvPr/>
        </p:nvSpPr>
        <p:spPr>
          <a:xfrm>
            <a:off x="7506586" y="5667152"/>
            <a:ext cx="1420378" cy="37214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A31A5DC-4E8A-4DFC-9703-DFCBCE32AC00}"/>
              </a:ext>
            </a:extLst>
          </p:cNvPr>
          <p:cNvSpPr txBox="1"/>
          <p:nvPr/>
        </p:nvSpPr>
        <p:spPr>
          <a:xfrm>
            <a:off x="3645290" y="4181943"/>
            <a:ext cx="3196068" cy="461665"/>
          </a:xfrm>
          <a:prstGeom prst="rect">
            <a:avLst/>
          </a:prstGeom>
          <a:noFill/>
        </p:spPr>
        <p:txBody>
          <a:bodyPr wrap="none" rtlCol="0">
            <a:spAutoFit/>
          </a:bodyPr>
          <a:lstStyle/>
          <a:p>
            <a:r>
              <a:rPr lang="en-US" sz="2400" b="1" dirty="0"/>
              <a:t>Adv infects human cells</a:t>
            </a:r>
          </a:p>
        </p:txBody>
      </p:sp>
      <p:pic>
        <p:nvPicPr>
          <p:cNvPr id="19" name="Picture 18">
            <a:extLst>
              <a:ext uri="{FF2B5EF4-FFF2-40B4-BE49-F238E27FC236}">
                <a16:creationId xmlns:a16="http://schemas.microsoft.com/office/drawing/2014/main" id="{F39764FD-203C-48DD-9455-52D44FF20230}"/>
              </a:ext>
            </a:extLst>
          </p:cNvPr>
          <p:cNvPicPr>
            <a:picLocks noChangeAspect="1"/>
          </p:cNvPicPr>
          <p:nvPr/>
        </p:nvPicPr>
        <p:blipFill rotWithShape="1">
          <a:blip r:embed="rId6"/>
          <a:srcRect l="44967" t="40543" r="44966" b="37384"/>
          <a:stretch/>
        </p:blipFill>
        <p:spPr>
          <a:xfrm rot="5400000">
            <a:off x="3534300" y="4858933"/>
            <a:ext cx="885954" cy="1092677"/>
          </a:xfrm>
          <a:prstGeom prst="rect">
            <a:avLst/>
          </a:prstGeom>
        </p:spPr>
      </p:pic>
      <p:sp>
        <p:nvSpPr>
          <p:cNvPr id="20" name="TextBox 19">
            <a:extLst>
              <a:ext uri="{FF2B5EF4-FFF2-40B4-BE49-F238E27FC236}">
                <a16:creationId xmlns:a16="http://schemas.microsoft.com/office/drawing/2014/main" id="{96057B5B-BA05-4183-A84E-7244A7EE4202}"/>
              </a:ext>
            </a:extLst>
          </p:cNvPr>
          <p:cNvSpPr txBox="1"/>
          <p:nvPr/>
        </p:nvSpPr>
        <p:spPr>
          <a:xfrm>
            <a:off x="8496300" y="6291517"/>
            <a:ext cx="3304879" cy="461665"/>
          </a:xfrm>
          <a:prstGeom prst="rect">
            <a:avLst/>
          </a:prstGeom>
          <a:noFill/>
        </p:spPr>
        <p:txBody>
          <a:bodyPr wrap="square" rtlCol="0">
            <a:spAutoFit/>
          </a:bodyPr>
          <a:lstStyle/>
          <a:p>
            <a:r>
              <a:rPr lang="en-US" sz="1200" dirty="0"/>
              <a:t>https://www.nytimes.com/interactive/2020/health/oxford-astrazeneca-covid-19-vaccine.html</a:t>
            </a:r>
          </a:p>
        </p:txBody>
      </p:sp>
      <p:sp>
        <p:nvSpPr>
          <p:cNvPr id="21" name="Oval 20">
            <a:extLst>
              <a:ext uri="{FF2B5EF4-FFF2-40B4-BE49-F238E27FC236}">
                <a16:creationId xmlns:a16="http://schemas.microsoft.com/office/drawing/2014/main" id="{1CDDF85F-D587-4EDB-8CC8-34EAF73E509A}"/>
              </a:ext>
            </a:extLst>
          </p:cNvPr>
          <p:cNvSpPr/>
          <p:nvPr/>
        </p:nvSpPr>
        <p:spPr>
          <a:xfrm>
            <a:off x="2066907" y="4442389"/>
            <a:ext cx="624468" cy="73066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15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38CF-27A2-47F8-9831-83CE78ADE3BC}"/>
              </a:ext>
            </a:extLst>
          </p:cNvPr>
          <p:cNvSpPr>
            <a:spLocks noGrp="1"/>
          </p:cNvSpPr>
          <p:nvPr>
            <p:ph type="title"/>
          </p:nvPr>
        </p:nvSpPr>
        <p:spPr>
          <a:xfrm>
            <a:off x="883248" y="172096"/>
            <a:ext cx="10515600" cy="828675"/>
          </a:xfrm>
        </p:spPr>
        <p:txBody>
          <a:bodyPr/>
          <a:lstStyle/>
          <a:p>
            <a:r>
              <a:rPr lang="en-US" b="1" u="sng" dirty="0">
                <a:solidFill>
                  <a:schemeClr val="accent2">
                    <a:lumMod val="75000"/>
                  </a:schemeClr>
                </a:solidFill>
                <a:latin typeface="+mn-lt"/>
              </a:rPr>
              <a:t>mRNA Vaccine</a:t>
            </a:r>
            <a:r>
              <a:rPr lang="en-US" b="1" dirty="0">
                <a:solidFill>
                  <a:schemeClr val="accent2">
                    <a:lumMod val="75000"/>
                  </a:schemeClr>
                </a:solidFill>
                <a:latin typeface="+mn-lt"/>
              </a:rPr>
              <a:t>: mRNA from virus</a:t>
            </a:r>
          </a:p>
        </p:txBody>
      </p:sp>
      <p:pic>
        <p:nvPicPr>
          <p:cNvPr id="19" name="Picture 18">
            <a:extLst>
              <a:ext uri="{FF2B5EF4-FFF2-40B4-BE49-F238E27FC236}">
                <a16:creationId xmlns:a16="http://schemas.microsoft.com/office/drawing/2014/main" id="{CCF334BE-BF96-41EF-8A83-AC58A8C5AD49}"/>
              </a:ext>
            </a:extLst>
          </p:cNvPr>
          <p:cNvPicPr>
            <a:picLocks noChangeAspect="1"/>
          </p:cNvPicPr>
          <p:nvPr/>
        </p:nvPicPr>
        <p:blipFill rotWithShape="1">
          <a:blip r:embed="rId3"/>
          <a:srcRect l="44967" t="40543" r="44966" b="37384"/>
          <a:stretch/>
        </p:blipFill>
        <p:spPr>
          <a:xfrm rot="5400000">
            <a:off x="5263880" y="2449837"/>
            <a:ext cx="1587832" cy="1958326"/>
          </a:xfrm>
          <a:prstGeom prst="rect">
            <a:avLst/>
          </a:prstGeom>
        </p:spPr>
      </p:pic>
      <p:sp>
        <p:nvSpPr>
          <p:cNvPr id="20" name="TextBox 19">
            <a:extLst>
              <a:ext uri="{FF2B5EF4-FFF2-40B4-BE49-F238E27FC236}">
                <a16:creationId xmlns:a16="http://schemas.microsoft.com/office/drawing/2014/main" id="{03A60736-59D2-455C-9A5D-0688A78051C2}"/>
              </a:ext>
            </a:extLst>
          </p:cNvPr>
          <p:cNvSpPr txBox="1"/>
          <p:nvPr/>
        </p:nvSpPr>
        <p:spPr>
          <a:xfrm>
            <a:off x="1731023" y="5361047"/>
            <a:ext cx="3694610" cy="1077218"/>
          </a:xfrm>
          <a:prstGeom prst="rect">
            <a:avLst/>
          </a:prstGeom>
          <a:noFill/>
        </p:spPr>
        <p:txBody>
          <a:bodyPr wrap="square" rtlCol="0">
            <a:spAutoFit/>
          </a:bodyPr>
          <a:lstStyle/>
          <a:p>
            <a:pPr algn="ctr"/>
            <a:r>
              <a:rPr lang="en-US" sz="3200" b="1" dirty="0">
                <a:solidFill>
                  <a:srgbClr val="FF0000"/>
                </a:solidFill>
              </a:rPr>
              <a:t>Manufacturing  the vaccine</a:t>
            </a:r>
          </a:p>
        </p:txBody>
      </p:sp>
      <p:sp>
        <p:nvSpPr>
          <p:cNvPr id="21" name="TextBox 20">
            <a:extLst>
              <a:ext uri="{FF2B5EF4-FFF2-40B4-BE49-F238E27FC236}">
                <a16:creationId xmlns:a16="http://schemas.microsoft.com/office/drawing/2014/main" id="{CA68E25E-41DE-4BDD-99E7-F1097ACB2FA7}"/>
              </a:ext>
            </a:extLst>
          </p:cNvPr>
          <p:cNvSpPr txBox="1"/>
          <p:nvPr/>
        </p:nvSpPr>
        <p:spPr>
          <a:xfrm>
            <a:off x="7774253" y="5361047"/>
            <a:ext cx="3501173" cy="1077218"/>
          </a:xfrm>
          <a:prstGeom prst="rect">
            <a:avLst/>
          </a:prstGeom>
          <a:noFill/>
        </p:spPr>
        <p:txBody>
          <a:bodyPr wrap="square" rtlCol="0">
            <a:spAutoFit/>
          </a:bodyPr>
          <a:lstStyle/>
          <a:p>
            <a:pPr algn="ctr"/>
            <a:r>
              <a:rPr lang="en-US" sz="3200" b="1" dirty="0">
                <a:solidFill>
                  <a:srgbClr val="00B050"/>
                </a:solidFill>
              </a:rPr>
              <a:t>Host cells make the antigen</a:t>
            </a:r>
          </a:p>
        </p:txBody>
      </p:sp>
      <p:sp>
        <p:nvSpPr>
          <p:cNvPr id="22" name="Right Brace 21">
            <a:extLst>
              <a:ext uri="{FF2B5EF4-FFF2-40B4-BE49-F238E27FC236}">
                <a16:creationId xmlns:a16="http://schemas.microsoft.com/office/drawing/2014/main" id="{6876795F-35C5-4DE5-8A6E-39488BF2DA74}"/>
              </a:ext>
            </a:extLst>
          </p:cNvPr>
          <p:cNvSpPr/>
          <p:nvPr/>
        </p:nvSpPr>
        <p:spPr>
          <a:xfrm rot="5400000">
            <a:off x="3163727" y="3402976"/>
            <a:ext cx="456504" cy="3059450"/>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a16="http://schemas.microsoft.com/office/drawing/2014/main" id="{1F7F823C-78F2-4AB2-93EB-CA6B658AE95D}"/>
              </a:ext>
            </a:extLst>
          </p:cNvPr>
          <p:cNvSpPr/>
          <p:nvPr/>
        </p:nvSpPr>
        <p:spPr>
          <a:xfrm rot="5400000">
            <a:off x="9302160" y="2801003"/>
            <a:ext cx="490759" cy="3943337"/>
          </a:xfrm>
          <a:prstGeom prst="rightBrace">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E9F1E2E-3C55-4610-B933-EC2D1FA75357}"/>
              </a:ext>
            </a:extLst>
          </p:cNvPr>
          <p:cNvSpPr txBox="1"/>
          <p:nvPr/>
        </p:nvSpPr>
        <p:spPr>
          <a:xfrm>
            <a:off x="7774253" y="6396335"/>
            <a:ext cx="3797300" cy="461665"/>
          </a:xfrm>
          <a:prstGeom prst="rect">
            <a:avLst/>
          </a:prstGeom>
          <a:noFill/>
        </p:spPr>
        <p:txBody>
          <a:bodyPr wrap="square" rtlCol="0">
            <a:spAutoFit/>
          </a:bodyPr>
          <a:lstStyle/>
          <a:p>
            <a:r>
              <a:rPr lang="en-US" sz="1200" dirty="0"/>
              <a:t>https://www.who.int/news-room/feature-stories/detail/the-race-for-a-covid-19-vaccine-explained</a:t>
            </a:r>
          </a:p>
        </p:txBody>
      </p:sp>
      <p:pic>
        <p:nvPicPr>
          <p:cNvPr id="26" name="Picture 25">
            <a:extLst>
              <a:ext uri="{FF2B5EF4-FFF2-40B4-BE49-F238E27FC236}">
                <a16:creationId xmlns:a16="http://schemas.microsoft.com/office/drawing/2014/main" id="{4CA5A043-09BF-4A17-9BDA-66AAE9A3B739}"/>
              </a:ext>
            </a:extLst>
          </p:cNvPr>
          <p:cNvPicPr>
            <a:picLocks noChangeAspect="1"/>
          </p:cNvPicPr>
          <p:nvPr/>
        </p:nvPicPr>
        <p:blipFill rotWithShape="1">
          <a:blip r:embed="rId4"/>
          <a:srcRect l="34479" t="29815" r="43644" b="38036"/>
          <a:stretch/>
        </p:blipFill>
        <p:spPr>
          <a:xfrm>
            <a:off x="1387687" y="1309598"/>
            <a:ext cx="3694610" cy="3054141"/>
          </a:xfrm>
          <a:prstGeom prst="rect">
            <a:avLst/>
          </a:prstGeom>
          <a:noFill/>
        </p:spPr>
      </p:pic>
      <p:sp>
        <p:nvSpPr>
          <p:cNvPr id="3" name="Oval 2">
            <a:extLst>
              <a:ext uri="{FF2B5EF4-FFF2-40B4-BE49-F238E27FC236}">
                <a16:creationId xmlns:a16="http://schemas.microsoft.com/office/drawing/2014/main" id="{1C8CFA46-1B9F-41ED-A112-269109F7E737}"/>
              </a:ext>
            </a:extLst>
          </p:cNvPr>
          <p:cNvSpPr/>
          <p:nvPr/>
        </p:nvSpPr>
        <p:spPr>
          <a:xfrm>
            <a:off x="7108210" y="1021278"/>
            <a:ext cx="4833257" cy="3506014"/>
          </a:xfrm>
          <a:prstGeom prst="ellipse">
            <a:avLst/>
          </a:prstGeom>
          <a:solidFill>
            <a:srgbClr val="68FC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16B3840-4AE8-4BD0-A9CA-39CB83631261}"/>
              </a:ext>
            </a:extLst>
          </p:cNvPr>
          <p:cNvSpPr/>
          <p:nvPr/>
        </p:nvSpPr>
        <p:spPr>
          <a:xfrm>
            <a:off x="7250713" y="1136102"/>
            <a:ext cx="4548249" cy="329042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E2FBAF1-6E8A-48AA-B5AF-76566ABC38BD}"/>
              </a:ext>
            </a:extLst>
          </p:cNvPr>
          <p:cNvSpPr/>
          <p:nvPr/>
        </p:nvSpPr>
        <p:spPr>
          <a:xfrm>
            <a:off x="7393216" y="1193800"/>
            <a:ext cx="4292103" cy="3169939"/>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B2FC3A8-1067-4204-BF68-DD14BE76CF86}"/>
              </a:ext>
            </a:extLst>
          </p:cNvPr>
          <p:cNvPicPr>
            <a:picLocks noChangeAspect="1"/>
          </p:cNvPicPr>
          <p:nvPr/>
        </p:nvPicPr>
        <p:blipFill rotWithShape="1">
          <a:blip r:embed="rId4"/>
          <a:srcRect l="62346" t="29815" r="25208" b="38036"/>
          <a:stretch/>
        </p:blipFill>
        <p:spPr>
          <a:xfrm>
            <a:off x="7949436" y="1420506"/>
            <a:ext cx="870322" cy="1264620"/>
          </a:xfrm>
          <a:prstGeom prst="rect">
            <a:avLst/>
          </a:prstGeom>
          <a:noFill/>
        </p:spPr>
      </p:pic>
      <p:pic>
        <p:nvPicPr>
          <p:cNvPr id="31" name="Picture 30">
            <a:extLst>
              <a:ext uri="{FF2B5EF4-FFF2-40B4-BE49-F238E27FC236}">
                <a16:creationId xmlns:a16="http://schemas.microsoft.com/office/drawing/2014/main" id="{779A9B67-FF8D-402D-8A68-B8448C54E06D}"/>
              </a:ext>
            </a:extLst>
          </p:cNvPr>
          <p:cNvPicPr>
            <a:picLocks noChangeAspect="1"/>
          </p:cNvPicPr>
          <p:nvPr/>
        </p:nvPicPr>
        <p:blipFill rotWithShape="1">
          <a:blip r:embed="rId4"/>
          <a:srcRect l="62346" t="29815" r="25208" b="38036"/>
          <a:stretch/>
        </p:blipFill>
        <p:spPr>
          <a:xfrm rot="2413150">
            <a:off x="9826102" y="1612885"/>
            <a:ext cx="832972" cy="1210348"/>
          </a:xfrm>
          <a:prstGeom prst="rect">
            <a:avLst/>
          </a:prstGeom>
          <a:noFill/>
        </p:spPr>
      </p:pic>
      <p:pic>
        <p:nvPicPr>
          <p:cNvPr id="32" name="Picture 31">
            <a:extLst>
              <a:ext uri="{FF2B5EF4-FFF2-40B4-BE49-F238E27FC236}">
                <a16:creationId xmlns:a16="http://schemas.microsoft.com/office/drawing/2014/main" id="{A605A5E4-DA83-4447-88C1-42B3FDB1B9FB}"/>
              </a:ext>
            </a:extLst>
          </p:cNvPr>
          <p:cNvPicPr>
            <a:picLocks noChangeAspect="1"/>
          </p:cNvPicPr>
          <p:nvPr/>
        </p:nvPicPr>
        <p:blipFill rotWithShape="1">
          <a:blip r:embed="rId4"/>
          <a:srcRect l="62346" t="29815" r="25208" b="38036"/>
          <a:stretch/>
        </p:blipFill>
        <p:spPr>
          <a:xfrm rot="3089501">
            <a:off x="8302273" y="2581504"/>
            <a:ext cx="1003689" cy="1458408"/>
          </a:xfrm>
          <a:prstGeom prst="rect">
            <a:avLst/>
          </a:prstGeom>
          <a:noFill/>
        </p:spPr>
      </p:pic>
      <p:pic>
        <p:nvPicPr>
          <p:cNvPr id="33" name="Content Placeholder 3">
            <a:extLst>
              <a:ext uri="{FF2B5EF4-FFF2-40B4-BE49-F238E27FC236}">
                <a16:creationId xmlns:a16="http://schemas.microsoft.com/office/drawing/2014/main" id="{3C0FB8A3-5DC9-43FD-8DFB-8A30927DB962}"/>
              </a:ext>
            </a:extLst>
          </p:cNvPr>
          <p:cNvPicPr>
            <a:picLocks noChangeAspect="1"/>
          </p:cNvPicPr>
          <p:nvPr/>
        </p:nvPicPr>
        <p:blipFill rotWithShape="1">
          <a:blip r:embed="rId5"/>
          <a:srcRect l="56558" t="47687" r="39875" b="46903"/>
          <a:stretch/>
        </p:blipFill>
        <p:spPr>
          <a:xfrm rot="14481151">
            <a:off x="8882950" y="2024136"/>
            <a:ext cx="433350" cy="369721"/>
          </a:xfrm>
          <a:prstGeom prst="rect">
            <a:avLst/>
          </a:prstGeom>
        </p:spPr>
      </p:pic>
      <p:pic>
        <p:nvPicPr>
          <p:cNvPr id="34" name="Content Placeholder 3">
            <a:extLst>
              <a:ext uri="{FF2B5EF4-FFF2-40B4-BE49-F238E27FC236}">
                <a16:creationId xmlns:a16="http://schemas.microsoft.com/office/drawing/2014/main" id="{F2361D69-A5B9-4659-A712-FBB107A55CE3}"/>
              </a:ext>
            </a:extLst>
          </p:cNvPr>
          <p:cNvPicPr>
            <a:picLocks noChangeAspect="1"/>
          </p:cNvPicPr>
          <p:nvPr/>
        </p:nvPicPr>
        <p:blipFill rotWithShape="1">
          <a:blip r:embed="rId5"/>
          <a:srcRect l="56558" t="47687" r="39875" b="46903"/>
          <a:stretch/>
        </p:blipFill>
        <p:spPr>
          <a:xfrm rot="14058315">
            <a:off x="8893395" y="1460034"/>
            <a:ext cx="433350" cy="369721"/>
          </a:xfrm>
          <a:prstGeom prst="rect">
            <a:avLst/>
          </a:prstGeom>
        </p:spPr>
      </p:pic>
      <p:pic>
        <p:nvPicPr>
          <p:cNvPr id="35" name="Content Placeholder 3">
            <a:extLst>
              <a:ext uri="{FF2B5EF4-FFF2-40B4-BE49-F238E27FC236}">
                <a16:creationId xmlns:a16="http://schemas.microsoft.com/office/drawing/2014/main" id="{4ED7AFDC-2C0E-4190-B99B-7962BBEB9A9F}"/>
              </a:ext>
            </a:extLst>
          </p:cNvPr>
          <p:cNvPicPr>
            <a:picLocks noChangeAspect="1"/>
          </p:cNvPicPr>
          <p:nvPr/>
        </p:nvPicPr>
        <p:blipFill rotWithShape="1">
          <a:blip r:embed="rId5"/>
          <a:srcRect l="56558" t="47687" r="39875" b="46903"/>
          <a:stretch/>
        </p:blipFill>
        <p:spPr>
          <a:xfrm rot="1610150">
            <a:off x="9289821" y="3558282"/>
            <a:ext cx="433350" cy="369721"/>
          </a:xfrm>
          <a:prstGeom prst="rect">
            <a:avLst/>
          </a:prstGeom>
        </p:spPr>
      </p:pic>
      <p:pic>
        <p:nvPicPr>
          <p:cNvPr id="36" name="Content Placeholder 3">
            <a:extLst>
              <a:ext uri="{FF2B5EF4-FFF2-40B4-BE49-F238E27FC236}">
                <a16:creationId xmlns:a16="http://schemas.microsoft.com/office/drawing/2014/main" id="{7F3E7AD0-6A53-450E-99F5-7E0BBB483561}"/>
              </a:ext>
            </a:extLst>
          </p:cNvPr>
          <p:cNvPicPr>
            <a:picLocks noChangeAspect="1"/>
          </p:cNvPicPr>
          <p:nvPr/>
        </p:nvPicPr>
        <p:blipFill rotWithShape="1">
          <a:blip r:embed="rId5"/>
          <a:srcRect l="56558" t="47687" r="39875" b="46903"/>
          <a:stretch/>
        </p:blipFill>
        <p:spPr>
          <a:xfrm rot="16200000">
            <a:off x="9705651" y="3098160"/>
            <a:ext cx="433350" cy="369721"/>
          </a:xfrm>
          <a:prstGeom prst="rect">
            <a:avLst/>
          </a:prstGeom>
        </p:spPr>
      </p:pic>
      <p:pic>
        <p:nvPicPr>
          <p:cNvPr id="37" name="Content Placeholder 3">
            <a:extLst>
              <a:ext uri="{FF2B5EF4-FFF2-40B4-BE49-F238E27FC236}">
                <a16:creationId xmlns:a16="http://schemas.microsoft.com/office/drawing/2014/main" id="{69A3761D-2259-4D45-A802-AEAA6E3C3BFA}"/>
              </a:ext>
            </a:extLst>
          </p:cNvPr>
          <p:cNvPicPr>
            <a:picLocks noChangeAspect="1"/>
          </p:cNvPicPr>
          <p:nvPr/>
        </p:nvPicPr>
        <p:blipFill rotWithShape="1">
          <a:blip r:embed="rId5"/>
          <a:srcRect l="56558" t="47687" r="39875" b="46903"/>
          <a:stretch/>
        </p:blipFill>
        <p:spPr>
          <a:xfrm rot="12810562">
            <a:off x="10587638" y="2519422"/>
            <a:ext cx="433350" cy="369721"/>
          </a:xfrm>
          <a:prstGeom prst="rect">
            <a:avLst/>
          </a:prstGeom>
        </p:spPr>
      </p:pic>
      <p:pic>
        <p:nvPicPr>
          <p:cNvPr id="38" name="Content Placeholder 3">
            <a:extLst>
              <a:ext uri="{FF2B5EF4-FFF2-40B4-BE49-F238E27FC236}">
                <a16:creationId xmlns:a16="http://schemas.microsoft.com/office/drawing/2014/main" id="{3FDACACF-98E8-45C1-8267-D4CEC7A235E7}"/>
              </a:ext>
            </a:extLst>
          </p:cNvPr>
          <p:cNvPicPr>
            <a:picLocks noChangeAspect="1"/>
          </p:cNvPicPr>
          <p:nvPr/>
        </p:nvPicPr>
        <p:blipFill rotWithShape="1">
          <a:blip r:embed="rId5"/>
          <a:srcRect l="56558" t="47687" r="39875" b="46903"/>
          <a:stretch/>
        </p:blipFill>
        <p:spPr>
          <a:xfrm rot="13605409">
            <a:off x="10816527" y="2044228"/>
            <a:ext cx="433350" cy="369721"/>
          </a:xfrm>
          <a:prstGeom prst="rect">
            <a:avLst/>
          </a:prstGeom>
        </p:spPr>
      </p:pic>
      <p:cxnSp>
        <p:nvCxnSpPr>
          <p:cNvPr id="7" name="Straight Arrow Connector 6">
            <a:extLst>
              <a:ext uri="{FF2B5EF4-FFF2-40B4-BE49-F238E27FC236}">
                <a16:creationId xmlns:a16="http://schemas.microsoft.com/office/drawing/2014/main" id="{8A64D6A3-1220-4BCF-9523-B7F13FF43177}"/>
              </a:ext>
            </a:extLst>
          </p:cNvPr>
          <p:cNvCxnSpPr/>
          <p:nvPr/>
        </p:nvCxnSpPr>
        <p:spPr>
          <a:xfrm>
            <a:off x="5078633" y="2513574"/>
            <a:ext cx="26956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40F9FB4-C18E-4662-A4EB-40E3AE879675}"/>
              </a:ext>
            </a:extLst>
          </p:cNvPr>
          <p:cNvCxnSpPr>
            <a:cxnSpLocks/>
          </p:cNvCxnSpPr>
          <p:nvPr/>
        </p:nvCxnSpPr>
        <p:spPr>
          <a:xfrm flipV="1">
            <a:off x="9365735" y="774065"/>
            <a:ext cx="1010913" cy="7801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6937AFC-5D24-469B-A0EE-20357A59AD00}"/>
              </a:ext>
            </a:extLst>
          </p:cNvPr>
          <p:cNvCxnSpPr>
            <a:cxnSpLocks/>
          </p:cNvCxnSpPr>
          <p:nvPr/>
        </p:nvCxnSpPr>
        <p:spPr>
          <a:xfrm>
            <a:off x="9957644" y="3646142"/>
            <a:ext cx="1361134" cy="5152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DEB611-7D6B-456A-9F29-F05A2138C86B}"/>
              </a:ext>
            </a:extLst>
          </p:cNvPr>
          <p:cNvCxnSpPr>
            <a:cxnSpLocks/>
          </p:cNvCxnSpPr>
          <p:nvPr/>
        </p:nvCxnSpPr>
        <p:spPr>
          <a:xfrm flipV="1">
            <a:off x="11128300" y="1227683"/>
            <a:ext cx="330511" cy="9006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Content Placeholder 3">
            <a:extLst>
              <a:ext uri="{FF2B5EF4-FFF2-40B4-BE49-F238E27FC236}">
                <a16:creationId xmlns:a16="http://schemas.microsoft.com/office/drawing/2014/main" id="{4B0A8064-483D-4DA5-BAEE-E348ACD5D8D9}"/>
              </a:ext>
            </a:extLst>
          </p:cNvPr>
          <p:cNvPicPr>
            <a:picLocks noChangeAspect="1"/>
          </p:cNvPicPr>
          <p:nvPr/>
        </p:nvPicPr>
        <p:blipFill rotWithShape="1">
          <a:blip r:embed="rId5"/>
          <a:srcRect l="56558" t="47687" r="39875" b="46903"/>
          <a:stretch/>
        </p:blipFill>
        <p:spPr>
          <a:xfrm rot="16200000">
            <a:off x="11385945" y="4047907"/>
            <a:ext cx="433350" cy="369721"/>
          </a:xfrm>
          <a:prstGeom prst="rect">
            <a:avLst/>
          </a:prstGeom>
        </p:spPr>
      </p:pic>
      <p:pic>
        <p:nvPicPr>
          <p:cNvPr id="29" name="Content Placeholder 3">
            <a:extLst>
              <a:ext uri="{FF2B5EF4-FFF2-40B4-BE49-F238E27FC236}">
                <a16:creationId xmlns:a16="http://schemas.microsoft.com/office/drawing/2014/main" id="{F28A4CAC-5417-4E96-A02F-5A7D342D4C48}"/>
              </a:ext>
            </a:extLst>
          </p:cNvPr>
          <p:cNvPicPr>
            <a:picLocks noChangeAspect="1"/>
          </p:cNvPicPr>
          <p:nvPr/>
        </p:nvPicPr>
        <p:blipFill rotWithShape="1">
          <a:blip r:embed="rId5"/>
          <a:srcRect l="56558" t="47687" r="39875" b="46903"/>
          <a:stretch/>
        </p:blipFill>
        <p:spPr>
          <a:xfrm rot="16200000">
            <a:off x="10406460" y="404091"/>
            <a:ext cx="433350" cy="369721"/>
          </a:xfrm>
          <a:prstGeom prst="rect">
            <a:avLst/>
          </a:prstGeom>
        </p:spPr>
      </p:pic>
      <p:pic>
        <p:nvPicPr>
          <p:cNvPr id="40" name="Content Placeholder 3">
            <a:extLst>
              <a:ext uri="{FF2B5EF4-FFF2-40B4-BE49-F238E27FC236}">
                <a16:creationId xmlns:a16="http://schemas.microsoft.com/office/drawing/2014/main" id="{5365112F-B797-43FE-A1C2-62626EB8FDA2}"/>
              </a:ext>
            </a:extLst>
          </p:cNvPr>
          <p:cNvPicPr>
            <a:picLocks noChangeAspect="1"/>
          </p:cNvPicPr>
          <p:nvPr/>
        </p:nvPicPr>
        <p:blipFill rotWithShape="1">
          <a:blip r:embed="rId5"/>
          <a:srcRect l="56558" t="47687" r="39875" b="46903"/>
          <a:stretch/>
        </p:blipFill>
        <p:spPr>
          <a:xfrm rot="16200000">
            <a:off x="11397427" y="748298"/>
            <a:ext cx="433350" cy="369721"/>
          </a:xfrm>
          <a:prstGeom prst="rect">
            <a:avLst/>
          </a:prstGeom>
        </p:spPr>
      </p:pic>
    </p:spTree>
    <p:extLst>
      <p:ext uri="{BB962C8B-B14F-4D97-AF65-F5344CB8AC3E}">
        <p14:creationId xmlns:p14="http://schemas.microsoft.com/office/powerpoint/2010/main" val="215222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6CFDD06-1717-4616-96DF-B3064BC4B59A}"/>
              </a:ext>
            </a:extLst>
          </p:cNvPr>
          <p:cNvGraphicFramePr>
            <a:graphicFrameLocks noGrp="1"/>
          </p:cNvGraphicFramePr>
          <p:nvPr>
            <p:ph idx="1"/>
          </p:nvPr>
        </p:nvGraphicFramePr>
        <p:xfrm>
          <a:off x="401348" y="134563"/>
          <a:ext cx="11389304" cy="6588873"/>
        </p:xfrm>
        <a:graphic>
          <a:graphicData uri="http://schemas.openxmlformats.org/drawingml/2006/table">
            <a:tbl>
              <a:tblPr firstRow="1" bandRow="1">
                <a:tableStyleId>{5C22544A-7EE6-4342-B048-85BDC9FD1C3A}</a:tableStyleId>
              </a:tblPr>
              <a:tblGrid>
                <a:gridCol w="1538663">
                  <a:extLst>
                    <a:ext uri="{9D8B030D-6E8A-4147-A177-3AD203B41FA5}">
                      <a16:colId xmlns:a16="http://schemas.microsoft.com/office/drawing/2014/main" val="501672111"/>
                    </a:ext>
                  </a:extLst>
                </a:gridCol>
                <a:gridCol w="3267745">
                  <a:extLst>
                    <a:ext uri="{9D8B030D-6E8A-4147-A177-3AD203B41FA5}">
                      <a16:colId xmlns:a16="http://schemas.microsoft.com/office/drawing/2014/main" val="653460773"/>
                    </a:ext>
                  </a:extLst>
                </a:gridCol>
                <a:gridCol w="2210246">
                  <a:extLst>
                    <a:ext uri="{9D8B030D-6E8A-4147-A177-3AD203B41FA5}">
                      <a16:colId xmlns:a16="http://schemas.microsoft.com/office/drawing/2014/main" val="3852360724"/>
                    </a:ext>
                  </a:extLst>
                </a:gridCol>
                <a:gridCol w="2345684">
                  <a:extLst>
                    <a:ext uri="{9D8B030D-6E8A-4147-A177-3AD203B41FA5}">
                      <a16:colId xmlns:a16="http://schemas.microsoft.com/office/drawing/2014/main" val="485795128"/>
                    </a:ext>
                  </a:extLst>
                </a:gridCol>
                <a:gridCol w="2026966">
                  <a:extLst>
                    <a:ext uri="{9D8B030D-6E8A-4147-A177-3AD203B41FA5}">
                      <a16:colId xmlns:a16="http://schemas.microsoft.com/office/drawing/2014/main" val="2144930800"/>
                    </a:ext>
                  </a:extLst>
                </a:gridCol>
              </a:tblGrid>
              <a:tr h="396690">
                <a:tc>
                  <a:txBody>
                    <a:bodyPr/>
                    <a:lstStyle/>
                    <a:p>
                      <a:r>
                        <a:rPr lang="en-US" sz="2000" dirty="0"/>
                        <a:t>Type</a:t>
                      </a:r>
                    </a:p>
                  </a:txBody>
                  <a:tcPr/>
                </a:tc>
                <a:tc>
                  <a:txBody>
                    <a:bodyPr/>
                    <a:lstStyle/>
                    <a:p>
                      <a:r>
                        <a:rPr lang="en-US" sz="2000" dirty="0"/>
                        <a:t>Process</a:t>
                      </a:r>
                    </a:p>
                  </a:txBody>
                  <a:tcPr/>
                </a:tc>
                <a:tc>
                  <a:txBody>
                    <a:bodyPr/>
                    <a:lstStyle/>
                    <a:p>
                      <a:r>
                        <a:rPr lang="en-US" sz="2000" dirty="0"/>
                        <a:t>Pro</a:t>
                      </a:r>
                    </a:p>
                  </a:txBody>
                  <a:tcPr/>
                </a:tc>
                <a:tc>
                  <a:txBody>
                    <a:bodyPr/>
                    <a:lstStyle/>
                    <a:p>
                      <a:r>
                        <a:rPr lang="en-US" sz="2000" dirty="0"/>
                        <a:t>Con</a:t>
                      </a:r>
                    </a:p>
                  </a:txBody>
                  <a:tcPr/>
                </a:tc>
                <a:tc>
                  <a:txBody>
                    <a:bodyPr/>
                    <a:lstStyle/>
                    <a:p>
                      <a:r>
                        <a:rPr lang="en-US" sz="2000" dirty="0"/>
                        <a:t>Examples</a:t>
                      </a:r>
                    </a:p>
                  </a:txBody>
                  <a:tcPr/>
                </a:tc>
                <a:extLst>
                  <a:ext uri="{0D108BD9-81ED-4DB2-BD59-A6C34878D82A}">
                    <a16:rowId xmlns:a16="http://schemas.microsoft.com/office/drawing/2014/main" val="1199735542"/>
                  </a:ext>
                </a:extLst>
              </a:tr>
              <a:tr h="1271581">
                <a:tc>
                  <a:txBody>
                    <a:bodyPr/>
                    <a:lstStyle/>
                    <a:p>
                      <a:r>
                        <a:rPr lang="en-US" sz="2200" b="1" dirty="0"/>
                        <a:t>Killed whole cell  vaccine</a:t>
                      </a:r>
                    </a:p>
                  </a:txBody>
                  <a:tcPr/>
                </a:tc>
                <a:tc>
                  <a:txBody>
                    <a:bodyPr/>
                    <a:lstStyle/>
                    <a:p>
                      <a:r>
                        <a:rPr lang="en-US" dirty="0"/>
                        <a:t>Infectious </a:t>
                      </a:r>
                      <a:r>
                        <a:rPr lang="en-US" b="1" dirty="0"/>
                        <a:t>agent grown </a:t>
                      </a:r>
                      <a:r>
                        <a:rPr lang="en-US" dirty="0"/>
                        <a:t>in vitro, then </a:t>
                      </a:r>
                      <a:r>
                        <a:rPr lang="en-US" b="1" dirty="0"/>
                        <a:t>killed by chemical or heat </a:t>
                      </a:r>
                      <a:r>
                        <a:rPr lang="en-US" dirty="0"/>
                        <a:t>treatment</a:t>
                      </a:r>
                    </a:p>
                  </a:txBody>
                  <a:tcPr/>
                </a:tc>
                <a:tc>
                  <a:txBody>
                    <a:bodyPr/>
                    <a:lstStyle/>
                    <a:p>
                      <a:r>
                        <a:rPr lang="en-US" dirty="0"/>
                        <a:t>“Easy” to develop</a:t>
                      </a:r>
                    </a:p>
                  </a:txBody>
                  <a:tcPr/>
                </a:tc>
                <a:tc>
                  <a:txBody>
                    <a:bodyPr/>
                    <a:lstStyle/>
                    <a:p>
                      <a:r>
                        <a:rPr lang="en-US" dirty="0"/>
                        <a:t>Adverse effects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Whole cell </a:t>
                      </a:r>
                      <a:r>
                        <a:rPr lang="en-US" b="1" dirty="0"/>
                        <a:t>pertussis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Salk polio </a:t>
                      </a:r>
                      <a:r>
                        <a:rPr lang="en-US" dirty="0"/>
                        <a:t>vaccine</a:t>
                      </a:r>
                    </a:p>
                    <a:p>
                      <a:endParaRPr lang="en-US" dirty="0"/>
                    </a:p>
                  </a:txBody>
                  <a:tcPr/>
                </a:tc>
                <a:extLst>
                  <a:ext uri="{0D108BD9-81ED-4DB2-BD59-A6C34878D82A}">
                    <a16:rowId xmlns:a16="http://schemas.microsoft.com/office/drawing/2014/main" val="2148031943"/>
                  </a:ext>
                </a:extLst>
              </a:tr>
              <a:tr h="978140">
                <a:tc>
                  <a:txBody>
                    <a:bodyPr/>
                    <a:lstStyle/>
                    <a:p>
                      <a:r>
                        <a:rPr lang="en-US" sz="2200" b="1" dirty="0"/>
                        <a:t>Sub-unit vaccine</a:t>
                      </a:r>
                    </a:p>
                  </a:txBody>
                  <a:tcPr/>
                </a:tc>
                <a:tc>
                  <a:txBody>
                    <a:bodyPr/>
                    <a:lstStyle/>
                    <a:p>
                      <a:r>
                        <a:rPr lang="en-US" b="1" dirty="0"/>
                        <a:t>Pathogen is non-viable; contains key antigens.  </a:t>
                      </a:r>
                      <a:r>
                        <a:rPr lang="en-US" dirty="0"/>
                        <a:t>Often produced by recombinant technology; </a:t>
                      </a:r>
                      <a:r>
                        <a:rPr lang="en-US" sz="1800" b="0" i="0" kern="1200" dirty="0">
                          <a:solidFill>
                            <a:schemeClr val="dk1"/>
                          </a:solidFill>
                          <a:effectLst/>
                          <a:latin typeface="+mn-lt"/>
                          <a:ea typeface="+mn-ea"/>
                          <a:cs typeface="+mn-cs"/>
                        </a:rPr>
                        <a:t>virus-like particles (VLPs) </a:t>
                      </a:r>
                      <a:endParaRPr lang="en-US" b="0" dirty="0"/>
                    </a:p>
                  </a:txBody>
                  <a:tcPr/>
                </a:tc>
                <a:tc>
                  <a:txBody>
                    <a:bodyPr/>
                    <a:lstStyle/>
                    <a:p>
                      <a:r>
                        <a:rPr lang="en-US" dirty="0"/>
                        <a:t>Fewer adverse effects. High volume manufacturing.</a:t>
                      </a:r>
                    </a:p>
                  </a:txBody>
                  <a:tcPr/>
                </a:tc>
                <a:tc>
                  <a:txBody>
                    <a:bodyPr/>
                    <a:lstStyle/>
                    <a:p>
                      <a:r>
                        <a:rPr lang="en-US" dirty="0"/>
                        <a:t>More difficult to make than killed whole cell </a:t>
                      </a:r>
                    </a:p>
                  </a:txBody>
                  <a:tcPr/>
                </a:tc>
                <a:tc>
                  <a:txBody>
                    <a:bodyPr/>
                    <a:lstStyle/>
                    <a:p>
                      <a:r>
                        <a:rPr lang="en-US" b="1" dirty="0"/>
                        <a:t>Influenza</a:t>
                      </a:r>
                      <a:r>
                        <a:rPr lang="en-US" dirty="0"/>
                        <a:t>, acellular pertussis, meningitis, typhoid vaccines</a:t>
                      </a:r>
                      <a:endParaRPr lang="en-US" b="1" dirty="0"/>
                    </a:p>
                  </a:txBody>
                  <a:tcPr/>
                </a:tc>
                <a:extLst>
                  <a:ext uri="{0D108BD9-81ED-4DB2-BD59-A6C34878D82A}">
                    <a16:rowId xmlns:a16="http://schemas.microsoft.com/office/drawing/2014/main" val="4239968569"/>
                  </a:ext>
                </a:extLst>
              </a:tr>
              <a:tr h="1271581">
                <a:tc>
                  <a:txBody>
                    <a:bodyPr/>
                    <a:lstStyle/>
                    <a:p>
                      <a:r>
                        <a:rPr lang="en-US" sz="2200" b="1" dirty="0"/>
                        <a:t>Live attenuated vaccine</a:t>
                      </a:r>
                    </a:p>
                  </a:txBody>
                  <a:tcPr/>
                </a:tc>
                <a:tc>
                  <a:txBody>
                    <a:bodyPr/>
                    <a:lstStyle/>
                    <a:p>
                      <a:r>
                        <a:rPr lang="en-US" b="1" dirty="0"/>
                        <a:t>Pathogen is live but weakened </a:t>
                      </a:r>
                      <a:r>
                        <a:rPr lang="en-US" dirty="0"/>
                        <a:t>by multiple passages; short-term replication in recipients</a:t>
                      </a:r>
                    </a:p>
                  </a:txBody>
                  <a:tcPr/>
                </a:tc>
                <a:tc>
                  <a:txBody>
                    <a:bodyPr/>
                    <a:lstStyle/>
                    <a:p>
                      <a:r>
                        <a:rPr lang="en-US" dirty="0"/>
                        <a:t>May produce longer immunity </a:t>
                      </a:r>
                    </a:p>
                  </a:txBody>
                  <a:tcPr/>
                </a:tc>
                <a:tc>
                  <a:txBody>
                    <a:bodyPr/>
                    <a:lstStyle/>
                    <a:p>
                      <a:r>
                        <a:rPr lang="en-US" dirty="0"/>
                        <a:t>May cause infections in immune compromised or contacts of </a:t>
                      </a:r>
                      <a:r>
                        <a:rPr lang="en-US" dirty="0" err="1"/>
                        <a:t>vaccinees</a:t>
                      </a:r>
                      <a:endParaRPr lang="en-US" dirty="0"/>
                    </a:p>
                  </a:txBody>
                  <a:tcPr/>
                </a:tc>
                <a:tc>
                  <a:txBody>
                    <a:bodyPr/>
                    <a:lstStyle/>
                    <a:p>
                      <a:r>
                        <a:rPr lang="en-US" b="1" dirty="0"/>
                        <a:t>Sabin polio </a:t>
                      </a:r>
                      <a:r>
                        <a:rPr lang="en-US" dirty="0"/>
                        <a:t>vaccine, influenza nasal spray, </a:t>
                      </a:r>
                      <a:r>
                        <a:rPr lang="en-US" b="1" dirty="0"/>
                        <a:t>MMR</a:t>
                      </a:r>
                    </a:p>
                  </a:txBody>
                  <a:tcPr/>
                </a:tc>
                <a:extLst>
                  <a:ext uri="{0D108BD9-81ED-4DB2-BD59-A6C34878D82A}">
                    <a16:rowId xmlns:a16="http://schemas.microsoft.com/office/drawing/2014/main" val="372538337"/>
                  </a:ext>
                </a:extLst>
              </a:tr>
              <a:tr h="1271581">
                <a:tc>
                  <a:txBody>
                    <a:bodyPr/>
                    <a:lstStyle/>
                    <a:p>
                      <a:r>
                        <a:rPr lang="en-US" sz="2200" b="1" dirty="0"/>
                        <a:t>Vector vaccines</a:t>
                      </a:r>
                    </a:p>
                  </a:txBody>
                  <a:tcPr/>
                </a:tc>
                <a:tc>
                  <a:txBody>
                    <a:bodyPr/>
                    <a:lstStyle/>
                    <a:p>
                      <a:r>
                        <a:rPr lang="en-US" b="1" dirty="0"/>
                        <a:t>Key genes of pathogen </a:t>
                      </a:r>
                      <a:r>
                        <a:rPr lang="en-US" dirty="0"/>
                        <a:t>are put into live virus vector.  Several rounds </a:t>
                      </a:r>
                      <a:r>
                        <a:rPr lang="en-US" dirty="0">
                          <a:sym typeface="Wingdings" panose="05000000000000000000" pitchFamily="2" charset="2"/>
                        </a:rPr>
                        <a:t></a:t>
                      </a:r>
                      <a:r>
                        <a:rPr lang="en-US" dirty="0"/>
                        <a:t> produce antigen in host</a:t>
                      </a:r>
                    </a:p>
                  </a:txBody>
                  <a:tcPr/>
                </a:tc>
                <a:tc>
                  <a:txBody>
                    <a:bodyPr/>
                    <a:lstStyle/>
                    <a:p>
                      <a:r>
                        <a:rPr lang="en-US" dirty="0"/>
                        <a:t>Potential for highly  potent immune response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Difficult to produce; Up till now:  little experience</a:t>
                      </a:r>
                    </a:p>
                    <a:p>
                      <a:endParaRPr lang="en-US" dirty="0"/>
                    </a:p>
                  </a:txBody>
                  <a:tcPr/>
                </a:tc>
                <a:tc>
                  <a:txBody>
                    <a:bodyPr/>
                    <a:lstStyle/>
                    <a:p>
                      <a:r>
                        <a:rPr lang="en-US" b="1" dirty="0"/>
                        <a:t>Astra-</a:t>
                      </a:r>
                      <a:r>
                        <a:rPr lang="en-US" b="1" dirty="0" err="1"/>
                        <a:t>Zenica</a:t>
                      </a:r>
                      <a:r>
                        <a:rPr lang="en-US" b="1" dirty="0"/>
                        <a:t> and J&amp;J </a:t>
                      </a:r>
                      <a:r>
                        <a:rPr lang="en-US" b="1" dirty="0" err="1"/>
                        <a:t>Covid</a:t>
                      </a:r>
                      <a:r>
                        <a:rPr lang="en-US" b="1"/>
                        <a:t> vaccines</a:t>
                      </a:r>
                      <a:endParaRPr lang="en-US" b="1" dirty="0"/>
                    </a:p>
                  </a:txBody>
                  <a:tcPr/>
                </a:tc>
                <a:extLst>
                  <a:ext uri="{0D108BD9-81ED-4DB2-BD59-A6C34878D82A}">
                    <a16:rowId xmlns:a16="http://schemas.microsoft.com/office/drawing/2014/main" val="2266820681"/>
                  </a:ext>
                </a:extLst>
              </a:tr>
              <a:tr h="978140">
                <a:tc>
                  <a:txBody>
                    <a:bodyPr/>
                    <a:lstStyle/>
                    <a:p>
                      <a:r>
                        <a:rPr lang="en-US" sz="2200" b="1" dirty="0"/>
                        <a:t>mRNA vaccines</a:t>
                      </a:r>
                    </a:p>
                  </a:txBody>
                  <a:tcPr/>
                </a:tc>
                <a:tc>
                  <a:txBody>
                    <a:bodyPr/>
                    <a:lstStyle/>
                    <a:p>
                      <a:r>
                        <a:rPr lang="en-US" dirty="0"/>
                        <a:t>Vaccine contains </a:t>
                      </a:r>
                      <a:r>
                        <a:rPr lang="en-US" b="1" dirty="0"/>
                        <a:t>viral mRNA </a:t>
                      </a:r>
                      <a:r>
                        <a:rPr lang="en-US" dirty="0"/>
                        <a:t>that </a:t>
                      </a:r>
                      <a:r>
                        <a:rPr lang="en-US" b="1" dirty="0"/>
                        <a:t>is incorporated into host cells; </a:t>
                      </a:r>
                      <a:r>
                        <a:rPr lang="en-US" dirty="0"/>
                        <a:t> directs virus antigen production by host.  </a:t>
                      </a:r>
                    </a:p>
                  </a:txBody>
                  <a:tcPr/>
                </a:tc>
                <a:tc>
                  <a:txBody>
                    <a:bodyPr/>
                    <a:lstStyle/>
                    <a:p>
                      <a:r>
                        <a:rPr lang="en-US" dirty="0"/>
                        <a:t>Rapid development of vaccines; highly specific antigens; rapid re-tooling</a:t>
                      </a:r>
                    </a:p>
                  </a:txBody>
                  <a:tcPr/>
                </a:tc>
                <a:tc>
                  <a:txBody>
                    <a:bodyPr/>
                    <a:lstStyle/>
                    <a:p>
                      <a:r>
                        <a:rPr lang="en-US" dirty="0"/>
                        <a:t>Up till now: little experience</a:t>
                      </a:r>
                    </a:p>
                  </a:txBody>
                  <a:tcPr/>
                </a:tc>
                <a:tc>
                  <a:txBody>
                    <a:bodyPr/>
                    <a:lstStyle/>
                    <a:p>
                      <a:r>
                        <a:rPr lang="en-US" b="1" dirty="0"/>
                        <a:t>Pfizer &amp; </a:t>
                      </a:r>
                      <a:r>
                        <a:rPr lang="en-US" b="1" dirty="0" err="1"/>
                        <a:t>Moderna</a:t>
                      </a:r>
                      <a:r>
                        <a:rPr lang="en-US" b="1" dirty="0"/>
                        <a:t> </a:t>
                      </a:r>
                      <a:r>
                        <a:rPr lang="en-US" b="1" dirty="0" err="1"/>
                        <a:t>Covid</a:t>
                      </a:r>
                      <a:r>
                        <a:rPr lang="en-US" b="1" dirty="0"/>
                        <a:t> vaccines – spike protein antigen</a:t>
                      </a:r>
                    </a:p>
                  </a:txBody>
                  <a:tcPr/>
                </a:tc>
                <a:extLst>
                  <a:ext uri="{0D108BD9-81ED-4DB2-BD59-A6C34878D82A}">
                    <a16:rowId xmlns:a16="http://schemas.microsoft.com/office/drawing/2014/main" val="4165859302"/>
                  </a:ext>
                </a:extLst>
              </a:tr>
            </a:tbl>
          </a:graphicData>
        </a:graphic>
      </p:graphicFrame>
    </p:spTree>
    <p:extLst>
      <p:ext uri="{BB962C8B-B14F-4D97-AF65-F5344CB8AC3E}">
        <p14:creationId xmlns:p14="http://schemas.microsoft.com/office/powerpoint/2010/main" val="3079263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B6B067-09C6-47CF-895C-95B93F7066A5}"/>
              </a:ext>
            </a:extLst>
          </p:cNvPr>
          <p:cNvSpPr>
            <a:spLocks noGrp="1"/>
          </p:cNvSpPr>
          <p:nvPr>
            <p:ph type="title"/>
          </p:nvPr>
        </p:nvSpPr>
        <p:spPr>
          <a:xfrm>
            <a:off x="238125" y="1767228"/>
            <a:ext cx="4943475" cy="3387497"/>
          </a:xfrm>
        </p:spPr>
        <p:txBody>
          <a:bodyPr anchor="ctr">
            <a:normAutofit/>
          </a:bodyPr>
          <a:lstStyle/>
          <a:p>
            <a:r>
              <a:rPr lang="en-US" sz="4000" dirty="0">
                <a:solidFill>
                  <a:srgbClr val="FFFFFF"/>
                </a:solidFill>
              </a:rPr>
              <a:t>Can you briefly explain how our immune response to vaccines  works? </a:t>
            </a:r>
          </a:p>
        </p:txBody>
      </p:sp>
      <p:graphicFrame>
        <p:nvGraphicFramePr>
          <p:cNvPr id="20" name="Content Placeholder 2">
            <a:extLst>
              <a:ext uri="{FF2B5EF4-FFF2-40B4-BE49-F238E27FC236}">
                <a16:creationId xmlns:a16="http://schemas.microsoft.com/office/drawing/2014/main" id="{2AAE9F9A-2B8D-4F64-A3F4-A52F91D89F9B}"/>
              </a:ext>
            </a:extLst>
          </p:cNvPr>
          <p:cNvGraphicFramePr>
            <a:graphicFrameLocks noGrp="1"/>
          </p:cNvGraphicFramePr>
          <p:nvPr>
            <p:ph idx="1"/>
            <p:extLst>
              <p:ext uri="{D42A27DB-BD31-4B8C-83A1-F6EECF244321}">
                <p14:modId xmlns:p14="http://schemas.microsoft.com/office/powerpoint/2010/main" val="2357018891"/>
              </p:ext>
            </p:extLst>
          </p:nvPr>
        </p:nvGraphicFramePr>
        <p:xfrm>
          <a:off x="6503158" y="649480"/>
          <a:ext cx="4862447"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076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FA49-10EA-4BEC-82BF-66624004D2CF}"/>
              </a:ext>
            </a:extLst>
          </p:cNvPr>
          <p:cNvSpPr>
            <a:spLocks noGrp="1"/>
          </p:cNvSpPr>
          <p:nvPr>
            <p:ph type="title"/>
          </p:nvPr>
        </p:nvSpPr>
        <p:spPr>
          <a:xfrm>
            <a:off x="769491" y="266718"/>
            <a:ext cx="10746068" cy="645823"/>
          </a:xfrm>
        </p:spPr>
        <p:txBody>
          <a:bodyPr>
            <a:noAutofit/>
          </a:bodyPr>
          <a:lstStyle/>
          <a:p>
            <a:pPr algn="ctr"/>
            <a:r>
              <a:rPr lang="en-US" b="1" dirty="0">
                <a:latin typeface="+mn-lt"/>
              </a:rPr>
              <a:t>Immune Response to Infections and Vaccines</a:t>
            </a:r>
          </a:p>
        </p:txBody>
      </p:sp>
      <p:sp>
        <p:nvSpPr>
          <p:cNvPr id="7" name="Rectangle 6">
            <a:extLst>
              <a:ext uri="{FF2B5EF4-FFF2-40B4-BE49-F238E27FC236}">
                <a16:creationId xmlns:a16="http://schemas.microsoft.com/office/drawing/2014/main" id="{89DF1406-B293-4068-9317-7EB01D5A9887}"/>
              </a:ext>
            </a:extLst>
          </p:cNvPr>
          <p:cNvSpPr/>
          <p:nvPr/>
        </p:nvSpPr>
        <p:spPr>
          <a:xfrm>
            <a:off x="3097818" y="1589484"/>
            <a:ext cx="5495544" cy="40066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Immunity </a:t>
            </a:r>
          </a:p>
          <a:p>
            <a:pPr algn="ctr"/>
            <a:r>
              <a:rPr lang="en-US" sz="6600" b="1" dirty="0"/>
              <a:t>Happens!</a:t>
            </a:r>
          </a:p>
        </p:txBody>
      </p:sp>
      <p:sp>
        <p:nvSpPr>
          <p:cNvPr id="26" name="TextBox 25">
            <a:extLst>
              <a:ext uri="{FF2B5EF4-FFF2-40B4-BE49-F238E27FC236}">
                <a16:creationId xmlns:a16="http://schemas.microsoft.com/office/drawing/2014/main" id="{14F30AD1-F9E2-4689-8C69-A7B8875839CE}"/>
              </a:ext>
            </a:extLst>
          </p:cNvPr>
          <p:cNvSpPr txBox="1"/>
          <p:nvPr/>
        </p:nvSpPr>
        <p:spPr>
          <a:xfrm>
            <a:off x="-92911" y="5114967"/>
            <a:ext cx="3235103" cy="1200329"/>
          </a:xfrm>
          <a:prstGeom prst="rect">
            <a:avLst/>
          </a:prstGeom>
          <a:noFill/>
        </p:spPr>
        <p:txBody>
          <a:bodyPr wrap="square" rtlCol="0">
            <a:spAutoFit/>
          </a:bodyPr>
          <a:lstStyle/>
          <a:p>
            <a:pPr algn="ctr"/>
            <a:r>
              <a:rPr lang="en-US" sz="3600" b="1" dirty="0">
                <a:solidFill>
                  <a:srgbClr val="FF0000"/>
                </a:solidFill>
              </a:rPr>
              <a:t>Invasion of the Antigens</a:t>
            </a:r>
          </a:p>
        </p:txBody>
      </p:sp>
      <p:sp>
        <p:nvSpPr>
          <p:cNvPr id="27" name="Arrow: Right 26">
            <a:extLst>
              <a:ext uri="{FF2B5EF4-FFF2-40B4-BE49-F238E27FC236}">
                <a16:creationId xmlns:a16="http://schemas.microsoft.com/office/drawing/2014/main" id="{B875E3CC-1821-4B01-927C-D3A3B6C69470}"/>
              </a:ext>
            </a:extLst>
          </p:cNvPr>
          <p:cNvSpPr/>
          <p:nvPr/>
        </p:nvSpPr>
        <p:spPr>
          <a:xfrm>
            <a:off x="570120" y="3444788"/>
            <a:ext cx="2471782" cy="2320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B5582B9C-FC92-451D-84A8-2C010A89F2E3}"/>
              </a:ext>
            </a:extLst>
          </p:cNvPr>
          <p:cNvSpPr/>
          <p:nvPr/>
        </p:nvSpPr>
        <p:spPr>
          <a:xfrm>
            <a:off x="9410162" y="1690875"/>
            <a:ext cx="2797049" cy="3577641"/>
          </a:xfrm>
          <a:prstGeom prst="ellipse">
            <a:avLst/>
          </a:prstGeom>
          <a:solidFill>
            <a:srgbClr val="44DC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515450C-4A3A-43F6-AB05-3C413FF5F7D3}"/>
              </a:ext>
            </a:extLst>
          </p:cNvPr>
          <p:cNvSpPr txBox="1"/>
          <p:nvPr/>
        </p:nvSpPr>
        <p:spPr>
          <a:xfrm>
            <a:off x="9494520" y="2934257"/>
            <a:ext cx="2497704" cy="707886"/>
          </a:xfrm>
          <a:prstGeom prst="rect">
            <a:avLst/>
          </a:prstGeom>
          <a:noFill/>
        </p:spPr>
        <p:txBody>
          <a:bodyPr wrap="square" rtlCol="0">
            <a:spAutoFit/>
          </a:bodyPr>
          <a:lstStyle/>
          <a:p>
            <a:pPr algn="ctr"/>
            <a:r>
              <a:rPr lang="en-US" sz="4000" b="1" dirty="0">
                <a:solidFill>
                  <a:srgbClr val="FF0000"/>
                </a:solidFill>
              </a:rPr>
              <a:t>Protection</a:t>
            </a:r>
          </a:p>
        </p:txBody>
      </p:sp>
      <p:sp>
        <p:nvSpPr>
          <p:cNvPr id="33" name="Trapezoid 32">
            <a:extLst>
              <a:ext uri="{FF2B5EF4-FFF2-40B4-BE49-F238E27FC236}">
                <a16:creationId xmlns:a16="http://schemas.microsoft.com/office/drawing/2014/main" id="{579142A6-44BE-4446-BC26-06ADF5FE14B4}"/>
              </a:ext>
            </a:extLst>
          </p:cNvPr>
          <p:cNvSpPr/>
          <p:nvPr/>
        </p:nvSpPr>
        <p:spPr>
          <a:xfrm rot="16200000">
            <a:off x="5424442" y="693881"/>
            <a:ext cx="2331054" cy="3947220"/>
          </a:xfrm>
          <a:prstGeom prst="trapezoid">
            <a:avLst>
              <a:gd name="adj" fmla="val 4647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5" name="Trapezoid 34">
            <a:extLst>
              <a:ext uri="{FF2B5EF4-FFF2-40B4-BE49-F238E27FC236}">
                <a16:creationId xmlns:a16="http://schemas.microsoft.com/office/drawing/2014/main" id="{56A9FDA4-E097-4393-A965-44C800F625DA}"/>
              </a:ext>
            </a:extLst>
          </p:cNvPr>
          <p:cNvSpPr/>
          <p:nvPr/>
        </p:nvSpPr>
        <p:spPr>
          <a:xfrm rot="16200000">
            <a:off x="5400549" y="2475012"/>
            <a:ext cx="2331054" cy="3947220"/>
          </a:xfrm>
          <a:prstGeom prst="trapezoid">
            <a:avLst>
              <a:gd name="adj" fmla="val 4647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cxnSp>
        <p:nvCxnSpPr>
          <p:cNvPr id="40" name="Straight Arrow Connector 39">
            <a:extLst>
              <a:ext uri="{FF2B5EF4-FFF2-40B4-BE49-F238E27FC236}">
                <a16:creationId xmlns:a16="http://schemas.microsoft.com/office/drawing/2014/main" id="{93665396-ABE6-4EE9-9F8A-560D4F782D54}"/>
              </a:ext>
            </a:extLst>
          </p:cNvPr>
          <p:cNvCxnSpPr>
            <a:cxnSpLocks/>
          </p:cNvCxnSpPr>
          <p:nvPr/>
        </p:nvCxnSpPr>
        <p:spPr>
          <a:xfrm flipV="1">
            <a:off x="8460552" y="1883495"/>
            <a:ext cx="1542984"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C90D408-EBB4-4E0E-B170-07DC1E960DFD}"/>
              </a:ext>
            </a:extLst>
          </p:cNvPr>
          <p:cNvCxnSpPr>
            <a:cxnSpLocks/>
          </p:cNvCxnSpPr>
          <p:nvPr/>
        </p:nvCxnSpPr>
        <p:spPr>
          <a:xfrm>
            <a:off x="8482726" y="3642145"/>
            <a:ext cx="1011794" cy="912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1B6D68C-9E5F-481C-8DDF-EAF5A5E52353}"/>
              </a:ext>
            </a:extLst>
          </p:cNvPr>
          <p:cNvCxnSpPr>
            <a:cxnSpLocks/>
            <a:endCxn id="28" idx="1"/>
          </p:cNvCxnSpPr>
          <p:nvPr/>
        </p:nvCxnSpPr>
        <p:spPr>
          <a:xfrm>
            <a:off x="8460552" y="2181667"/>
            <a:ext cx="1359228" cy="3314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B8A4C47-944B-4E67-AA3D-DA47EA223269}"/>
              </a:ext>
            </a:extLst>
          </p:cNvPr>
          <p:cNvCxnSpPr>
            <a:cxnSpLocks/>
          </p:cNvCxnSpPr>
          <p:nvPr/>
        </p:nvCxnSpPr>
        <p:spPr>
          <a:xfrm flipV="1">
            <a:off x="8405754" y="2477721"/>
            <a:ext cx="1199868"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F27B90D-A9F6-43A4-9BDB-77D61FB0D213}"/>
              </a:ext>
            </a:extLst>
          </p:cNvPr>
          <p:cNvCxnSpPr>
            <a:cxnSpLocks/>
          </p:cNvCxnSpPr>
          <p:nvPr/>
        </p:nvCxnSpPr>
        <p:spPr>
          <a:xfrm>
            <a:off x="8478259" y="2788690"/>
            <a:ext cx="1016261" cy="923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82DD8DD-FC9B-4CF3-A21B-2FBB91A51796}"/>
              </a:ext>
            </a:extLst>
          </p:cNvPr>
          <p:cNvCxnSpPr>
            <a:cxnSpLocks/>
          </p:cNvCxnSpPr>
          <p:nvPr/>
        </p:nvCxnSpPr>
        <p:spPr>
          <a:xfrm flipV="1">
            <a:off x="8444526" y="3143964"/>
            <a:ext cx="988719"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78446CF-29E4-4028-A12B-58FB52D6DE62}"/>
              </a:ext>
            </a:extLst>
          </p:cNvPr>
          <p:cNvCxnSpPr>
            <a:cxnSpLocks/>
          </p:cNvCxnSpPr>
          <p:nvPr/>
        </p:nvCxnSpPr>
        <p:spPr>
          <a:xfrm>
            <a:off x="8482726" y="4056720"/>
            <a:ext cx="1122896" cy="23537"/>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4F69FBB-65CF-4F22-A83D-5761076657F4}"/>
              </a:ext>
            </a:extLst>
          </p:cNvPr>
          <p:cNvCxnSpPr>
            <a:cxnSpLocks/>
          </p:cNvCxnSpPr>
          <p:nvPr/>
        </p:nvCxnSpPr>
        <p:spPr>
          <a:xfrm flipV="1">
            <a:off x="8482726" y="4434498"/>
            <a:ext cx="1199868" cy="1"/>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A08585B-0B97-4876-A2A4-19A4BE625AAC}"/>
              </a:ext>
            </a:extLst>
          </p:cNvPr>
          <p:cNvCxnSpPr>
            <a:cxnSpLocks/>
          </p:cNvCxnSpPr>
          <p:nvPr/>
        </p:nvCxnSpPr>
        <p:spPr>
          <a:xfrm>
            <a:off x="8425723" y="4792535"/>
            <a:ext cx="1577813" cy="16241"/>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3745CC9-57BB-4F74-AB8F-73CEE666C298}"/>
              </a:ext>
            </a:extLst>
          </p:cNvPr>
          <p:cNvCxnSpPr>
            <a:cxnSpLocks/>
          </p:cNvCxnSpPr>
          <p:nvPr/>
        </p:nvCxnSpPr>
        <p:spPr>
          <a:xfrm flipV="1">
            <a:off x="8444526" y="5089579"/>
            <a:ext cx="1796754" cy="7866"/>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BE532F4-2D27-4D7C-B936-3D051C087FBC}"/>
              </a:ext>
            </a:extLst>
          </p:cNvPr>
          <p:cNvSpPr txBox="1"/>
          <p:nvPr/>
        </p:nvSpPr>
        <p:spPr>
          <a:xfrm>
            <a:off x="4702441" y="5834133"/>
            <a:ext cx="6675802" cy="769441"/>
          </a:xfrm>
          <a:prstGeom prst="rect">
            <a:avLst/>
          </a:prstGeom>
          <a:noFill/>
        </p:spPr>
        <p:txBody>
          <a:bodyPr wrap="none" rtlCol="0">
            <a:spAutoFit/>
          </a:bodyPr>
          <a:lstStyle/>
          <a:p>
            <a:r>
              <a:rPr lang="en-US" sz="3200" b="1" dirty="0">
                <a:solidFill>
                  <a:srgbClr val="FF0000"/>
                </a:solidFill>
              </a:rPr>
              <a:t> </a:t>
            </a:r>
            <a:r>
              <a:rPr lang="en-US" sz="4400" b="1" dirty="0">
                <a:solidFill>
                  <a:srgbClr val="FF0000"/>
                </a:solidFill>
              </a:rPr>
              <a:t>… Adaptive Immunity</a:t>
            </a:r>
            <a:r>
              <a:rPr lang="en-US" sz="4400" b="1" dirty="0">
                <a:solidFill>
                  <a:srgbClr val="FF0000"/>
                </a:solidFill>
                <a:sym typeface="Wingdings" panose="05000000000000000000" pitchFamily="2" charset="2"/>
              </a:rPr>
              <a:t>  </a:t>
            </a:r>
            <a:endParaRPr lang="en-US" sz="3200" b="1" dirty="0">
              <a:solidFill>
                <a:srgbClr val="FF0000"/>
              </a:solidFill>
            </a:endParaRPr>
          </a:p>
        </p:txBody>
      </p:sp>
      <p:pic>
        <p:nvPicPr>
          <p:cNvPr id="48" name="Content Placeholder 3">
            <a:extLst>
              <a:ext uri="{FF2B5EF4-FFF2-40B4-BE49-F238E27FC236}">
                <a16:creationId xmlns:a16="http://schemas.microsoft.com/office/drawing/2014/main" id="{E78958CB-D670-4377-BDB1-0B38A46256A4}"/>
              </a:ext>
            </a:extLst>
          </p:cNvPr>
          <p:cNvPicPr>
            <a:picLocks noChangeAspect="1"/>
          </p:cNvPicPr>
          <p:nvPr/>
        </p:nvPicPr>
        <p:blipFill rotWithShape="1">
          <a:blip r:embed="rId3"/>
          <a:srcRect l="56558" t="47687" r="39875" b="46903"/>
          <a:stretch/>
        </p:blipFill>
        <p:spPr>
          <a:xfrm rot="6063257">
            <a:off x="241177" y="1625085"/>
            <a:ext cx="751124" cy="640836"/>
          </a:xfrm>
          <a:prstGeom prst="rect">
            <a:avLst/>
          </a:prstGeom>
        </p:spPr>
      </p:pic>
      <p:pic>
        <p:nvPicPr>
          <p:cNvPr id="49" name="Content Placeholder 3">
            <a:extLst>
              <a:ext uri="{FF2B5EF4-FFF2-40B4-BE49-F238E27FC236}">
                <a16:creationId xmlns:a16="http://schemas.microsoft.com/office/drawing/2014/main" id="{857B104B-ADCA-4D50-AB17-6FCBDB29BA40}"/>
              </a:ext>
            </a:extLst>
          </p:cNvPr>
          <p:cNvPicPr>
            <a:picLocks noChangeAspect="1"/>
          </p:cNvPicPr>
          <p:nvPr/>
        </p:nvPicPr>
        <p:blipFill rotWithShape="1">
          <a:blip r:embed="rId3"/>
          <a:srcRect l="56558" t="47687" r="39875" b="46903"/>
          <a:stretch/>
        </p:blipFill>
        <p:spPr>
          <a:xfrm rot="6063257">
            <a:off x="740136" y="4452426"/>
            <a:ext cx="835884" cy="713150"/>
          </a:xfrm>
          <a:prstGeom prst="rect">
            <a:avLst/>
          </a:prstGeom>
        </p:spPr>
      </p:pic>
      <p:pic>
        <p:nvPicPr>
          <p:cNvPr id="50" name="Content Placeholder 3">
            <a:extLst>
              <a:ext uri="{FF2B5EF4-FFF2-40B4-BE49-F238E27FC236}">
                <a16:creationId xmlns:a16="http://schemas.microsoft.com/office/drawing/2014/main" id="{08C4DDA3-BF57-470D-8D47-E40A68F61D09}"/>
              </a:ext>
            </a:extLst>
          </p:cNvPr>
          <p:cNvPicPr>
            <a:picLocks noChangeAspect="1"/>
          </p:cNvPicPr>
          <p:nvPr/>
        </p:nvPicPr>
        <p:blipFill rotWithShape="1">
          <a:blip r:embed="rId3"/>
          <a:srcRect l="56558" t="47687" r="39875" b="46903"/>
          <a:stretch/>
        </p:blipFill>
        <p:spPr>
          <a:xfrm rot="14492692">
            <a:off x="1167641" y="1792794"/>
            <a:ext cx="831357" cy="709288"/>
          </a:xfrm>
          <a:prstGeom prst="rect">
            <a:avLst/>
          </a:prstGeom>
        </p:spPr>
      </p:pic>
      <p:pic>
        <p:nvPicPr>
          <p:cNvPr id="51" name="Content Placeholder 3">
            <a:extLst>
              <a:ext uri="{FF2B5EF4-FFF2-40B4-BE49-F238E27FC236}">
                <a16:creationId xmlns:a16="http://schemas.microsoft.com/office/drawing/2014/main" id="{FE62A177-D218-4275-89D0-649A1058EB74}"/>
              </a:ext>
            </a:extLst>
          </p:cNvPr>
          <p:cNvPicPr>
            <a:picLocks noChangeAspect="1"/>
          </p:cNvPicPr>
          <p:nvPr/>
        </p:nvPicPr>
        <p:blipFill rotWithShape="1">
          <a:blip r:embed="rId3"/>
          <a:srcRect l="56558" t="47687" r="39875" b="46903"/>
          <a:stretch/>
        </p:blipFill>
        <p:spPr>
          <a:xfrm rot="9751855">
            <a:off x="149210" y="2711429"/>
            <a:ext cx="863549" cy="736753"/>
          </a:xfrm>
          <a:prstGeom prst="rect">
            <a:avLst/>
          </a:prstGeom>
        </p:spPr>
      </p:pic>
      <p:pic>
        <p:nvPicPr>
          <p:cNvPr id="56" name="Content Placeholder 3">
            <a:extLst>
              <a:ext uri="{FF2B5EF4-FFF2-40B4-BE49-F238E27FC236}">
                <a16:creationId xmlns:a16="http://schemas.microsoft.com/office/drawing/2014/main" id="{758718F4-29C0-4AA2-8BDB-90AB9F061A68}"/>
              </a:ext>
            </a:extLst>
          </p:cNvPr>
          <p:cNvPicPr>
            <a:picLocks noChangeAspect="1"/>
          </p:cNvPicPr>
          <p:nvPr/>
        </p:nvPicPr>
        <p:blipFill rotWithShape="1">
          <a:blip r:embed="rId3"/>
          <a:srcRect l="56558" t="47687" r="39875" b="46903"/>
          <a:stretch/>
        </p:blipFill>
        <p:spPr>
          <a:xfrm rot="6063257">
            <a:off x="1587961" y="2692637"/>
            <a:ext cx="769940" cy="656889"/>
          </a:xfrm>
          <a:prstGeom prst="rect">
            <a:avLst/>
          </a:prstGeom>
        </p:spPr>
      </p:pic>
      <p:pic>
        <p:nvPicPr>
          <p:cNvPr id="57" name="Content Placeholder 3">
            <a:extLst>
              <a:ext uri="{FF2B5EF4-FFF2-40B4-BE49-F238E27FC236}">
                <a16:creationId xmlns:a16="http://schemas.microsoft.com/office/drawing/2014/main" id="{5DB3A746-1F15-4764-9A8A-A47883825494}"/>
              </a:ext>
            </a:extLst>
          </p:cNvPr>
          <p:cNvPicPr>
            <a:picLocks noChangeAspect="1"/>
          </p:cNvPicPr>
          <p:nvPr/>
        </p:nvPicPr>
        <p:blipFill rotWithShape="1">
          <a:blip r:embed="rId3"/>
          <a:srcRect l="56558" t="47687" r="39875" b="46903"/>
          <a:stretch/>
        </p:blipFill>
        <p:spPr>
          <a:xfrm rot="17473232">
            <a:off x="1666645" y="3916651"/>
            <a:ext cx="671265" cy="572702"/>
          </a:xfrm>
          <a:prstGeom prst="rect">
            <a:avLst/>
          </a:prstGeom>
        </p:spPr>
      </p:pic>
      <p:pic>
        <p:nvPicPr>
          <p:cNvPr id="58" name="Content Placeholder 3">
            <a:extLst>
              <a:ext uri="{FF2B5EF4-FFF2-40B4-BE49-F238E27FC236}">
                <a16:creationId xmlns:a16="http://schemas.microsoft.com/office/drawing/2014/main" id="{314F3282-240F-4537-ABB5-B42DB8BDC9C2}"/>
              </a:ext>
            </a:extLst>
          </p:cNvPr>
          <p:cNvPicPr>
            <a:picLocks noChangeAspect="1"/>
          </p:cNvPicPr>
          <p:nvPr/>
        </p:nvPicPr>
        <p:blipFill rotWithShape="1">
          <a:blip r:embed="rId3"/>
          <a:srcRect l="56558" t="47687" r="39875" b="46903"/>
          <a:stretch/>
        </p:blipFill>
        <p:spPr>
          <a:xfrm rot="13070413">
            <a:off x="466007" y="3915538"/>
            <a:ext cx="629093" cy="536723"/>
          </a:xfrm>
          <a:prstGeom prst="rect">
            <a:avLst/>
          </a:prstGeom>
        </p:spPr>
      </p:pic>
      <p:sp>
        <p:nvSpPr>
          <p:cNvPr id="41" name="Trapezoid 40">
            <a:extLst>
              <a:ext uri="{FF2B5EF4-FFF2-40B4-BE49-F238E27FC236}">
                <a16:creationId xmlns:a16="http://schemas.microsoft.com/office/drawing/2014/main" id="{F5501478-C400-4EEE-8657-D0F5CB1CE2BE}"/>
              </a:ext>
            </a:extLst>
          </p:cNvPr>
          <p:cNvSpPr/>
          <p:nvPr/>
        </p:nvSpPr>
        <p:spPr>
          <a:xfrm rot="16200000">
            <a:off x="2709585" y="2806878"/>
            <a:ext cx="2201346" cy="1540942"/>
          </a:xfrm>
          <a:prstGeom prst="trapezoid">
            <a:avLst>
              <a:gd name="adj" fmla="val 33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4" name="TextBox 3">
            <a:extLst>
              <a:ext uri="{FF2B5EF4-FFF2-40B4-BE49-F238E27FC236}">
                <a16:creationId xmlns:a16="http://schemas.microsoft.com/office/drawing/2014/main" id="{E5E1D49F-1391-42A7-9899-E68EE139962C}"/>
              </a:ext>
            </a:extLst>
          </p:cNvPr>
          <p:cNvSpPr txBox="1"/>
          <p:nvPr/>
        </p:nvSpPr>
        <p:spPr>
          <a:xfrm>
            <a:off x="3161788" y="3201705"/>
            <a:ext cx="1415452" cy="646331"/>
          </a:xfrm>
          <a:prstGeom prst="rect">
            <a:avLst/>
          </a:prstGeom>
          <a:noFill/>
        </p:spPr>
        <p:txBody>
          <a:bodyPr wrap="none" rtlCol="0">
            <a:spAutoFit/>
          </a:bodyPr>
          <a:lstStyle/>
          <a:p>
            <a:r>
              <a:rPr lang="en-US" sz="3600" b="1" dirty="0"/>
              <a:t>Innate</a:t>
            </a:r>
          </a:p>
        </p:txBody>
      </p:sp>
      <p:sp>
        <p:nvSpPr>
          <p:cNvPr id="42" name="TextBox 41">
            <a:extLst>
              <a:ext uri="{FF2B5EF4-FFF2-40B4-BE49-F238E27FC236}">
                <a16:creationId xmlns:a16="http://schemas.microsoft.com/office/drawing/2014/main" id="{1EAFB4CC-91AE-46A1-AC27-457A343C47F4}"/>
              </a:ext>
            </a:extLst>
          </p:cNvPr>
          <p:cNvSpPr txBox="1"/>
          <p:nvPr/>
        </p:nvSpPr>
        <p:spPr>
          <a:xfrm>
            <a:off x="5951602" y="2362171"/>
            <a:ext cx="2259465" cy="646331"/>
          </a:xfrm>
          <a:prstGeom prst="rect">
            <a:avLst/>
          </a:prstGeom>
          <a:noFill/>
        </p:spPr>
        <p:txBody>
          <a:bodyPr wrap="none" rtlCol="0">
            <a:spAutoFit/>
          </a:bodyPr>
          <a:lstStyle/>
          <a:p>
            <a:r>
              <a:rPr lang="en-US" sz="3600" b="1" dirty="0"/>
              <a:t>Antibodies</a:t>
            </a:r>
          </a:p>
        </p:txBody>
      </p:sp>
      <p:sp>
        <p:nvSpPr>
          <p:cNvPr id="59" name="TextBox 58">
            <a:extLst>
              <a:ext uri="{FF2B5EF4-FFF2-40B4-BE49-F238E27FC236}">
                <a16:creationId xmlns:a16="http://schemas.microsoft.com/office/drawing/2014/main" id="{1A583DB4-41CD-4E23-B327-553C8E1996DB}"/>
              </a:ext>
            </a:extLst>
          </p:cNvPr>
          <p:cNvSpPr txBox="1"/>
          <p:nvPr/>
        </p:nvSpPr>
        <p:spPr>
          <a:xfrm>
            <a:off x="5752585" y="4129797"/>
            <a:ext cx="2779928" cy="646331"/>
          </a:xfrm>
          <a:prstGeom prst="rect">
            <a:avLst/>
          </a:prstGeom>
          <a:noFill/>
        </p:spPr>
        <p:txBody>
          <a:bodyPr wrap="none" rtlCol="0">
            <a:spAutoFit/>
          </a:bodyPr>
          <a:lstStyle/>
          <a:p>
            <a:r>
              <a:rPr lang="en-US" sz="3600" b="1" dirty="0"/>
              <a:t>Immune Cells</a:t>
            </a:r>
          </a:p>
        </p:txBody>
      </p:sp>
    </p:spTree>
    <p:extLst>
      <p:ext uri="{BB962C8B-B14F-4D97-AF65-F5344CB8AC3E}">
        <p14:creationId xmlns:p14="http://schemas.microsoft.com/office/powerpoint/2010/main" val="394233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10"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par>
                                <p:cTn id="46" presetID="10" presetClass="entr" presetSubtype="0"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 grpId="0"/>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D6B4-3EBF-4707-8B79-B1190A976138}"/>
              </a:ext>
            </a:extLst>
          </p:cNvPr>
          <p:cNvSpPr>
            <a:spLocks noGrp="1"/>
          </p:cNvSpPr>
          <p:nvPr>
            <p:ph type="title"/>
          </p:nvPr>
        </p:nvSpPr>
        <p:spPr>
          <a:xfrm>
            <a:off x="0" y="1211637"/>
            <a:ext cx="2146968" cy="4031457"/>
          </a:xfrm>
        </p:spPr>
        <p:txBody>
          <a:bodyPr>
            <a:normAutofit fontScale="90000"/>
          </a:bodyPr>
          <a:lstStyle/>
          <a:p>
            <a:r>
              <a:rPr lang="en-US" b="1" dirty="0"/>
              <a:t>Innate and Adaptive Immune Systems React to Antigen</a:t>
            </a:r>
          </a:p>
        </p:txBody>
      </p:sp>
      <p:pic>
        <p:nvPicPr>
          <p:cNvPr id="4" name="Picture 3">
            <a:extLst>
              <a:ext uri="{FF2B5EF4-FFF2-40B4-BE49-F238E27FC236}">
                <a16:creationId xmlns:a16="http://schemas.microsoft.com/office/drawing/2014/main" id="{B4F8B71F-79AA-41B2-8B7F-867B56D9040A}"/>
              </a:ext>
            </a:extLst>
          </p:cNvPr>
          <p:cNvPicPr>
            <a:picLocks noChangeAspect="1"/>
          </p:cNvPicPr>
          <p:nvPr/>
        </p:nvPicPr>
        <p:blipFill rotWithShape="1">
          <a:blip r:embed="rId2"/>
          <a:srcRect l="9600" t="19200" r="49450" b="12400"/>
          <a:stretch/>
        </p:blipFill>
        <p:spPr>
          <a:xfrm>
            <a:off x="4102100" y="248001"/>
            <a:ext cx="7797800" cy="6610000"/>
          </a:xfrm>
          <a:prstGeom prst="rect">
            <a:avLst/>
          </a:prstGeom>
        </p:spPr>
      </p:pic>
      <p:sp>
        <p:nvSpPr>
          <p:cNvPr id="5" name="TextBox 4">
            <a:extLst>
              <a:ext uri="{FF2B5EF4-FFF2-40B4-BE49-F238E27FC236}">
                <a16:creationId xmlns:a16="http://schemas.microsoft.com/office/drawing/2014/main" id="{74C206F7-DA44-44B3-AFE6-2DB9A275ADE7}"/>
              </a:ext>
            </a:extLst>
          </p:cNvPr>
          <p:cNvSpPr txBox="1"/>
          <p:nvPr/>
        </p:nvSpPr>
        <p:spPr>
          <a:xfrm>
            <a:off x="622301" y="5749727"/>
            <a:ext cx="2527299" cy="923330"/>
          </a:xfrm>
          <a:prstGeom prst="rect">
            <a:avLst/>
          </a:prstGeom>
          <a:noFill/>
        </p:spPr>
        <p:txBody>
          <a:bodyPr wrap="square" rtlCol="0">
            <a:spAutoFit/>
          </a:bodyPr>
          <a:lstStyle/>
          <a:p>
            <a:r>
              <a:rPr lang="en-US" dirty="0"/>
              <a:t>https://www.pinterest.com/pin/459648705695380456/</a:t>
            </a:r>
          </a:p>
        </p:txBody>
      </p:sp>
      <p:sp>
        <p:nvSpPr>
          <p:cNvPr id="6" name="Oval 5">
            <a:extLst>
              <a:ext uri="{FF2B5EF4-FFF2-40B4-BE49-F238E27FC236}">
                <a16:creationId xmlns:a16="http://schemas.microsoft.com/office/drawing/2014/main" id="{677D4B40-D911-46F7-B68D-C12B6C9B6E32}"/>
              </a:ext>
            </a:extLst>
          </p:cNvPr>
          <p:cNvSpPr/>
          <p:nvPr/>
        </p:nvSpPr>
        <p:spPr>
          <a:xfrm rot="16200000">
            <a:off x="3361040" y="1371599"/>
            <a:ext cx="2100647" cy="81554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C3172F9-FDF0-4012-9796-CD6EF17638E3}"/>
              </a:ext>
            </a:extLst>
          </p:cNvPr>
          <p:cNvSpPr/>
          <p:nvPr/>
        </p:nvSpPr>
        <p:spPr>
          <a:xfrm rot="16200000">
            <a:off x="3336327" y="5129429"/>
            <a:ext cx="2100647" cy="81554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80CD67C-C439-4C3E-B2E6-6FA46ED0452F}"/>
              </a:ext>
            </a:extLst>
          </p:cNvPr>
          <p:cNvSpPr txBox="1"/>
          <p:nvPr/>
        </p:nvSpPr>
        <p:spPr>
          <a:xfrm rot="18082885">
            <a:off x="2056642" y="989072"/>
            <a:ext cx="2941403" cy="769441"/>
          </a:xfrm>
          <a:prstGeom prst="rect">
            <a:avLst/>
          </a:prstGeom>
          <a:noFill/>
        </p:spPr>
        <p:txBody>
          <a:bodyPr wrap="square" rtlCol="0">
            <a:spAutoFit/>
          </a:bodyPr>
          <a:lstStyle/>
          <a:p>
            <a:r>
              <a:rPr lang="en-US" sz="4400" b="1" dirty="0">
                <a:solidFill>
                  <a:srgbClr val="FF0000"/>
                </a:solidFill>
              </a:rPr>
              <a:t>Immediate</a:t>
            </a:r>
          </a:p>
        </p:txBody>
      </p:sp>
      <p:sp>
        <p:nvSpPr>
          <p:cNvPr id="9" name="TextBox 8">
            <a:extLst>
              <a:ext uri="{FF2B5EF4-FFF2-40B4-BE49-F238E27FC236}">
                <a16:creationId xmlns:a16="http://schemas.microsoft.com/office/drawing/2014/main" id="{D640C0DD-D976-4DC2-98F1-5DBB7DD3AFAD}"/>
              </a:ext>
            </a:extLst>
          </p:cNvPr>
          <p:cNvSpPr txBox="1"/>
          <p:nvPr/>
        </p:nvSpPr>
        <p:spPr>
          <a:xfrm rot="18260548">
            <a:off x="1922112" y="4312868"/>
            <a:ext cx="2941403" cy="769441"/>
          </a:xfrm>
          <a:prstGeom prst="rect">
            <a:avLst/>
          </a:prstGeom>
          <a:noFill/>
        </p:spPr>
        <p:txBody>
          <a:bodyPr wrap="square" rtlCol="0">
            <a:spAutoFit/>
          </a:bodyPr>
          <a:lstStyle/>
          <a:p>
            <a:r>
              <a:rPr lang="en-US" sz="4400" b="1" dirty="0">
                <a:solidFill>
                  <a:srgbClr val="FF0000"/>
                </a:solidFill>
              </a:rPr>
              <a:t>~10-14 days</a:t>
            </a:r>
          </a:p>
        </p:txBody>
      </p:sp>
      <p:sp>
        <p:nvSpPr>
          <p:cNvPr id="10" name="Oval 9">
            <a:extLst>
              <a:ext uri="{FF2B5EF4-FFF2-40B4-BE49-F238E27FC236}">
                <a16:creationId xmlns:a16="http://schemas.microsoft.com/office/drawing/2014/main" id="{677764FD-AFE7-4B54-883A-64643BEBDBF1}"/>
              </a:ext>
            </a:extLst>
          </p:cNvPr>
          <p:cNvSpPr/>
          <p:nvPr/>
        </p:nvSpPr>
        <p:spPr>
          <a:xfrm>
            <a:off x="8104605" y="2042517"/>
            <a:ext cx="4087395" cy="21006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CFBC4A-0D7A-411E-9555-7853CA1B8043}"/>
              </a:ext>
            </a:extLst>
          </p:cNvPr>
          <p:cNvSpPr/>
          <p:nvPr/>
        </p:nvSpPr>
        <p:spPr>
          <a:xfrm>
            <a:off x="7902824" y="4636168"/>
            <a:ext cx="4087395" cy="11135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55F548-4D21-42EB-8613-BA99A10B3CEE}"/>
              </a:ext>
            </a:extLst>
          </p:cNvPr>
          <p:cNvSpPr/>
          <p:nvPr/>
        </p:nvSpPr>
        <p:spPr>
          <a:xfrm>
            <a:off x="8001000" y="5761759"/>
            <a:ext cx="4087395" cy="11135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5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EB90-E556-4BBC-BAA0-572211C08A8B}"/>
              </a:ext>
            </a:extLst>
          </p:cNvPr>
          <p:cNvSpPr>
            <a:spLocks noGrp="1"/>
          </p:cNvSpPr>
          <p:nvPr>
            <p:ph type="title"/>
          </p:nvPr>
        </p:nvSpPr>
        <p:spPr>
          <a:xfrm>
            <a:off x="838200" y="188412"/>
            <a:ext cx="10515600" cy="822652"/>
          </a:xfrm>
        </p:spPr>
        <p:txBody>
          <a:bodyPr>
            <a:normAutofit fontScale="90000"/>
          </a:bodyPr>
          <a:lstStyle/>
          <a:p>
            <a:r>
              <a:rPr lang="en-US" sz="5400" b="1" dirty="0"/>
              <a:t>Virus and Host Interactions</a:t>
            </a:r>
          </a:p>
        </p:txBody>
      </p:sp>
      <p:sp>
        <p:nvSpPr>
          <p:cNvPr id="5" name="TextBox 4">
            <a:extLst>
              <a:ext uri="{FF2B5EF4-FFF2-40B4-BE49-F238E27FC236}">
                <a16:creationId xmlns:a16="http://schemas.microsoft.com/office/drawing/2014/main" id="{26689E71-C4C9-4909-BEC2-4CA5D319C4D5}"/>
              </a:ext>
            </a:extLst>
          </p:cNvPr>
          <p:cNvSpPr txBox="1"/>
          <p:nvPr/>
        </p:nvSpPr>
        <p:spPr>
          <a:xfrm>
            <a:off x="5149515" y="6156470"/>
            <a:ext cx="5751062" cy="369332"/>
          </a:xfrm>
          <a:prstGeom prst="rect">
            <a:avLst/>
          </a:prstGeom>
          <a:noFill/>
        </p:spPr>
        <p:txBody>
          <a:bodyPr wrap="none" rtlCol="0">
            <a:spAutoFit/>
          </a:bodyPr>
          <a:lstStyle/>
          <a:p>
            <a:pPr lvl="0"/>
            <a:r>
              <a:rPr lang="en-US" dirty="0"/>
              <a:t>Source: Gregory A. Poland. Medscape. accessed 14Apr2021</a:t>
            </a:r>
          </a:p>
        </p:txBody>
      </p:sp>
      <p:pic>
        <p:nvPicPr>
          <p:cNvPr id="6" name="Picture 5">
            <a:extLst>
              <a:ext uri="{FF2B5EF4-FFF2-40B4-BE49-F238E27FC236}">
                <a16:creationId xmlns:a16="http://schemas.microsoft.com/office/drawing/2014/main" id="{2634A20B-CE50-4A5A-888C-83C3876E4B55}"/>
              </a:ext>
            </a:extLst>
          </p:cNvPr>
          <p:cNvPicPr/>
          <p:nvPr/>
        </p:nvPicPr>
        <p:blipFill rotWithShape="1">
          <a:blip r:embed="rId2"/>
          <a:srcRect l="4470" t="25529" r="58258" b="34423"/>
          <a:stretch/>
        </p:blipFill>
        <p:spPr bwMode="auto">
          <a:xfrm>
            <a:off x="2171700" y="914400"/>
            <a:ext cx="8166100" cy="4921834"/>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1FABEA06-361E-4ED1-BCEE-1A2BDC26E32D}"/>
              </a:ext>
            </a:extLst>
          </p:cNvPr>
          <p:cNvSpPr/>
          <p:nvPr/>
        </p:nvSpPr>
        <p:spPr>
          <a:xfrm>
            <a:off x="355600" y="5037631"/>
            <a:ext cx="6934200" cy="865173"/>
          </a:xfrm>
          <a:prstGeom prst="rect">
            <a:avLst/>
          </a:prstGeom>
        </p:spPr>
        <p:txBody>
          <a:bodyPr wrap="square">
            <a:spAutoFit/>
          </a:bodyPr>
          <a:lstStyle/>
          <a:p>
            <a:pPr>
              <a:lnSpc>
                <a:spcPct val="107000"/>
              </a:lnSpc>
              <a:spcAft>
                <a:spcPts val="800"/>
              </a:spcAft>
            </a:pPr>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ACE 2 receptor &amp; virus spike protein: connection and entry of virus into host cell</a:t>
            </a:r>
          </a:p>
        </p:txBody>
      </p:sp>
      <p:cxnSp>
        <p:nvCxnSpPr>
          <p:cNvPr id="13" name="Straight Arrow Connector 12">
            <a:extLst>
              <a:ext uri="{FF2B5EF4-FFF2-40B4-BE49-F238E27FC236}">
                <a16:creationId xmlns:a16="http://schemas.microsoft.com/office/drawing/2014/main" id="{AAC624CC-C065-4125-9CE3-BAB5A7AE9741}"/>
              </a:ext>
            </a:extLst>
          </p:cNvPr>
          <p:cNvCxnSpPr>
            <a:cxnSpLocks/>
          </p:cNvCxnSpPr>
          <p:nvPr/>
        </p:nvCxnSpPr>
        <p:spPr>
          <a:xfrm flipH="1" flipV="1">
            <a:off x="5511466" y="4452278"/>
            <a:ext cx="508334" cy="35429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EF5A3AE-5B3D-41F7-8385-B5C3E18E0193}"/>
              </a:ext>
            </a:extLst>
          </p:cNvPr>
          <p:cNvCxnSpPr>
            <a:cxnSpLocks/>
          </p:cNvCxnSpPr>
          <p:nvPr/>
        </p:nvCxnSpPr>
        <p:spPr>
          <a:xfrm flipV="1">
            <a:off x="2682789" y="3697187"/>
            <a:ext cx="501650" cy="15868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239AC70-B6A4-4705-A95E-4A230534C39D}"/>
              </a:ext>
            </a:extLst>
          </p:cNvPr>
          <p:cNvCxnSpPr>
            <a:cxnSpLocks/>
          </p:cNvCxnSpPr>
          <p:nvPr/>
        </p:nvCxnSpPr>
        <p:spPr>
          <a:xfrm flipH="1">
            <a:off x="5727700" y="2935147"/>
            <a:ext cx="520700" cy="39440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7A78FD0-E422-4BCD-BE71-31F99F61D1E5}"/>
              </a:ext>
            </a:extLst>
          </p:cNvPr>
          <p:cNvSpPr/>
          <p:nvPr/>
        </p:nvSpPr>
        <p:spPr>
          <a:xfrm>
            <a:off x="4318000" y="2288376"/>
            <a:ext cx="749300" cy="66263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6C7BABB5-D3C5-446B-8F19-85D66244874C}"/>
              </a:ext>
            </a:extLst>
          </p:cNvPr>
          <p:cNvCxnSpPr>
            <a:cxnSpLocks/>
          </p:cNvCxnSpPr>
          <p:nvPr/>
        </p:nvCxnSpPr>
        <p:spPr>
          <a:xfrm flipV="1">
            <a:off x="5118100" y="2327384"/>
            <a:ext cx="1028700" cy="66324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66E0776-3FA9-4343-B26D-F331AC27BF43}"/>
              </a:ext>
            </a:extLst>
          </p:cNvPr>
          <p:cNvSpPr/>
          <p:nvPr/>
        </p:nvSpPr>
        <p:spPr>
          <a:xfrm>
            <a:off x="927100" y="2352225"/>
            <a:ext cx="2432050" cy="488553"/>
          </a:xfrm>
          <a:prstGeom prst="rect">
            <a:avLst/>
          </a:prstGeom>
        </p:spPr>
        <p:txBody>
          <a:bodyPr wrap="square">
            <a:spAutoFit/>
          </a:bodyPr>
          <a:lstStyle/>
          <a:p>
            <a:pPr>
              <a:lnSpc>
                <a:spcPct val="107000"/>
              </a:lnSpc>
              <a:spcAft>
                <a:spcPts val="800"/>
              </a:spcAft>
            </a:pPr>
            <a:r>
              <a:rPr lang="en-US" sz="24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Neutralizing abs </a:t>
            </a:r>
          </a:p>
        </p:txBody>
      </p:sp>
      <p:cxnSp>
        <p:nvCxnSpPr>
          <p:cNvPr id="12" name="Straight Arrow Connector 11">
            <a:extLst>
              <a:ext uri="{FF2B5EF4-FFF2-40B4-BE49-F238E27FC236}">
                <a16:creationId xmlns:a16="http://schemas.microsoft.com/office/drawing/2014/main" id="{A69E9975-834A-43D1-B599-F39302709FBB}"/>
              </a:ext>
            </a:extLst>
          </p:cNvPr>
          <p:cNvCxnSpPr>
            <a:cxnSpLocks/>
          </p:cNvCxnSpPr>
          <p:nvPr/>
        </p:nvCxnSpPr>
        <p:spPr>
          <a:xfrm flipV="1">
            <a:off x="3085323" y="4691619"/>
            <a:ext cx="547654" cy="15042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58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FB1B2489-1C98-4C41-AAFE-CB69EB6EE3EF}"/>
              </a:ext>
            </a:extLst>
          </p:cNvPr>
          <p:cNvGraphicFramePr>
            <a:graphicFrameLocks noGrp="1"/>
          </p:cNvGraphicFramePr>
          <p:nvPr>
            <p:ph idx="1"/>
            <p:extLst>
              <p:ext uri="{D42A27DB-BD31-4B8C-83A1-F6EECF244321}">
                <p14:modId xmlns:p14="http://schemas.microsoft.com/office/powerpoint/2010/main" val="285592320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2AEBD6D7-394A-4EBF-97A8-D0744956B181}"/>
              </a:ext>
            </a:extLst>
          </p:cNvPr>
          <p:cNvSpPr txBox="1"/>
          <p:nvPr/>
        </p:nvSpPr>
        <p:spPr>
          <a:xfrm>
            <a:off x="523876" y="634571"/>
            <a:ext cx="11048010" cy="769441"/>
          </a:xfrm>
          <a:prstGeom prst="rect">
            <a:avLst/>
          </a:prstGeom>
          <a:noFill/>
        </p:spPr>
        <p:txBody>
          <a:bodyPr wrap="square" rtlCol="0">
            <a:spAutoFit/>
          </a:bodyPr>
          <a:lstStyle/>
          <a:p>
            <a:r>
              <a:rPr lang="en-US" sz="4400" dirty="0">
                <a:solidFill>
                  <a:srgbClr val="FFFFFF"/>
                </a:solidFill>
              </a:rPr>
              <a:t>Can you say a bit more about adverse effects? </a:t>
            </a:r>
            <a:endParaRPr lang="en-US" sz="4400" dirty="0"/>
          </a:p>
        </p:txBody>
      </p:sp>
    </p:spTree>
    <p:extLst>
      <p:ext uri="{BB962C8B-B14F-4D97-AF65-F5344CB8AC3E}">
        <p14:creationId xmlns:p14="http://schemas.microsoft.com/office/powerpoint/2010/main" val="796150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81C41-0413-4ADC-97FC-1A9BBE0F4CDC}"/>
              </a:ext>
            </a:extLst>
          </p:cNvPr>
          <p:cNvPicPr>
            <a:picLocks noChangeAspect="1"/>
          </p:cNvPicPr>
          <p:nvPr/>
        </p:nvPicPr>
        <p:blipFill rotWithShape="1">
          <a:blip r:embed="rId3"/>
          <a:srcRect l="27466" t="24866" r="31811" b="12180"/>
          <a:stretch/>
        </p:blipFill>
        <p:spPr>
          <a:xfrm>
            <a:off x="3716636" y="0"/>
            <a:ext cx="8340811" cy="6759146"/>
          </a:xfrm>
          <a:prstGeom prst="rect">
            <a:avLst/>
          </a:prstGeom>
        </p:spPr>
      </p:pic>
      <p:sp>
        <p:nvSpPr>
          <p:cNvPr id="5" name="TextBox 4">
            <a:extLst>
              <a:ext uri="{FF2B5EF4-FFF2-40B4-BE49-F238E27FC236}">
                <a16:creationId xmlns:a16="http://schemas.microsoft.com/office/drawing/2014/main" id="{40D41269-FE59-407C-9E42-D82FC1C6E9EB}"/>
              </a:ext>
            </a:extLst>
          </p:cNvPr>
          <p:cNvSpPr txBox="1"/>
          <p:nvPr/>
        </p:nvSpPr>
        <p:spPr>
          <a:xfrm>
            <a:off x="134553" y="874455"/>
            <a:ext cx="3226485" cy="2554545"/>
          </a:xfrm>
          <a:prstGeom prst="rect">
            <a:avLst/>
          </a:prstGeom>
          <a:noFill/>
        </p:spPr>
        <p:txBody>
          <a:bodyPr wrap="square" rtlCol="0">
            <a:spAutoFit/>
          </a:bodyPr>
          <a:lstStyle/>
          <a:p>
            <a:r>
              <a:rPr lang="en-US" sz="3200" b="1" dirty="0"/>
              <a:t>Summary of mechanisms underlying the development of reactogenicity.</a:t>
            </a:r>
          </a:p>
        </p:txBody>
      </p:sp>
      <p:sp>
        <p:nvSpPr>
          <p:cNvPr id="6" name="Rectangle: Rounded Corners 5">
            <a:extLst>
              <a:ext uri="{FF2B5EF4-FFF2-40B4-BE49-F238E27FC236}">
                <a16:creationId xmlns:a16="http://schemas.microsoft.com/office/drawing/2014/main" id="{D3F0D3BC-929D-4679-A39C-A967CAACDE53}"/>
              </a:ext>
            </a:extLst>
          </p:cNvPr>
          <p:cNvSpPr/>
          <p:nvPr/>
        </p:nvSpPr>
        <p:spPr>
          <a:xfrm>
            <a:off x="468703" y="4142387"/>
            <a:ext cx="2892335" cy="191529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4400" b="1" u="sng" dirty="0">
                <a:solidFill>
                  <a:schemeClr val="tx1"/>
                </a:solidFill>
              </a:rPr>
              <a:t>Innate response</a:t>
            </a:r>
          </a:p>
          <a:p>
            <a:pPr algn="ctr"/>
            <a:endParaRPr lang="en-US" sz="4400" b="1" u="sng" dirty="0">
              <a:solidFill>
                <a:schemeClr val="bg1"/>
              </a:solidFill>
            </a:endParaRPr>
          </a:p>
        </p:txBody>
      </p:sp>
    </p:spTree>
    <p:extLst>
      <p:ext uri="{BB962C8B-B14F-4D97-AF65-F5344CB8AC3E}">
        <p14:creationId xmlns:p14="http://schemas.microsoft.com/office/powerpoint/2010/main" val="120364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B6B067-09C6-47CF-895C-95B93F7066A5}"/>
              </a:ext>
            </a:extLst>
          </p:cNvPr>
          <p:cNvSpPr>
            <a:spLocks noGrp="1"/>
          </p:cNvSpPr>
          <p:nvPr>
            <p:ph type="title"/>
          </p:nvPr>
        </p:nvSpPr>
        <p:spPr>
          <a:xfrm>
            <a:off x="238125" y="1767228"/>
            <a:ext cx="4943475" cy="3387497"/>
          </a:xfrm>
        </p:spPr>
        <p:txBody>
          <a:bodyPr anchor="ctr">
            <a:normAutofit/>
          </a:bodyPr>
          <a:lstStyle/>
          <a:p>
            <a:r>
              <a:rPr lang="en-US" sz="4000" dirty="0">
                <a:solidFill>
                  <a:srgbClr val="FFFFFF"/>
                </a:solidFill>
              </a:rPr>
              <a:t>Can you provide a brief historical context to pandemics and vaccinations?</a:t>
            </a:r>
          </a:p>
        </p:txBody>
      </p:sp>
      <p:sp>
        <p:nvSpPr>
          <p:cNvPr id="3" name="Content Placeholder 2">
            <a:extLst>
              <a:ext uri="{FF2B5EF4-FFF2-40B4-BE49-F238E27FC236}">
                <a16:creationId xmlns:a16="http://schemas.microsoft.com/office/drawing/2014/main" id="{59AABDE1-036E-42AD-ABA0-8AD2EAE744A3}"/>
              </a:ext>
            </a:extLst>
          </p:cNvPr>
          <p:cNvSpPr>
            <a:spLocks noGrp="1"/>
          </p:cNvSpPr>
          <p:nvPr>
            <p:ph idx="1"/>
          </p:nvPr>
        </p:nvSpPr>
        <p:spPr>
          <a:xfrm>
            <a:off x="6503158" y="649480"/>
            <a:ext cx="4862447" cy="5546047"/>
          </a:xfrm>
        </p:spPr>
        <p:txBody>
          <a:bodyPr anchor="ctr">
            <a:normAutofit/>
          </a:bodyPr>
          <a:lstStyle/>
          <a:p>
            <a:r>
              <a:rPr lang="en-US" sz="4400" dirty="0"/>
              <a:t>Our global history is inextricably linked to pandemics….and the race to prevent them</a:t>
            </a:r>
          </a:p>
          <a:p>
            <a:endParaRPr lang="en-US" sz="2000" dirty="0"/>
          </a:p>
        </p:txBody>
      </p:sp>
    </p:spTree>
    <p:extLst>
      <p:ext uri="{BB962C8B-B14F-4D97-AF65-F5344CB8AC3E}">
        <p14:creationId xmlns:p14="http://schemas.microsoft.com/office/powerpoint/2010/main" val="3452545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6547A89-063A-44A3-8351-2B6878214C19}"/>
              </a:ext>
            </a:extLst>
          </p:cNvPr>
          <p:cNvSpPr txBox="1"/>
          <p:nvPr/>
        </p:nvSpPr>
        <p:spPr>
          <a:xfrm>
            <a:off x="524741" y="620392"/>
            <a:ext cx="3808268" cy="550468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b="1" kern="1200">
                <a:solidFill>
                  <a:schemeClr val="bg1"/>
                </a:solidFill>
                <a:latin typeface="+mj-lt"/>
                <a:ea typeface="+mj-ea"/>
                <a:cs typeface="+mj-cs"/>
              </a:rPr>
              <a:t>Rare Adverse Reactions</a:t>
            </a:r>
          </a:p>
        </p:txBody>
      </p:sp>
      <p:sp>
        <p:nvSpPr>
          <p:cNvPr id="4" name="Rectangle 3">
            <a:extLst>
              <a:ext uri="{FF2B5EF4-FFF2-40B4-BE49-F238E27FC236}">
                <a16:creationId xmlns:a16="http://schemas.microsoft.com/office/drawing/2014/main" id="{34A3AD05-375F-4E8B-9685-44BFDD86F19F}"/>
              </a:ext>
            </a:extLst>
          </p:cNvPr>
          <p:cNvSpPr/>
          <p:nvPr/>
        </p:nvSpPr>
        <p:spPr>
          <a:xfrm>
            <a:off x="5728499" y="5608785"/>
            <a:ext cx="5336397" cy="369332"/>
          </a:xfrm>
          <a:prstGeom prst="rect">
            <a:avLst/>
          </a:prstGeom>
        </p:spPr>
        <p:txBody>
          <a:bodyPr wrap="none">
            <a:spAutoFit/>
          </a:bodyPr>
          <a:lstStyle/>
          <a:p>
            <a:pPr>
              <a:spcAft>
                <a:spcPts val="600"/>
              </a:spcAft>
            </a:pPr>
            <a:r>
              <a:rPr lang="en-US" dirty="0" err="1"/>
              <a:t>Taquet</a:t>
            </a:r>
            <a:r>
              <a:rPr lang="en-US" dirty="0"/>
              <a:t> et al. Oxford Univ Apr 2021 (not peer reviewed)</a:t>
            </a:r>
            <a:endParaRPr lang="en-US"/>
          </a:p>
        </p:txBody>
      </p:sp>
      <p:graphicFrame>
        <p:nvGraphicFramePr>
          <p:cNvPr id="8" name="TextBox 5">
            <a:extLst>
              <a:ext uri="{FF2B5EF4-FFF2-40B4-BE49-F238E27FC236}">
                <a16:creationId xmlns:a16="http://schemas.microsoft.com/office/drawing/2014/main" id="{C09C8F1A-138C-4582-BAC4-A25639B49F24}"/>
              </a:ext>
            </a:extLst>
          </p:cNvPr>
          <p:cNvGraphicFramePr/>
          <p:nvPr>
            <p:extLst>
              <p:ext uri="{D42A27DB-BD31-4B8C-83A1-F6EECF244321}">
                <p14:modId xmlns:p14="http://schemas.microsoft.com/office/powerpoint/2010/main" val="258995743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8888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B6B067-09C6-47CF-895C-95B93F7066A5}"/>
              </a:ext>
            </a:extLst>
          </p:cNvPr>
          <p:cNvSpPr>
            <a:spLocks noGrp="1"/>
          </p:cNvSpPr>
          <p:nvPr>
            <p:ph type="title"/>
          </p:nvPr>
        </p:nvSpPr>
        <p:spPr>
          <a:xfrm>
            <a:off x="238125" y="1767228"/>
            <a:ext cx="4943475" cy="3387497"/>
          </a:xfrm>
        </p:spPr>
        <p:txBody>
          <a:bodyPr anchor="ctr">
            <a:normAutofit/>
          </a:bodyPr>
          <a:lstStyle/>
          <a:p>
            <a:r>
              <a:rPr lang="en-US" sz="4000" dirty="0">
                <a:solidFill>
                  <a:srgbClr val="FFFFFF"/>
                </a:solidFill>
              </a:rPr>
              <a:t>Can you explain how vaccine efficacy and vaccine coverage impact community health? </a:t>
            </a:r>
          </a:p>
        </p:txBody>
      </p:sp>
      <p:sp>
        <p:nvSpPr>
          <p:cNvPr id="3" name="Content Placeholder 2">
            <a:extLst>
              <a:ext uri="{FF2B5EF4-FFF2-40B4-BE49-F238E27FC236}">
                <a16:creationId xmlns:a16="http://schemas.microsoft.com/office/drawing/2014/main" id="{59AABDE1-036E-42AD-ABA0-8AD2EAE744A3}"/>
              </a:ext>
            </a:extLst>
          </p:cNvPr>
          <p:cNvSpPr>
            <a:spLocks noGrp="1"/>
          </p:cNvSpPr>
          <p:nvPr>
            <p:ph idx="1"/>
          </p:nvPr>
        </p:nvSpPr>
        <p:spPr>
          <a:xfrm>
            <a:off x="6503158" y="649480"/>
            <a:ext cx="4862447" cy="5546047"/>
          </a:xfrm>
        </p:spPr>
        <p:txBody>
          <a:bodyPr anchor="ctr">
            <a:normAutofit/>
          </a:bodyPr>
          <a:lstStyle/>
          <a:p>
            <a:endParaRPr lang="en-US" dirty="0"/>
          </a:p>
          <a:p>
            <a:r>
              <a:rPr lang="en-US" dirty="0"/>
              <a:t> “Public confidence in immunization is critical to sustaining and increasing vaccination coverage rates and preventing outbreaks of vaccine-preventable diseases (VPDs). “</a:t>
            </a:r>
          </a:p>
          <a:p>
            <a:pPr marL="0" indent="0">
              <a:buNone/>
            </a:pPr>
            <a:r>
              <a:rPr lang="en-US" sz="2400" dirty="0"/>
              <a:t>	--</a:t>
            </a:r>
            <a:r>
              <a:rPr lang="en-US" sz="2000" dirty="0"/>
              <a:t>CDC 2015 </a:t>
            </a:r>
          </a:p>
          <a:p>
            <a:pPr marL="0" indent="0">
              <a:buNone/>
            </a:pPr>
            <a:endParaRPr lang="en-US" sz="4000" dirty="0"/>
          </a:p>
          <a:p>
            <a:pPr marL="0" indent="0">
              <a:buNone/>
            </a:pPr>
            <a:r>
              <a:rPr lang="en-US" sz="1050" dirty="0"/>
              <a:t>https://www.cdc.gov/vaccines/imz-managers/laws/downloads/improving-vax-coverage-factsheet.pdf</a:t>
            </a:r>
            <a:endParaRPr lang="en-US" sz="6000" dirty="0"/>
          </a:p>
        </p:txBody>
      </p:sp>
    </p:spTree>
    <p:extLst>
      <p:ext uri="{BB962C8B-B14F-4D97-AF65-F5344CB8AC3E}">
        <p14:creationId xmlns:p14="http://schemas.microsoft.com/office/powerpoint/2010/main" val="3071198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5556" r="5556"/>
          <a:stretch/>
        </p:blipFill>
        <p:spPr>
          <a:xfrm>
            <a:off x="20" y="10"/>
            <a:ext cx="12191980" cy="685799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a:solidFill>
            <a:srgbClr val="008080"/>
          </a:solidFill>
        </p:spPr>
      </p:pic>
      <p:sp>
        <p:nvSpPr>
          <p:cNvPr id="5" name="Title 4"/>
          <p:cNvSpPr>
            <a:spLocks noGrp="1"/>
          </p:cNvSpPr>
          <p:nvPr>
            <p:ph type="title"/>
          </p:nvPr>
        </p:nvSpPr>
        <p:spPr>
          <a:xfrm>
            <a:off x="599818" y="5234320"/>
            <a:ext cx="6931319" cy="752217"/>
          </a:xfrm>
        </p:spPr>
        <p:txBody>
          <a:bodyPr vert="horz" lIns="91440" tIns="45720" rIns="91440" bIns="45720" rtlCol="0" anchor="b">
            <a:normAutofit/>
          </a:bodyPr>
          <a:lstStyle/>
          <a:p>
            <a:r>
              <a:rPr lang="en-US" sz="3300" b="1">
                <a:solidFill>
                  <a:schemeClr val="tx1">
                    <a:lumMod val="85000"/>
                    <a:lumOff val="15000"/>
                  </a:schemeClr>
                </a:solidFill>
              </a:rPr>
              <a:t>Vaccine Efficacy and Community Health</a:t>
            </a:r>
          </a:p>
        </p:txBody>
      </p:sp>
    </p:spTree>
    <p:extLst>
      <p:ext uri="{BB962C8B-B14F-4D97-AF65-F5344CB8AC3E}">
        <p14:creationId xmlns:p14="http://schemas.microsoft.com/office/powerpoint/2010/main" val="3064271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532" y="643467"/>
            <a:ext cx="11210925" cy="744836"/>
          </a:xfrm>
          <a:solidFill>
            <a:schemeClr val="bg1"/>
          </a:solidFill>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3200" kern="1200" dirty="0">
                <a:ln w="0"/>
                <a:solidFill>
                  <a:schemeClr val="tx1"/>
                </a:solidFill>
                <a:effectLst>
                  <a:outerShdw blurRad="38100" dist="19050" dir="2700000" algn="tl" rotWithShape="0">
                    <a:schemeClr val="dk1">
                      <a:alpha val="40000"/>
                    </a:schemeClr>
                  </a:outerShdw>
                </a:effectLst>
                <a:latin typeface="+mj-lt"/>
                <a:ea typeface="+mj-ea"/>
                <a:cs typeface="+mj-cs"/>
              </a:rPr>
              <a:t>Vaccines Work! Look at Measles</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66317"/>
          <a:stretch/>
        </p:blipFill>
        <p:spPr>
          <a:xfrm>
            <a:off x="1117919" y="1686114"/>
            <a:ext cx="10088149" cy="4769116"/>
          </a:xfrm>
          <a:prstGeom prst="rect">
            <a:avLst/>
          </a:prstGeom>
        </p:spPr>
      </p:pic>
    </p:spTree>
    <p:extLst>
      <p:ext uri="{BB962C8B-B14F-4D97-AF65-F5344CB8AC3E}">
        <p14:creationId xmlns:p14="http://schemas.microsoft.com/office/powerpoint/2010/main" val="189409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500"/>
            <a:ext cx="3354659" cy="849313"/>
          </a:xfrm>
        </p:spPr>
        <p:txBody>
          <a:bodyPr/>
          <a:lstStyle/>
          <a:p>
            <a:r>
              <a:rPr lang="en-US" dirty="0">
                <a:ln w="0"/>
                <a:effectLst>
                  <a:outerShdw blurRad="38100" dist="19050" dir="2700000" algn="tl" rotWithShape="0">
                    <a:schemeClr val="dk1">
                      <a:alpha val="40000"/>
                    </a:schemeClr>
                  </a:outerShdw>
                </a:effectLst>
              </a:rPr>
              <a:t>Question 4</a:t>
            </a:r>
          </a:p>
        </p:txBody>
      </p:sp>
      <p:graphicFrame>
        <p:nvGraphicFramePr>
          <p:cNvPr id="14" name="Table 13"/>
          <p:cNvGraphicFramePr>
            <a:graphicFrameLocks noGrp="1"/>
          </p:cNvGraphicFramePr>
          <p:nvPr>
            <p:extLst>
              <p:ext uri="{D42A27DB-BD31-4B8C-83A1-F6EECF244321}">
                <p14:modId xmlns:p14="http://schemas.microsoft.com/office/powerpoint/2010/main" val="3379809050"/>
              </p:ext>
            </p:extLst>
          </p:nvPr>
        </p:nvGraphicFramePr>
        <p:xfrm>
          <a:off x="643054" y="1410693"/>
          <a:ext cx="10678089" cy="5109849"/>
        </p:xfrm>
        <a:graphic>
          <a:graphicData uri="http://schemas.openxmlformats.org/drawingml/2006/table">
            <a:tbl>
              <a:tblPr/>
              <a:tblGrid>
                <a:gridCol w="2342649">
                  <a:extLst>
                    <a:ext uri="{9D8B030D-6E8A-4147-A177-3AD203B41FA5}">
                      <a16:colId xmlns:a16="http://schemas.microsoft.com/office/drawing/2014/main" val="483792272"/>
                    </a:ext>
                  </a:extLst>
                </a:gridCol>
                <a:gridCol w="2733262">
                  <a:extLst>
                    <a:ext uri="{9D8B030D-6E8A-4147-A177-3AD203B41FA5}">
                      <a16:colId xmlns:a16="http://schemas.microsoft.com/office/drawing/2014/main" val="4198312876"/>
                    </a:ext>
                  </a:extLst>
                </a:gridCol>
                <a:gridCol w="2852019">
                  <a:extLst>
                    <a:ext uri="{9D8B030D-6E8A-4147-A177-3AD203B41FA5}">
                      <a16:colId xmlns:a16="http://schemas.microsoft.com/office/drawing/2014/main" val="714459704"/>
                    </a:ext>
                  </a:extLst>
                </a:gridCol>
                <a:gridCol w="2750159">
                  <a:extLst>
                    <a:ext uri="{9D8B030D-6E8A-4147-A177-3AD203B41FA5}">
                      <a16:colId xmlns:a16="http://schemas.microsoft.com/office/drawing/2014/main" val="3754664191"/>
                    </a:ext>
                  </a:extLst>
                </a:gridCol>
              </a:tblGrid>
              <a:tr h="698856">
                <a:tc>
                  <a:txBody>
                    <a:bodyPr/>
                    <a:lstStyle/>
                    <a:p>
                      <a:pPr algn="ctr" rtl="0" fontAlgn="base"/>
                      <a:r>
                        <a:rPr lang="en-US" sz="1200" b="1" i="0" dirty="0">
                          <a:solidFill>
                            <a:srgbClr val="FFFFFF"/>
                          </a:solidFill>
                          <a:effectLst/>
                          <a:latin typeface="Arial" panose="020B0604020202020204" pitchFamily="34" charset="0"/>
                        </a:rPr>
                        <a:t> </a:t>
                      </a: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base"/>
                      <a:r>
                        <a:rPr lang="en-US" sz="1200" b="1" i="0" dirty="0">
                          <a:solidFill>
                            <a:srgbClr val="FFFFFF"/>
                          </a:solidFill>
                          <a:effectLst/>
                          <a:latin typeface="Arial" panose="020B0604020202020204" pitchFamily="34" charset="0"/>
                        </a:rPr>
                        <a:t>Pfizer Vaccine – EUA 12/11/20</a:t>
                      </a:r>
                      <a:r>
                        <a:rPr lang="en-US" sz="1200" b="0" i="0" dirty="0">
                          <a:solidFill>
                            <a:srgbClr val="FFFFFF"/>
                          </a:solidFill>
                          <a:effectLst/>
                          <a:latin typeface="Arial" panose="020B0604020202020204" pitchFamily="34" charset="0"/>
                        </a:rPr>
                        <a:t>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base"/>
                      <a:r>
                        <a:rPr lang="en-US" sz="1200" b="1" i="0" dirty="0">
                          <a:solidFill>
                            <a:srgbClr val="FFFFFF"/>
                          </a:solidFill>
                          <a:effectLst/>
                          <a:latin typeface="Arial" panose="020B0604020202020204" pitchFamily="34" charset="0"/>
                        </a:rPr>
                        <a:t>Moderna Vaccine – EUA 12/18/20</a:t>
                      </a:r>
                      <a:r>
                        <a:rPr lang="en-US" sz="1200" b="0" i="0" dirty="0">
                          <a:solidFill>
                            <a:srgbClr val="FFFFFF"/>
                          </a:solidFill>
                          <a:effectLst/>
                          <a:latin typeface="Arial" panose="020B0604020202020204" pitchFamily="34" charset="0"/>
                        </a:rPr>
                        <a:t>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base"/>
                      <a:r>
                        <a:rPr lang="en-US" sz="1200" b="1" i="0" dirty="0">
                          <a:solidFill>
                            <a:srgbClr val="FFFFFF"/>
                          </a:solidFill>
                          <a:effectLst/>
                          <a:latin typeface="Arial" panose="020B0604020202020204" pitchFamily="34" charset="0"/>
                        </a:rPr>
                        <a:t>Johnson and Johnson Vaccine – EUA 02/26/21</a:t>
                      </a:r>
                      <a:r>
                        <a:rPr lang="en-US" sz="1200" b="0" i="0" dirty="0">
                          <a:solidFill>
                            <a:srgbClr val="FFFFFF"/>
                          </a:solidFill>
                          <a:effectLst/>
                          <a:latin typeface="Arial" panose="020B0604020202020204" pitchFamily="34" charset="0"/>
                        </a:rPr>
                        <a:t>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92931043"/>
                  </a:ext>
                </a:extLst>
              </a:tr>
              <a:tr h="698856">
                <a:tc>
                  <a:txBody>
                    <a:bodyPr/>
                    <a:lstStyle/>
                    <a:p>
                      <a:pPr algn="ctr" rtl="0" fontAlgn="base"/>
                      <a:r>
                        <a:rPr lang="en-US" sz="1200" b="1" i="0" dirty="0">
                          <a:solidFill>
                            <a:schemeClr val="bg1"/>
                          </a:solidFill>
                          <a:effectLst/>
                          <a:latin typeface="Arial" panose="020B0604020202020204" pitchFamily="34" charset="0"/>
                        </a:rPr>
                        <a:t>Vaccine Mechanism of Action (TYPE)</a:t>
                      </a:r>
                      <a:r>
                        <a:rPr lang="en-US" sz="1200" b="0" i="0" dirty="0">
                          <a:solidFill>
                            <a:schemeClr val="bg1"/>
                          </a:solidFill>
                          <a:effectLst/>
                          <a:latin typeface="Arial" panose="020B0604020202020204" pitchFamily="34" charset="0"/>
                        </a:rPr>
                        <a:t> </a:t>
                      </a:r>
                      <a:endParaRPr lang="en-US" sz="2800" b="0" i="0" dirty="0">
                        <a:solidFill>
                          <a:schemeClr val="bg1"/>
                        </a:solidFill>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base"/>
                      <a:r>
                        <a:rPr lang="en-US" sz="1200" b="0" i="0" dirty="0">
                          <a:solidFill>
                            <a:srgbClr val="000000"/>
                          </a:solidFill>
                          <a:effectLst/>
                          <a:latin typeface="Arial" panose="020B0604020202020204" pitchFamily="34" charset="0"/>
                        </a:rPr>
                        <a:t>mRNA mechanism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200" b="0" i="0" dirty="0">
                          <a:solidFill>
                            <a:srgbClr val="000000"/>
                          </a:solidFill>
                          <a:effectLst/>
                          <a:latin typeface="Arial" panose="020B0604020202020204" pitchFamily="34" charset="0"/>
                        </a:rPr>
                        <a:t>mRNA mechanism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Vector mechanism </a:t>
                      </a:r>
                      <a:endParaRPr lang="en-US" sz="2800" b="0" i="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0619040"/>
                  </a:ext>
                </a:extLst>
              </a:tr>
              <a:tr h="909259">
                <a:tc>
                  <a:txBody>
                    <a:bodyPr/>
                    <a:lstStyle/>
                    <a:p>
                      <a:pPr algn="ctr" rtl="0" fontAlgn="base"/>
                      <a:r>
                        <a:rPr lang="en-US" sz="1200" b="1" i="0" dirty="0">
                          <a:solidFill>
                            <a:schemeClr val="bg1"/>
                          </a:solidFill>
                          <a:effectLst/>
                          <a:latin typeface="Arial" panose="020B0604020202020204" pitchFamily="34" charset="0"/>
                        </a:rPr>
                        <a:t>Efficacy</a:t>
                      </a:r>
                      <a:r>
                        <a:rPr lang="en-US" sz="1200" b="0" i="0" dirty="0">
                          <a:solidFill>
                            <a:schemeClr val="bg1"/>
                          </a:solidFill>
                          <a:effectLst/>
                          <a:latin typeface="Arial" panose="020B0604020202020204" pitchFamily="34" charset="0"/>
                        </a:rPr>
                        <a:t> </a:t>
                      </a:r>
                      <a:endParaRPr lang="en-US" sz="2800" b="0" i="0" dirty="0">
                        <a:solidFill>
                          <a:schemeClr val="bg1"/>
                        </a:solidFill>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base"/>
                      <a:r>
                        <a:rPr lang="en-US" sz="1200" b="0" i="0" dirty="0">
                          <a:solidFill>
                            <a:srgbClr val="000000"/>
                          </a:solidFill>
                          <a:effectLst/>
                          <a:latin typeface="Arial" panose="020B0604020202020204" pitchFamily="34" charset="0"/>
                        </a:rPr>
                        <a:t>95%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solidFill>
                            <a:srgbClr val="000000"/>
                          </a:solidFill>
                          <a:effectLst/>
                          <a:latin typeface="Arial" panose="020B0604020202020204" pitchFamily="34" charset="0"/>
                        </a:rPr>
                        <a:t>94.5%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solidFill>
                            <a:srgbClr val="000000"/>
                          </a:solidFill>
                          <a:effectLst/>
                          <a:latin typeface="Arial" panose="020B0604020202020204" pitchFamily="34" charset="0"/>
                        </a:rPr>
                        <a:t> </a:t>
                      </a:r>
                    </a:p>
                    <a:p>
                      <a:pPr algn="ctr" rtl="0" fontAlgn="base"/>
                      <a:r>
                        <a:rPr lang="en-US" sz="1200" b="0" i="0" dirty="0">
                          <a:solidFill>
                            <a:srgbClr val="000000"/>
                          </a:solidFill>
                          <a:effectLst/>
                          <a:latin typeface="Arial" panose="020B0604020202020204" pitchFamily="34" charset="0"/>
                        </a:rPr>
                        <a:t>66.9%</a:t>
                      </a:r>
                      <a:endParaRPr lang="en-US" sz="2800" b="0" i="0" dirty="0">
                        <a:effectLst/>
                      </a:endParaRPr>
                    </a:p>
                    <a:p>
                      <a:pPr algn="ctr" rtl="0" fontAlgn="base"/>
                      <a:r>
                        <a:rPr lang="en-US" sz="1200" b="0" i="0" dirty="0">
                          <a:solidFill>
                            <a:srgbClr val="000000"/>
                          </a:solidFill>
                          <a:effectLst/>
                          <a:latin typeface="Arial" panose="020B0604020202020204" pitchFamily="34" charset="0"/>
                        </a:rPr>
                        <a:t>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9430303"/>
                  </a:ext>
                </a:extLst>
              </a:tr>
              <a:tr h="2802878">
                <a:tc>
                  <a:txBody>
                    <a:bodyPr/>
                    <a:lstStyle/>
                    <a:p>
                      <a:pPr algn="ctr" rtl="0" fontAlgn="base"/>
                      <a:r>
                        <a:rPr lang="en-US" sz="1200" b="1" i="0" dirty="0">
                          <a:solidFill>
                            <a:schemeClr val="bg1"/>
                          </a:solidFill>
                          <a:effectLst/>
                          <a:latin typeface="Arial" panose="020B0604020202020204" pitchFamily="34" charset="0"/>
                        </a:rPr>
                        <a:t>Efficacy Against Severe COVID-19 Illness and Hospitalizations</a:t>
                      </a:r>
                      <a:r>
                        <a:rPr lang="en-US" sz="1200" b="0" i="0" dirty="0">
                          <a:solidFill>
                            <a:schemeClr val="bg1"/>
                          </a:solidFill>
                          <a:effectLst/>
                          <a:latin typeface="Arial" panose="020B0604020202020204" pitchFamily="34" charset="0"/>
                        </a:rPr>
                        <a:t> </a:t>
                      </a:r>
                      <a:endParaRPr lang="en-US" sz="2800" b="0" i="0" dirty="0">
                        <a:solidFill>
                          <a:schemeClr val="bg1"/>
                        </a:solidFill>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base"/>
                      <a:r>
                        <a:rPr lang="en-US" sz="1200" b="0" i="0" dirty="0">
                          <a:solidFill>
                            <a:srgbClr val="000000"/>
                          </a:solidFill>
                          <a:effectLst/>
                          <a:latin typeface="Arial" panose="020B0604020202020204" pitchFamily="34" charset="0"/>
                        </a:rPr>
                        <a:t>75.0% effective against severe COVID-19 illness 7 days or more after second dose </a:t>
                      </a:r>
                      <a:endParaRPr lang="en-US" sz="2800" b="0" i="0" dirty="0">
                        <a:effectLst/>
                      </a:endParaRPr>
                    </a:p>
                    <a:p>
                      <a:pPr algn="ctr" rtl="0" fontAlgn="base"/>
                      <a:r>
                        <a:rPr lang="en-US" sz="1200" b="0" i="0" dirty="0">
                          <a:solidFill>
                            <a:srgbClr val="000000"/>
                          </a:solidFill>
                          <a:effectLst/>
                          <a:latin typeface="Arial" panose="020B0604020202020204" pitchFamily="34" charset="0"/>
                        </a:rPr>
                        <a:t> </a:t>
                      </a:r>
                      <a:endParaRPr lang="en-US" sz="2800" b="0" i="0" dirty="0">
                        <a:effectLst/>
                      </a:endParaRPr>
                    </a:p>
                    <a:p>
                      <a:pPr algn="ctr" rtl="0" fontAlgn="base"/>
                      <a:r>
                        <a:rPr lang="en-US" sz="1200" b="0" i="0" dirty="0">
                          <a:solidFill>
                            <a:srgbClr val="000000"/>
                          </a:solidFill>
                          <a:effectLst/>
                          <a:latin typeface="Arial" panose="020B0604020202020204" pitchFamily="34" charset="0"/>
                        </a:rPr>
                        <a:t>100% effective against hospitalizations from COVID-19 7 days or more after second dose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solidFill>
                            <a:srgbClr val="000000"/>
                          </a:solidFill>
                          <a:effectLst/>
                          <a:latin typeface="Arial" panose="020B0604020202020204" pitchFamily="34" charset="0"/>
                        </a:rPr>
                        <a:t>100% effective against severe COVID-19 illness starting 14 days after second dose </a:t>
                      </a:r>
                      <a:endParaRPr lang="en-US" sz="2800" b="0" i="0" dirty="0">
                        <a:effectLst/>
                      </a:endParaRPr>
                    </a:p>
                    <a:p>
                      <a:pPr algn="ctr" rtl="0" fontAlgn="base"/>
                      <a:r>
                        <a:rPr lang="en-US" sz="1200" b="0" i="0" dirty="0">
                          <a:solidFill>
                            <a:srgbClr val="000000"/>
                          </a:solidFill>
                          <a:effectLst/>
                          <a:latin typeface="Arial" panose="020B0604020202020204" pitchFamily="34" charset="0"/>
                        </a:rPr>
                        <a:t>100% effective against hospitalizations from COVID-19 starting 14 days after second dose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solidFill>
                            <a:srgbClr val="000000"/>
                          </a:solidFill>
                          <a:effectLst/>
                          <a:latin typeface="Arial" panose="020B0604020202020204" pitchFamily="34" charset="0"/>
                        </a:rPr>
                        <a:t>85.4% effective against severe COVID-19 illness with an onset of at least 28 days after vaccination </a:t>
                      </a:r>
                      <a:endParaRPr lang="en-US" sz="2800" b="0" i="0" dirty="0">
                        <a:effectLst/>
                      </a:endParaRPr>
                    </a:p>
                    <a:p>
                      <a:pPr algn="ctr" rtl="0" fontAlgn="base"/>
                      <a:r>
                        <a:rPr lang="en-US" sz="1200" b="0" i="0" dirty="0">
                          <a:solidFill>
                            <a:srgbClr val="000000"/>
                          </a:solidFill>
                          <a:effectLst/>
                          <a:latin typeface="Arial" panose="020B0604020202020204" pitchFamily="34" charset="0"/>
                        </a:rPr>
                        <a:t>100% effective against hospitalizations from COVID-19 with an onset at least 28 days after vaccination </a:t>
                      </a:r>
                      <a:endParaRPr lang="en-US" sz="2800" b="0" i="0" dirty="0">
                        <a:effectLst/>
                      </a:endParaRPr>
                    </a:p>
                  </a:txBody>
                  <a:tcPr marL="58802" marR="58802" marT="29401" marB="29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095589"/>
                  </a:ext>
                </a:extLst>
              </a:tr>
            </a:tbl>
          </a:graphicData>
        </a:graphic>
      </p:graphicFrame>
      <p:sp>
        <p:nvSpPr>
          <p:cNvPr id="5" name="Title 3"/>
          <p:cNvSpPr txBox="1">
            <a:spLocks/>
          </p:cNvSpPr>
          <p:nvPr/>
        </p:nvSpPr>
        <p:spPr>
          <a:xfrm>
            <a:off x="0" y="195942"/>
            <a:ext cx="12192000" cy="1065705"/>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ln w="0"/>
                <a:solidFill>
                  <a:schemeClr val="bg1"/>
                </a:solidFill>
                <a:effectLst>
                  <a:outerShdw blurRad="38100" dist="19050" dir="2700000" algn="tl" rotWithShape="0">
                    <a:schemeClr val="dk1">
                      <a:alpha val="40000"/>
                    </a:schemeClr>
                  </a:outerShdw>
                </a:effectLst>
              </a:rPr>
              <a:t>Efficacy: COVID-19 Vaccines</a:t>
            </a:r>
          </a:p>
        </p:txBody>
      </p:sp>
    </p:spTree>
    <p:extLst>
      <p:ext uri="{BB962C8B-B14F-4D97-AF65-F5344CB8AC3E}">
        <p14:creationId xmlns:p14="http://schemas.microsoft.com/office/powerpoint/2010/main" val="984867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500"/>
            <a:ext cx="3354659" cy="849313"/>
          </a:xfrm>
        </p:spPr>
        <p:txBody>
          <a:bodyPr/>
          <a:lstStyle/>
          <a:p>
            <a:r>
              <a:rPr lang="en-US" dirty="0">
                <a:ln w="0"/>
                <a:effectLst>
                  <a:outerShdw blurRad="38100" dist="19050" dir="2700000" algn="tl" rotWithShape="0">
                    <a:schemeClr val="dk1">
                      <a:alpha val="40000"/>
                    </a:schemeClr>
                  </a:outerShdw>
                </a:effectLst>
              </a:rPr>
              <a:t>Question 4</a:t>
            </a:r>
          </a:p>
        </p:txBody>
      </p:sp>
      <p:sp>
        <p:nvSpPr>
          <p:cNvPr id="5" name="Title 3"/>
          <p:cNvSpPr txBox="1">
            <a:spLocks/>
          </p:cNvSpPr>
          <p:nvPr/>
        </p:nvSpPr>
        <p:spPr>
          <a:xfrm>
            <a:off x="0" y="195942"/>
            <a:ext cx="12192000" cy="1065705"/>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a:r>
              <a:rPr lang="en-US" dirty="0">
                <a:solidFill>
                  <a:schemeClr val="bg1"/>
                </a:solidFill>
              </a:rPr>
              <a:t>“What Do Vaccine Efficacy Numbers Actually Mean”?</a:t>
            </a:r>
          </a:p>
        </p:txBody>
      </p:sp>
      <p:pic>
        <p:nvPicPr>
          <p:cNvPr id="4098" name="Picture 2" descr="What Do Vaccine Efficacy Numbers Actually Mean? - The New York Times">
            <a:extLst>
              <a:ext uri="{FF2B5EF4-FFF2-40B4-BE49-F238E27FC236}">
                <a16:creationId xmlns:a16="http://schemas.microsoft.com/office/drawing/2014/main" id="{A9867219-CCDA-414E-80B3-5D83A236B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5" y="2140327"/>
            <a:ext cx="6371302" cy="42398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FFE333B-40D9-4BB4-9F66-3DBDFF9D4DAB}"/>
              </a:ext>
            </a:extLst>
          </p:cNvPr>
          <p:cNvPicPr>
            <a:picLocks noChangeAspect="1"/>
          </p:cNvPicPr>
          <p:nvPr/>
        </p:nvPicPr>
        <p:blipFill>
          <a:blip r:embed="rId4"/>
          <a:stretch>
            <a:fillRect/>
          </a:stretch>
        </p:blipFill>
        <p:spPr>
          <a:xfrm>
            <a:off x="4819189" y="1261647"/>
            <a:ext cx="2543175" cy="419100"/>
          </a:xfrm>
          <a:prstGeom prst="rect">
            <a:avLst/>
          </a:prstGeom>
        </p:spPr>
      </p:pic>
      <p:pic>
        <p:nvPicPr>
          <p:cNvPr id="3" name="Picture 2">
            <a:extLst>
              <a:ext uri="{FF2B5EF4-FFF2-40B4-BE49-F238E27FC236}">
                <a16:creationId xmlns:a16="http://schemas.microsoft.com/office/drawing/2014/main" id="{1E4DAD54-35B8-4A18-A220-5799DFC48550}"/>
              </a:ext>
            </a:extLst>
          </p:cNvPr>
          <p:cNvPicPr>
            <a:picLocks noChangeAspect="1"/>
          </p:cNvPicPr>
          <p:nvPr/>
        </p:nvPicPr>
        <p:blipFill>
          <a:blip r:embed="rId5"/>
          <a:stretch>
            <a:fillRect/>
          </a:stretch>
        </p:blipFill>
        <p:spPr>
          <a:xfrm>
            <a:off x="4412226" y="1692635"/>
            <a:ext cx="3505200" cy="409575"/>
          </a:xfrm>
          <a:prstGeom prst="rect">
            <a:avLst/>
          </a:prstGeom>
        </p:spPr>
      </p:pic>
      <p:sp>
        <p:nvSpPr>
          <p:cNvPr id="6" name="Rectangle 5">
            <a:extLst>
              <a:ext uri="{FF2B5EF4-FFF2-40B4-BE49-F238E27FC236}">
                <a16:creationId xmlns:a16="http://schemas.microsoft.com/office/drawing/2014/main" id="{6977E7EC-8EE4-45FB-AFFD-A40C0B6819AB}"/>
              </a:ext>
            </a:extLst>
          </p:cNvPr>
          <p:cNvSpPr/>
          <p:nvPr/>
        </p:nvSpPr>
        <p:spPr>
          <a:xfrm>
            <a:off x="883227" y="5932162"/>
            <a:ext cx="10099964" cy="369332"/>
          </a:xfrm>
          <a:prstGeom prst="rect">
            <a:avLst/>
          </a:prstGeom>
        </p:spPr>
        <p:txBody>
          <a:bodyPr wrap="square">
            <a:spAutoFit/>
          </a:bodyPr>
          <a:lstStyle/>
          <a:p>
            <a:r>
              <a:rPr lang="en-US" dirty="0"/>
              <a:t>https://www.nytimes.com/interactive/2021/03/03/science/vaccine-efficacy-coronavirus.html</a:t>
            </a:r>
          </a:p>
        </p:txBody>
      </p:sp>
    </p:spTree>
    <p:extLst>
      <p:ext uri="{BB962C8B-B14F-4D97-AF65-F5344CB8AC3E}">
        <p14:creationId xmlns:p14="http://schemas.microsoft.com/office/powerpoint/2010/main" val="4001076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figure is a graphic describing how real-world data show mRNA vaccines are highly effective at preventing COVID-19 among health care personnel.   ">
            <a:extLst>
              <a:ext uri="{FF2B5EF4-FFF2-40B4-BE49-F238E27FC236}">
                <a16:creationId xmlns:a16="http://schemas.microsoft.com/office/drawing/2014/main" id="{016A9700-0AB9-4397-B070-82E8452F6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61" y="283499"/>
            <a:ext cx="11189878" cy="629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56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884" y="311449"/>
            <a:ext cx="4332307" cy="6179552"/>
          </a:xfrm>
          <a:solidFill>
            <a:schemeClr val="tx2"/>
          </a:solidFill>
        </p:spPr>
        <p:txBody>
          <a:bodyPr vert="horz" lIns="91440" tIns="45720" rIns="91440" bIns="45720" rtlCol="0" anchor="ctr">
            <a:normAutofit/>
          </a:bodyPr>
          <a:lstStyle/>
          <a:p>
            <a:pPr algn="ctr"/>
            <a:r>
              <a:rPr lang="en-US" sz="4800" kern="1200" dirty="0">
                <a:ln w="0"/>
                <a:solidFill>
                  <a:srgbClr val="FFFFFF"/>
                </a:solidFill>
                <a:effectLst>
                  <a:outerShdw blurRad="38100" dist="19050" dir="2700000" algn="tl" rotWithShape="0">
                    <a:schemeClr val="dk1">
                      <a:alpha val="40000"/>
                    </a:schemeClr>
                  </a:outerShdw>
                </a:effectLst>
                <a:latin typeface="+mj-lt"/>
                <a:ea typeface="+mj-ea"/>
                <a:cs typeface="+mj-cs"/>
              </a:rPr>
              <a:t>What is Herd Immunity?</a:t>
            </a:r>
            <a:br>
              <a:rPr lang="en-US" sz="4800" kern="1200" dirty="0">
                <a:ln w="0"/>
                <a:solidFill>
                  <a:srgbClr val="FFFFFF"/>
                </a:solidFill>
                <a:effectLst>
                  <a:outerShdw blurRad="38100" dist="19050" dir="2700000" algn="tl" rotWithShape="0">
                    <a:schemeClr val="dk1">
                      <a:alpha val="40000"/>
                    </a:schemeClr>
                  </a:outerShdw>
                </a:effectLst>
                <a:latin typeface="+mj-lt"/>
                <a:ea typeface="+mj-ea"/>
                <a:cs typeface="+mj-cs"/>
              </a:rPr>
            </a:br>
            <a:endParaRPr lang="en-US" sz="4800" kern="1200" dirty="0">
              <a:ln w="0"/>
              <a:solidFill>
                <a:srgbClr val="FFFFFF"/>
              </a:solidFill>
              <a:effectLst>
                <a:outerShdw blurRad="38100" dist="19050" dir="2700000" algn="tl" rotWithShape="0">
                  <a:schemeClr val="dk1">
                    <a:alpha val="40000"/>
                  </a:schemeClr>
                </a:outerShdw>
              </a:effectLst>
              <a:latin typeface="+mj-lt"/>
              <a:ea typeface="+mj-ea"/>
              <a:cs typeface="+mj-cs"/>
            </a:endParaRPr>
          </a:p>
        </p:txBody>
      </p:sp>
      <p:pic>
        <p:nvPicPr>
          <p:cNvPr id="7" name="Picture 6"/>
          <p:cNvPicPr>
            <a:picLocks noChangeAspect="1"/>
          </p:cNvPicPr>
          <p:nvPr/>
        </p:nvPicPr>
        <p:blipFill>
          <a:blip r:embed="rId3"/>
          <a:stretch>
            <a:fillRect/>
          </a:stretch>
        </p:blipFill>
        <p:spPr>
          <a:xfrm>
            <a:off x="5799457" y="176428"/>
            <a:ext cx="5101424" cy="6314573"/>
          </a:xfrm>
          <a:prstGeom prst="rect">
            <a:avLst/>
          </a:prstGeom>
        </p:spPr>
      </p:pic>
      <p:sp>
        <p:nvSpPr>
          <p:cNvPr id="5" name="TextBox 4">
            <a:extLst>
              <a:ext uri="{FF2B5EF4-FFF2-40B4-BE49-F238E27FC236}">
                <a16:creationId xmlns:a16="http://schemas.microsoft.com/office/drawing/2014/main" id="{4FB1E37C-BA81-4638-A34D-5C21E6CEF4A0}"/>
              </a:ext>
            </a:extLst>
          </p:cNvPr>
          <p:cNvSpPr txBox="1"/>
          <p:nvPr/>
        </p:nvSpPr>
        <p:spPr>
          <a:xfrm>
            <a:off x="10809514" y="6550223"/>
            <a:ext cx="1667947" cy="615553"/>
          </a:xfrm>
          <a:prstGeom prst="rect">
            <a:avLst/>
          </a:prstGeom>
          <a:noFill/>
        </p:spPr>
        <p:txBody>
          <a:bodyPr wrap="square" rtlCol="0">
            <a:spAutoFit/>
          </a:bodyPr>
          <a:lstStyle/>
          <a:p>
            <a:r>
              <a:rPr lang="en-US" sz="1600" i="1" dirty="0"/>
              <a:t>NIAID graphic</a:t>
            </a:r>
            <a:endParaRPr lang="en-US" sz="1600" dirty="0"/>
          </a:p>
          <a:p>
            <a:endParaRPr lang="en-US" dirty="0"/>
          </a:p>
        </p:txBody>
      </p:sp>
    </p:spTree>
    <p:extLst>
      <p:ext uri="{BB962C8B-B14F-4D97-AF65-F5344CB8AC3E}">
        <p14:creationId xmlns:p14="http://schemas.microsoft.com/office/powerpoint/2010/main" val="3057386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7BCDD-D224-4BCD-8AA0-9EAF37EC5D56}"/>
              </a:ext>
            </a:extLst>
          </p:cNvPr>
          <p:cNvPicPr>
            <a:picLocks noChangeAspect="1"/>
          </p:cNvPicPr>
          <p:nvPr/>
        </p:nvPicPr>
        <p:blipFill>
          <a:blip r:embed="rId2"/>
          <a:stretch>
            <a:fillRect/>
          </a:stretch>
        </p:blipFill>
        <p:spPr>
          <a:xfrm>
            <a:off x="156917" y="1261647"/>
            <a:ext cx="7515038" cy="5516358"/>
          </a:xfrm>
          <a:prstGeom prst="rect">
            <a:avLst/>
          </a:prstGeom>
        </p:spPr>
      </p:pic>
      <p:sp>
        <p:nvSpPr>
          <p:cNvPr id="4" name="Rectangle 3">
            <a:extLst>
              <a:ext uri="{FF2B5EF4-FFF2-40B4-BE49-F238E27FC236}">
                <a16:creationId xmlns:a16="http://schemas.microsoft.com/office/drawing/2014/main" id="{B60772D0-20B1-4796-A9E0-5AB75F153BFC}"/>
              </a:ext>
            </a:extLst>
          </p:cNvPr>
          <p:cNvSpPr/>
          <p:nvPr/>
        </p:nvSpPr>
        <p:spPr>
          <a:xfrm>
            <a:off x="8136081" y="3101618"/>
            <a:ext cx="3722356" cy="1200329"/>
          </a:xfrm>
          <a:prstGeom prst="rect">
            <a:avLst/>
          </a:prstGeom>
        </p:spPr>
        <p:txBody>
          <a:bodyPr wrap="square">
            <a:spAutoFit/>
          </a:bodyPr>
          <a:lstStyle/>
          <a:p>
            <a:r>
              <a:rPr lang="en-US" b="1" dirty="0">
                <a:solidFill>
                  <a:srgbClr val="212121"/>
                </a:solidFill>
                <a:latin typeface="Merriweather Bold"/>
              </a:rPr>
              <a:t>Science &amp; Tech </a:t>
            </a:r>
            <a:r>
              <a:rPr lang="en-US" b="1" dirty="0" err="1">
                <a:solidFill>
                  <a:srgbClr val="212121"/>
                </a:solidFill>
                <a:latin typeface="Merriweather Bold"/>
              </a:rPr>
              <a:t>Spotlight:Herd</a:t>
            </a:r>
            <a:r>
              <a:rPr lang="en-US" b="1" dirty="0">
                <a:solidFill>
                  <a:srgbClr val="212121"/>
                </a:solidFill>
                <a:latin typeface="Merriweather Bold"/>
              </a:rPr>
              <a:t> Immunity For COVID-19</a:t>
            </a:r>
          </a:p>
          <a:p>
            <a:r>
              <a:rPr lang="en-US" b="1" dirty="0"/>
              <a:t>GAO-20-646SP</a:t>
            </a:r>
            <a:r>
              <a:rPr lang="en-US" dirty="0"/>
              <a:t>Published: Jul 07, 2020. Publicly Released: Jul 07, 2020.</a:t>
            </a:r>
            <a:endParaRPr lang="en-US" dirty="0">
              <a:effectLst/>
            </a:endParaRPr>
          </a:p>
        </p:txBody>
      </p:sp>
      <p:sp>
        <p:nvSpPr>
          <p:cNvPr id="5" name="Title 3">
            <a:extLst>
              <a:ext uri="{FF2B5EF4-FFF2-40B4-BE49-F238E27FC236}">
                <a16:creationId xmlns:a16="http://schemas.microsoft.com/office/drawing/2014/main" id="{C9AC9171-5C94-4EAB-AB59-F9B0EBC3A45B}"/>
              </a:ext>
            </a:extLst>
          </p:cNvPr>
          <p:cNvSpPr txBox="1">
            <a:spLocks/>
          </p:cNvSpPr>
          <p:nvPr/>
        </p:nvSpPr>
        <p:spPr>
          <a:xfrm>
            <a:off x="0" y="195942"/>
            <a:ext cx="12192000" cy="1065705"/>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ln w="0"/>
                <a:solidFill>
                  <a:schemeClr val="bg1"/>
                </a:solidFill>
                <a:effectLst>
                  <a:outerShdw blurRad="38100" dist="19050" dir="2700000" algn="tl" rotWithShape="0">
                    <a:schemeClr val="dk1">
                      <a:alpha val="40000"/>
                    </a:schemeClr>
                  </a:outerShdw>
                </a:effectLst>
              </a:rPr>
              <a:t>Community Immunity for Specific Vaccines</a:t>
            </a:r>
          </a:p>
        </p:txBody>
      </p:sp>
    </p:spTree>
    <p:extLst>
      <p:ext uri="{BB962C8B-B14F-4D97-AF65-F5344CB8AC3E}">
        <p14:creationId xmlns:p14="http://schemas.microsoft.com/office/powerpoint/2010/main" val="3073439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B6B067-09C6-47CF-895C-95B93F7066A5}"/>
              </a:ext>
            </a:extLst>
          </p:cNvPr>
          <p:cNvSpPr>
            <a:spLocks noGrp="1"/>
          </p:cNvSpPr>
          <p:nvPr>
            <p:ph type="title"/>
          </p:nvPr>
        </p:nvSpPr>
        <p:spPr>
          <a:xfrm>
            <a:off x="238125" y="1767228"/>
            <a:ext cx="4943475" cy="3387497"/>
          </a:xfrm>
        </p:spPr>
        <p:txBody>
          <a:bodyPr anchor="ctr">
            <a:normAutofit/>
          </a:bodyPr>
          <a:lstStyle/>
          <a:p>
            <a:r>
              <a:rPr lang="en-US" sz="4000" b="1" dirty="0">
                <a:solidFill>
                  <a:schemeClr val="bg1"/>
                </a:solidFill>
              </a:rPr>
              <a:t>What assurances do we have that the COVID vaccines are safe and effective? </a:t>
            </a:r>
            <a:endParaRPr lang="en-US" sz="4000" dirty="0">
              <a:solidFill>
                <a:schemeClr val="bg1"/>
              </a:solidFill>
            </a:endParaRPr>
          </a:p>
        </p:txBody>
      </p:sp>
      <p:sp>
        <p:nvSpPr>
          <p:cNvPr id="3" name="Content Placeholder 2">
            <a:extLst>
              <a:ext uri="{FF2B5EF4-FFF2-40B4-BE49-F238E27FC236}">
                <a16:creationId xmlns:a16="http://schemas.microsoft.com/office/drawing/2014/main" id="{59AABDE1-036E-42AD-ABA0-8AD2EAE744A3}"/>
              </a:ext>
            </a:extLst>
          </p:cNvPr>
          <p:cNvSpPr>
            <a:spLocks noGrp="1"/>
          </p:cNvSpPr>
          <p:nvPr>
            <p:ph idx="1"/>
          </p:nvPr>
        </p:nvSpPr>
        <p:spPr>
          <a:xfrm>
            <a:off x="6611797" y="810304"/>
            <a:ext cx="4862447" cy="5546047"/>
          </a:xfrm>
        </p:spPr>
        <p:txBody>
          <a:bodyPr anchor="ctr">
            <a:normAutofit/>
          </a:bodyPr>
          <a:lstStyle/>
          <a:p>
            <a:r>
              <a:rPr lang="en-US" sz="3600" b="1" dirty="0"/>
              <a:t>Tested, safe, and effective COVID-19 vaccines will help us get back in control of our lives and back to the people and places we love.</a:t>
            </a:r>
          </a:p>
          <a:p>
            <a:pPr marL="0" indent="0">
              <a:buNone/>
            </a:pPr>
            <a:r>
              <a:rPr lang="en-US" sz="3600" b="1" dirty="0"/>
              <a:t>	</a:t>
            </a:r>
            <a:r>
              <a:rPr lang="en-US" sz="2000" b="1" dirty="0"/>
              <a:t>--NC DHHS COVID-19 Vaccines 101</a:t>
            </a:r>
          </a:p>
          <a:p>
            <a:pPr marL="0" indent="0">
              <a:buNone/>
            </a:pPr>
            <a:endParaRPr lang="en-US" sz="7200" dirty="0"/>
          </a:p>
        </p:txBody>
      </p:sp>
      <p:pic>
        <p:nvPicPr>
          <p:cNvPr id="4" name="Picture 3">
            <a:extLst>
              <a:ext uri="{FF2B5EF4-FFF2-40B4-BE49-F238E27FC236}">
                <a16:creationId xmlns:a16="http://schemas.microsoft.com/office/drawing/2014/main" id="{3D62B196-2A82-436A-9A42-345B5F7F794D}"/>
              </a:ext>
            </a:extLst>
          </p:cNvPr>
          <p:cNvPicPr>
            <a:picLocks noChangeAspect="1"/>
          </p:cNvPicPr>
          <p:nvPr/>
        </p:nvPicPr>
        <p:blipFill>
          <a:blip r:embed="rId2"/>
          <a:stretch>
            <a:fillRect/>
          </a:stretch>
        </p:blipFill>
        <p:spPr>
          <a:xfrm>
            <a:off x="8587725" y="5104335"/>
            <a:ext cx="1504950" cy="733425"/>
          </a:xfrm>
          <a:prstGeom prst="rect">
            <a:avLst/>
          </a:prstGeom>
        </p:spPr>
      </p:pic>
    </p:spTree>
    <p:extLst>
      <p:ext uri="{BB962C8B-B14F-4D97-AF65-F5344CB8AC3E}">
        <p14:creationId xmlns:p14="http://schemas.microsoft.com/office/powerpoint/2010/main" val="904565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normAutofit/>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78B5C5-3F9E-42AC-A117-EB903D51185D}" type="slidenum">
              <a:rPr lang="en-US" altLang="en-US"/>
              <a:pPr eaLnBrk="1" hangingPunct="1"/>
              <a:t>4</a:t>
            </a:fld>
            <a:endParaRPr lang="en-US" altLang="en-US"/>
          </a:p>
        </p:txBody>
      </p:sp>
      <p:sp>
        <p:nvSpPr>
          <p:cNvPr id="270338" name="Rectangle 2"/>
          <p:cNvSpPr>
            <a:spLocks noGrp="1" noChangeArrowheads="1"/>
          </p:cNvSpPr>
          <p:nvPr>
            <p:ph type="title"/>
          </p:nvPr>
        </p:nvSpPr>
        <p:spPr>
          <a:xfrm>
            <a:off x="45718" y="643717"/>
            <a:ext cx="12146282" cy="1139825"/>
          </a:xfrm>
        </p:spPr>
        <p:txBody>
          <a:bodyPr/>
          <a:lstStyle/>
          <a:p>
            <a:pPr algn="ctr" eaLnBrk="1" hangingPunct="1">
              <a:defRPr/>
            </a:pPr>
            <a:r>
              <a:rPr lang="en-US" b="1" dirty="0">
                <a:solidFill>
                  <a:schemeClr val="tx1"/>
                </a:solidFill>
              </a:rPr>
              <a:t>The Plague</a:t>
            </a:r>
          </a:p>
        </p:txBody>
      </p:sp>
      <p:sp>
        <p:nvSpPr>
          <p:cNvPr id="270339" name="Rectangle 3"/>
          <p:cNvSpPr>
            <a:spLocks noGrp="1" noChangeArrowheads="1"/>
          </p:cNvSpPr>
          <p:nvPr>
            <p:ph type="body" sz="half" idx="1"/>
          </p:nvPr>
        </p:nvSpPr>
        <p:spPr>
          <a:xfrm>
            <a:off x="711200" y="1828800"/>
            <a:ext cx="4368800" cy="3327400"/>
          </a:xfrm>
        </p:spPr>
        <p:txBody>
          <a:bodyPr>
            <a:normAutofit fontScale="77500" lnSpcReduction="20000"/>
          </a:bodyPr>
          <a:lstStyle/>
          <a:p>
            <a:pPr marL="0" indent="0">
              <a:spcBef>
                <a:spcPct val="0"/>
              </a:spcBef>
              <a:buNone/>
              <a:defRPr/>
            </a:pPr>
            <a:r>
              <a:rPr lang="en-US" sz="3600" dirty="0"/>
              <a:t>Death of </a:t>
            </a:r>
            <a:r>
              <a:rPr lang="en-US" sz="3600" u="sng" dirty="0"/>
              <a:t>25%</a:t>
            </a:r>
            <a:r>
              <a:rPr lang="en-US" sz="3600" dirty="0"/>
              <a:t> to </a:t>
            </a:r>
            <a:r>
              <a:rPr lang="en-US" sz="3600" u="sng" dirty="0"/>
              <a:t>50%</a:t>
            </a:r>
            <a:r>
              <a:rPr lang="en-US" sz="3600" dirty="0"/>
              <a:t> of population ... Including 1/3 (~25 million) in Europe and some 60 million worldwide</a:t>
            </a:r>
          </a:p>
          <a:p>
            <a:pPr marL="0" indent="0">
              <a:spcBef>
                <a:spcPct val="0"/>
              </a:spcBef>
              <a:buNone/>
              <a:defRPr/>
            </a:pPr>
            <a:endParaRPr lang="en-US" sz="3600" dirty="0"/>
          </a:p>
          <a:p>
            <a:pPr marL="0" indent="0">
              <a:spcBef>
                <a:spcPct val="0"/>
              </a:spcBef>
              <a:buNone/>
              <a:defRPr/>
            </a:pPr>
            <a:r>
              <a:rPr lang="en-US" sz="3600" dirty="0"/>
              <a:t>Originated in Asia, and moved west with Mongol armies and traders</a:t>
            </a:r>
          </a:p>
          <a:p>
            <a:pPr marL="0" indent="0">
              <a:spcBef>
                <a:spcPct val="0"/>
              </a:spcBef>
              <a:buNone/>
              <a:defRPr/>
            </a:pPr>
            <a:r>
              <a:rPr lang="en-US" sz="3600" b="1" dirty="0"/>
              <a:t> </a:t>
            </a:r>
            <a:endParaRPr lang="en-US" sz="3600" dirty="0"/>
          </a:p>
        </p:txBody>
      </p:sp>
      <p:pic>
        <p:nvPicPr>
          <p:cNvPr id="16389" name="Picture 4" descr="plague6"/>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r="2751"/>
          <a:stretch>
            <a:fillRect/>
          </a:stretch>
        </p:blipFill>
        <p:spPr>
          <a:xfrm>
            <a:off x="5364162" y="1811340"/>
            <a:ext cx="4491039" cy="4213225"/>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914400" y="4765696"/>
            <a:ext cx="3505200" cy="1477328"/>
          </a:xfrm>
          <a:prstGeom prst="rect">
            <a:avLst/>
          </a:prstGeom>
          <a:solidFill>
            <a:srgbClr val="FF7C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chemeClr val="bg1"/>
                </a:solidFill>
                <a:latin typeface="Verdana" panose="020B0604030504040204" pitchFamily="34" charset="0"/>
              </a:rPr>
              <a:t>The Italian author &amp; poet Boccaccio said victims “ate lunch with their friends and dinner with their ancestors in paradise”</a:t>
            </a:r>
          </a:p>
        </p:txBody>
      </p:sp>
      <p:pic>
        <p:nvPicPr>
          <p:cNvPr id="9" name="Picture 8">
            <a:extLst>
              <a:ext uri="{FF2B5EF4-FFF2-40B4-BE49-F238E27FC236}">
                <a16:creationId xmlns:a16="http://schemas.microsoft.com/office/drawing/2014/main" id="{86DC7BE8-D3D7-4F82-984C-A7580610A3DC}"/>
              </a:ext>
            </a:extLst>
          </p:cNvPr>
          <p:cNvPicPr>
            <a:picLocks noChangeAspect="1"/>
          </p:cNvPicPr>
          <p:nvPr/>
        </p:nvPicPr>
        <p:blipFill>
          <a:blip r:embed="rId4"/>
          <a:stretch>
            <a:fillRect/>
          </a:stretch>
        </p:blipFill>
        <p:spPr>
          <a:xfrm>
            <a:off x="9855200" y="1803400"/>
            <a:ext cx="2133600" cy="2336800"/>
          </a:xfrm>
          <a:prstGeom prst="rect">
            <a:avLst/>
          </a:prstGeom>
        </p:spPr>
      </p:pic>
      <p:pic>
        <p:nvPicPr>
          <p:cNvPr id="10" name="Picture 9">
            <a:extLst>
              <a:ext uri="{FF2B5EF4-FFF2-40B4-BE49-F238E27FC236}">
                <a16:creationId xmlns:a16="http://schemas.microsoft.com/office/drawing/2014/main" id="{86DC7BE8-D3D7-4F82-984C-A7580610A3DC}"/>
              </a:ext>
            </a:extLst>
          </p:cNvPr>
          <p:cNvPicPr>
            <a:picLocks noChangeAspect="1"/>
          </p:cNvPicPr>
          <p:nvPr/>
        </p:nvPicPr>
        <p:blipFill>
          <a:blip r:embed="rId4"/>
          <a:stretch>
            <a:fillRect/>
          </a:stretch>
        </p:blipFill>
        <p:spPr>
          <a:xfrm>
            <a:off x="9855200" y="1955800"/>
            <a:ext cx="2133600" cy="2336800"/>
          </a:xfrm>
          <a:prstGeom prst="rect">
            <a:avLst/>
          </a:prstGeom>
        </p:spPr>
      </p:pic>
      <p:pic>
        <p:nvPicPr>
          <p:cNvPr id="11" name="Picture 10">
            <a:extLst>
              <a:ext uri="{FF2B5EF4-FFF2-40B4-BE49-F238E27FC236}">
                <a16:creationId xmlns:a16="http://schemas.microsoft.com/office/drawing/2014/main" id="{86DC7BE8-D3D7-4F82-984C-A7580610A3DC}"/>
              </a:ext>
            </a:extLst>
          </p:cNvPr>
          <p:cNvPicPr>
            <a:picLocks noChangeAspect="1"/>
          </p:cNvPicPr>
          <p:nvPr/>
        </p:nvPicPr>
        <p:blipFill>
          <a:blip r:embed="rId4"/>
          <a:stretch>
            <a:fillRect/>
          </a:stretch>
        </p:blipFill>
        <p:spPr>
          <a:xfrm>
            <a:off x="10058400" y="2159000"/>
            <a:ext cx="2133600" cy="2336800"/>
          </a:xfrm>
          <a:prstGeom prst="rect">
            <a:avLst/>
          </a:prstGeom>
        </p:spPr>
      </p:pic>
      <p:sp>
        <p:nvSpPr>
          <p:cNvPr id="12" name="Rectangle 2">
            <a:extLst>
              <a:ext uri="{FF2B5EF4-FFF2-40B4-BE49-F238E27FC236}">
                <a16:creationId xmlns:a16="http://schemas.microsoft.com/office/drawing/2014/main" id="{3E1430FE-2B4D-497E-A61F-7FCA678FDD79}"/>
              </a:ext>
            </a:extLst>
          </p:cNvPr>
          <p:cNvSpPr txBox="1">
            <a:spLocks noChangeArrowheads="1"/>
          </p:cNvSpPr>
          <p:nvPr/>
        </p:nvSpPr>
        <p:spPr>
          <a:xfrm>
            <a:off x="45718" y="58533"/>
            <a:ext cx="11899669" cy="853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dirty="0"/>
              <a:t>Middle (“Dark”) Ages (476-1450 AD)</a:t>
            </a:r>
          </a:p>
        </p:txBody>
      </p:sp>
    </p:spTree>
    <p:extLst>
      <p:ext uri="{BB962C8B-B14F-4D97-AF65-F5344CB8AC3E}">
        <p14:creationId xmlns:p14="http://schemas.microsoft.com/office/powerpoint/2010/main" val="4063997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418"/>
            <a:ext cx="2685585" cy="1325563"/>
          </a:xfrm>
        </p:spPr>
        <p:txBody>
          <a:bodyPr/>
          <a:lstStyle/>
          <a:p>
            <a:r>
              <a:rPr lang="en-US" dirty="0"/>
              <a:t>Question 5</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p:cNvPicPr>
            <a:picLocks noChangeAspect="1"/>
          </p:cNvPicPr>
          <p:nvPr/>
        </p:nvPicPr>
        <p:blipFill>
          <a:blip r:embed="rId3"/>
          <a:stretch>
            <a:fillRect/>
          </a:stretch>
        </p:blipFill>
        <p:spPr>
          <a:xfrm>
            <a:off x="1150422" y="1467972"/>
            <a:ext cx="9891156" cy="4708991"/>
          </a:xfrm>
          <a:prstGeom prst="rect">
            <a:avLst/>
          </a:prstGeom>
        </p:spPr>
      </p:pic>
      <p:sp>
        <p:nvSpPr>
          <p:cNvPr id="6" name="Rectangle 5"/>
          <p:cNvSpPr/>
          <p:nvPr/>
        </p:nvSpPr>
        <p:spPr>
          <a:xfrm>
            <a:off x="7188819" y="631190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Krammer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 SARS-CoV-2 vaccines in development.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586,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516–527 (2020). https://doi.org/10.1038/s41586-020-2798-3</a:t>
            </a:r>
          </a:p>
        </p:txBody>
      </p:sp>
      <p:sp>
        <p:nvSpPr>
          <p:cNvPr id="7" name="Title 3"/>
          <p:cNvSpPr txBox="1">
            <a:spLocks/>
          </p:cNvSpPr>
          <p:nvPr/>
        </p:nvSpPr>
        <p:spPr>
          <a:xfrm>
            <a:off x="0" y="185056"/>
            <a:ext cx="12192000" cy="1040173"/>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COVID-19 Vaccine Development</a:t>
            </a:r>
          </a:p>
        </p:txBody>
      </p:sp>
    </p:spTree>
    <p:extLst>
      <p:ext uri="{BB962C8B-B14F-4D97-AF65-F5344CB8AC3E}">
        <p14:creationId xmlns:p14="http://schemas.microsoft.com/office/powerpoint/2010/main" val="2222641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C0A2B35-227D-4992-8ABC-BBCA067FBB2C}"/>
              </a:ext>
            </a:extLst>
          </p:cNvPr>
          <p:cNvGraphicFramePr>
            <a:graphicFrameLocks noGrp="1"/>
          </p:cNvGraphicFramePr>
          <p:nvPr>
            <p:extLst>
              <p:ext uri="{D42A27DB-BD31-4B8C-83A1-F6EECF244321}">
                <p14:modId xmlns:p14="http://schemas.microsoft.com/office/powerpoint/2010/main" val="143005202"/>
              </p:ext>
            </p:extLst>
          </p:nvPr>
        </p:nvGraphicFramePr>
        <p:xfrm>
          <a:off x="955962" y="716973"/>
          <a:ext cx="9125527" cy="5210070"/>
        </p:xfrm>
        <a:graphic>
          <a:graphicData uri="http://schemas.openxmlformats.org/drawingml/2006/table">
            <a:tbl>
              <a:tblPr/>
              <a:tblGrid>
                <a:gridCol w="2002104">
                  <a:extLst>
                    <a:ext uri="{9D8B030D-6E8A-4147-A177-3AD203B41FA5}">
                      <a16:colId xmlns:a16="http://schemas.microsoft.com/office/drawing/2014/main" val="1736280761"/>
                    </a:ext>
                  </a:extLst>
                </a:gridCol>
                <a:gridCol w="2335785">
                  <a:extLst>
                    <a:ext uri="{9D8B030D-6E8A-4147-A177-3AD203B41FA5}">
                      <a16:colId xmlns:a16="http://schemas.microsoft.com/office/drawing/2014/main" val="862128681"/>
                    </a:ext>
                  </a:extLst>
                </a:gridCol>
                <a:gridCol w="2437344">
                  <a:extLst>
                    <a:ext uri="{9D8B030D-6E8A-4147-A177-3AD203B41FA5}">
                      <a16:colId xmlns:a16="http://schemas.microsoft.com/office/drawing/2014/main" val="1847028289"/>
                    </a:ext>
                  </a:extLst>
                </a:gridCol>
                <a:gridCol w="2350294">
                  <a:extLst>
                    <a:ext uri="{9D8B030D-6E8A-4147-A177-3AD203B41FA5}">
                      <a16:colId xmlns:a16="http://schemas.microsoft.com/office/drawing/2014/main" val="3503749505"/>
                    </a:ext>
                  </a:extLst>
                </a:gridCol>
              </a:tblGrid>
              <a:tr h="585760">
                <a:tc>
                  <a:txBody>
                    <a:bodyPr/>
                    <a:lstStyle/>
                    <a:p>
                      <a:pPr algn="ctr" rtl="0" fontAlgn="base"/>
                      <a:r>
                        <a:rPr lang="en-US" sz="1200" b="1" i="0" dirty="0">
                          <a:solidFill>
                            <a:srgbClr val="FFFFFF"/>
                          </a:solidFill>
                          <a:effectLst/>
                          <a:latin typeface="Arial" panose="020B0604020202020204" pitchFamily="34" charset="0"/>
                        </a:rPr>
                        <a:t> </a:t>
                      </a:r>
                    </a:p>
                  </a:txBody>
                  <a:tcPr marL="58802" marR="58802" marT="29401" marB="2940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9E2F3"/>
                    </a:solidFill>
                  </a:tcPr>
                </a:tc>
                <a:tc>
                  <a:txBody>
                    <a:bodyPr/>
                    <a:lstStyle/>
                    <a:p>
                      <a:pPr algn="ctr" rtl="0" fontAlgn="base"/>
                      <a:r>
                        <a:rPr lang="en-US" sz="1200" b="1" i="0" dirty="0">
                          <a:solidFill>
                            <a:srgbClr val="FFFFFF"/>
                          </a:solidFill>
                          <a:effectLst/>
                          <a:latin typeface="Arial" panose="020B0604020202020204" pitchFamily="34" charset="0"/>
                        </a:rPr>
                        <a:t>Pfizer Vaccine – EUA 12/11/20</a:t>
                      </a:r>
                      <a:r>
                        <a:rPr lang="en-US" sz="1200" b="0" i="0" dirty="0">
                          <a:solidFill>
                            <a:srgbClr val="FFFFFF"/>
                          </a:solidFill>
                          <a:effectLst/>
                          <a:latin typeface="Arial" panose="020B0604020202020204" pitchFamily="34" charset="0"/>
                        </a:rPr>
                        <a:t> </a:t>
                      </a:r>
                      <a:endParaRPr lang="en-US" sz="2800" b="0" i="0" dirty="0">
                        <a:effectLst/>
                      </a:endParaRPr>
                    </a:p>
                  </a:txBody>
                  <a:tcPr marL="58802" marR="58802" marT="29401" marB="29401" anchor="ctr">
                    <a:lnL w="9525" cap="flat" cmpd="sng" algn="ctr">
                      <a:solidFill>
                        <a:schemeClr val="bg1"/>
                      </a:solidFill>
                      <a:prstDash val="solid"/>
                      <a:round/>
                      <a:headEnd type="none" w="med" len="med"/>
                      <a:tailEnd type="none" w="med" len="med"/>
                    </a:lnL>
                    <a:lnR w="9525" cap="flat" cmpd="sng" algn="ctr">
                      <a:solidFill>
                        <a:srgbClr val="80000E"/>
                      </a:solidFill>
                      <a:prstDash val="solid"/>
                      <a:round/>
                      <a:headEnd type="none" w="med" len="med"/>
                      <a:tailEnd type="none" w="med" len="med"/>
                    </a:lnR>
                    <a:lnT w="9525" cap="flat" cmpd="sng" algn="ctr">
                      <a:solidFill>
                        <a:srgbClr val="80000E"/>
                      </a:solidFill>
                      <a:prstDash val="solid"/>
                      <a:round/>
                      <a:headEnd type="none" w="med" len="med"/>
                      <a:tailEnd type="none" w="med" len="med"/>
                    </a:lnT>
                    <a:lnB w="9525" cap="flat" cmpd="sng" algn="ctr">
                      <a:solidFill>
                        <a:srgbClr val="80000E"/>
                      </a:solidFill>
                      <a:prstDash val="solid"/>
                      <a:round/>
                      <a:headEnd type="none" w="med" len="med"/>
                      <a:tailEnd type="none" w="med" len="med"/>
                    </a:lnB>
                    <a:solidFill>
                      <a:srgbClr val="4472C4"/>
                    </a:solidFill>
                  </a:tcPr>
                </a:tc>
                <a:tc>
                  <a:txBody>
                    <a:bodyPr/>
                    <a:lstStyle/>
                    <a:p>
                      <a:pPr algn="ctr" rtl="0" fontAlgn="base"/>
                      <a:r>
                        <a:rPr lang="en-US" sz="1200" b="1" i="0">
                          <a:solidFill>
                            <a:srgbClr val="FFFFFF"/>
                          </a:solidFill>
                          <a:effectLst/>
                          <a:latin typeface="Arial" panose="020B0604020202020204" pitchFamily="34" charset="0"/>
                        </a:rPr>
                        <a:t>Moderna Vaccine – EUA 12/18/20</a:t>
                      </a:r>
                      <a:r>
                        <a:rPr lang="en-US" sz="1200" b="0" i="0">
                          <a:solidFill>
                            <a:srgbClr val="FFFFFF"/>
                          </a:solidFill>
                          <a:effectLst/>
                          <a:latin typeface="Arial" panose="020B0604020202020204" pitchFamily="34" charset="0"/>
                        </a:rPr>
                        <a:t> </a:t>
                      </a:r>
                      <a:endParaRPr lang="en-US" sz="2800" b="0" i="0">
                        <a:effectLst/>
                      </a:endParaRPr>
                    </a:p>
                  </a:txBody>
                  <a:tcPr marL="58802" marR="58802" marT="29401" marB="29401" anchor="ctr">
                    <a:lnL w="9525" cap="flat" cmpd="sng" algn="ctr">
                      <a:solidFill>
                        <a:srgbClr val="80000E"/>
                      </a:solidFill>
                      <a:prstDash val="solid"/>
                      <a:round/>
                      <a:headEnd type="none" w="med" len="med"/>
                      <a:tailEnd type="none" w="med" len="med"/>
                    </a:lnL>
                    <a:lnR w="9525" cap="flat" cmpd="sng" algn="ctr">
                      <a:solidFill>
                        <a:srgbClr val="00FB0D"/>
                      </a:solidFill>
                      <a:prstDash val="solid"/>
                      <a:round/>
                      <a:headEnd type="none" w="med" len="med"/>
                      <a:tailEnd type="none" w="med" len="med"/>
                    </a:lnR>
                    <a:lnT w="9525" cap="flat" cmpd="sng" algn="ctr">
                      <a:solidFill>
                        <a:srgbClr val="00FB0D"/>
                      </a:solidFill>
                      <a:prstDash val="solid"/>
                      <a:round/>
                      <a:headEnd type="none" w="med" len="med"/>
                      <a:tailEnd type="none" w="med" len="med"/>
                    </a:lnT>
                    <a:lnB w="9525" cap="flat" cmpd="sng" algn="ctr">
                      <a:solidFill>
                        <a:srgbClr val="00FB0D"/>
                      </a:solidFill>
                      <a:prstDash val="solid"/>
                      <a:round/>
                      <a:headEnd type="none" w="med" len="med"/>
                      <a:tailEnd type="none" w="med" len="med"/>
                    </a:lnB>
                    <a:solidFill>
                      <a:srgbClr val="4472C4"/>
                    </a:solidFill>
                  </a:tcPr>
                </a:tc>
                <a:tc>
                  <a:txBody>
                    <a:bodyPr/>
                    <a:lstStyle/>
                    <a:p>
                      <a:pPr algn="ctr" rtl="0" fontAlgn="base"/>
                      <a:r>
                        <a:rPr lang="en-US" sz="1200" b="1" i="0">
                          <a:solidFill>
                            <a:srgbClr val="FFFFFF"/>
                          </a:solidFill>
                          <a:effectLst/>
                          <a:latin typeface="Arial" panose="020B0604020202020204" pitchFamily="34" charset="0"/>
                        </a:rPr>
                        <a:t>Johnson and Johnson Vaccine – EUA 02/26/21</a:t>
                      </a:r>
                      <a:r>
                        <a:rPr lang="en-US" sz="1200" b="0" i="0">
                          <a:solidFill>
                            <a:srgbClr val="FFFFFF"/>
                          </a:solidFill>
                          <a:effectLst/>
                          <a:latin typeface="Arial" panose="020B0604020202020204" pitchFamily="34" charset="0"/>
                        </a:rPr>
                        <a:t> </a:t>
                      </a:r>
                      <a:endParaRPr lang="en-US" sz="2800" b="0" i="0">
                        <a:effectLst/>
                      </a:endParaRPr>
                    </a:p>
                  </a:txBody>
                  <a:tcPr marL="58802" marR="58802" marT="29401" marB="29401" anchor="ctr">
                    <a:lnL w="9525" cap="flat" cmpd="sng" algn="ctr">
                      <a:solidFill>
                        <a:srgbClr val="00FB0D"/>
                      </a:solidFill>
                      <a:prstDash val="solid"/>
                      <a:round/>
                      <a:headEnd type="none" w="med" len="med"/>
                      <a:tailEnd type="none" w="med" len="med"/>
                    </a:lnL>
                    <a:lnR w="9525" cap="flat" cmpd="sng" algn="ctr">
                      <a:solidFill>
                        <a:srgbClr val="80000E"/>
                      </a:solidFill>
                      <a:prstDash val="solid"/>
                      <a:round/>
                      <a:headEnd type="none" w="med" len="med"/>
                      <a:tailEnd type="none" w="med" len="med"/>
                    </a:lnR>
                    <a:lnT w="9525" cap="flat" cmpd="sng" algn="ctr">
                      <a:solidFill>
                        <a:srgbClr val="80000E"/>
                      </a:solidFill>
                      <a:prstDash val="solid"/>
                      <a:round/>
                      <a:headEnd type="none" w="med" len="med"/>
                      <a:tailEnd type="none" w="med" len="med"/>
                    </a:lnT>
                    <a:lnB w="9525" cap="flat" cmpd="sng" algn="ctr">
                      <a:solidFill>
                        <a:srgbClr val="80000E"/>
                      </a:solidFill>
                      <a:prstDash val="solid"/>
                      <a:round/>
                      <a:headEnd type="none" w="med" len="med"/>
                      <a:tailEnd type="none" w="med" len="med"/>
                    </a:lnB>
                    <a:solidFill>
                      <a:srgbClr val="4472C4"/>
                    </a:solidFill>
                  </a:tcPr>
                </a:tc>
                <a:extLst>
                  <a:ext uri="{0D108BD9-81ED-4DB2-BD59-A6C34878D82A}">
                    <a16:rowId xmlns:a16="http://schemas.microsoft.com/office/drawing/2014/main" val="2349450459"/>
                  </a:ext>
                </a:extLst>
              </a:tr>
              <a:tr h="585760">
                <a:tc>
                  <a:txBody>
                    <a:bodyPr/>
                    <a:lstStyle/>
                    <a:p>
                      <a:pPr algn="ctr" rtl="0" fontAlgn="base"/>
                      <a:r>
                        <a:rPr lang="en-US" sz="1200" b="1" i="0">
                          <a:solidFill>
                            <a:srgbClr val="000000"/>
                          </a:solidFill>
                          <a:effectLst/>
                          <a:latin typeface="Arial" panose="020B0604020202020204" pitchFamily="34" charset="0"/>
                        </a:rPr>
                        <a:t>Vaccine Mechanism of Action (TYPE)</a:t>
                      </a:r>
                      <a:r>
                        <a:rPr lang="en-US" sz="1200" b="0" i="0">
                          <a:solidFill>
                            <a:srgbClr val="000000"/>
                          </a:solidFill>
                          <a:effectLst/>
                          <a:latin typeface="Arial" panose="020B0604020202020204" pitchFamily="34" charset="0"/>
                        </a:rPr>
                        <a:t> </a:t>
                      </a:r>
                      <a:endParaRPr lang="en-US" sz="2800" b="0" i="0">
                        <a:effectLst/>
                      </a:endParaRPr>
                    </a:p>
                  </a:txBody>
                  <a:tcPr marL="58802" marR="58802" marT="29401" marB="29401" anchor="ctr">
                    <a:lnL w="9525" cap="flat" cmpd="sng" algn="ctr">
                      <a:solidFill>
                        <a:srgbClr val="E0070E"/>
                      </a:solidFill>
                      <a:prstDash val="solid"/>
                      <a:round/>
                      <a:headEnd type="none" w="med" len="med"/>
                      <a:tailEnd type="none" w="med" len="med"/>
                    </a:lnL>
                    <a:lnR w="9525" cap="flat" cmpd="sng" algn="ctr">
                      <a:solidFill>
                        <a:srgbClr val="E0070E"/>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E0070E"/>
                      </a:solidFill>
                      <a:prstDash val="solid"/>
                      <a:round/>
                      <a:headEnd type="none" w="med" len="med"/>
                      <a:tailEnd type="none" w="med" len="med"/>
                    </a:lnB>
                    <a:solidFill>
                      <a:srgbClr val="D9E2F3"/>
                    </a:solidFill>
                  </a:tcPr>
                </a:tc>
                <a:tc>
                  <a:txBody>
                    <a:bodyPr/>
                    <a:lstStyle/>
                    <a:p>
                      <a:pPr algn="ctr" rtl="0" fontAlgn="base"/>
                      <a:r>
                        <a:rPr lang="en-US" sz="1200" b="0" i="0" dirty="0">
                          <a:solidFill>
                            <a:srgbClr val="000000"/>
                          </a:solidFill>
                          <a:effectLst/>
                          <a:latin typeface="Arial" panose="020B0604020202020204" pitchFamily="34" charset="0"/>
                        </a:rPr>
                        <a:t>mRNA mechanism </a:t>
                      </a:r>
                      <a:endParaRPr lang="en-US" sz="2800" b="0" i="0" dirty="0">
                        <a:effectLst/>
                      </a:endParaRPr>
                    </a:p>
                  </a:txBody>
                  <a:tcPr marL="58802" marR="58802" marT="29401" marB="29401" anchor="ctr">
                    <a:lnL w="9525" cap="flat" cmpd="sng" algn="ctr">
                      <a:solidFill>
                        <a:srgbClr val="E0070E"/>
                      </a:solidFill>
                      <a:prstDash val="solid"/>
                      <a:round/>
                      <a:headEnd type="none" w="med" len="med"/>
                      <a:tailEnd type="none" w="med" len="med"/>
                    </a:lnL>
                    <a:lnR w="9525" cap="flat" cmpd="sng" algn="ctr">
                      <a:solidFill>
                        <a:srgbClr val="600A0E"/>
                      </a:solidFill>
                      <a:prstDash val="solid"/>
                      <a:round/>
                      <a:headEnd type="none" w="med" len="med"/>
                      <a:tailEnd type="none" w="med" len="med"/>
                    </a:lnR>
                    <a:lnT w="9525" cap="flat" cmpd="sng" algn="ctr">
                      <a:solidFill>
                        <a:srgbClr val="80000E"/>
                      </a:solidFill>
                      <a:prstDash val="solid"/>
                      <a:round/>
                      <a:headEnd type="none" w="med" len="med"/>
                      <a:tailEnd type="none" w="med" len="med"/>
                    </a:lnT>
                    <a:lnB w="9525" cap="flat" cmpd="sng" algn="ctr">
                      <a:solidFill>
                        <a:srgbClr val="600A0E"/>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mRNA mechanism </a:t>
                      </a:r>
                      <a:endParaRPr lang="en-US" sz="2800" b="0" i="0">
                        <a:effectLst/>
                      </a:endParaRPr>
                    </a:p>
                  </a:txBody>
                  <a:tcPr marL="58802" marR="58802" marT="29401" marB="29401" anchor="ctr">
                    <a:lnL w="9525" cap="flat" cmpd="sng" algn="ctr">
                      <a:solidFill>
                        <a:srgbClr val="600A0E"/>
                      </a:solidFill>
                      <a:prstDash val="solid"/>
                      <a:round/>
                      <a:headEnd type="none" w="med" len="med"/>
                      <a:tailEnd type="none" w="med" len="med"/>
                    </a:lnL>
                    <a:lnR w="9525" cap="flat" cmpd="sng" algn="ctr">
                      <a:solidFill>
                        <a:srgbClr val="80030E"/>
                      </a:solidFill>
                      <a:prstDash val="solid"/>
                      <a:round/>
                      <a:headEnd type="none" w="med" len="med"/>
                      <a:tailEnd type="none" w="med" len="med"/>
                    </a:lnR>
                    <a:lnT w="9525" cap="flat" cmpd="sng" algn="ctr">
                      <a:solidFill>
                        <a:srgbClr val="00FB0D"/>
                      </a:solidFill>
                      <a:prstDash val="solid"/>
                      <a:round/>
                      <a:headEnd type="none" w="med" len="med"/>
                      <a:tailEnd type="none" w="med" len="med"/>
                    </a:lnT>
                    <a:lnB w="9525" cap="flat" cmpd="sng" algn="ctr">
                      <a:solidFill>
                        <a:srgbClr val="80030E"/>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Vector mechanism </a:t>
                      </a:r>
                      <a:endParaRPr lang="en-US" sz="2800" b="0" i="0">
                        <a:effectLst/>
                      </a:endParaRPr>
                    </a:p>
                  </a:txBody>
                  <a:tcPr marL="58802" marR="58802" marT="29401" marB="29401" anchor="ctr">
                    <a:lnL w="9525" cap="flat" cmpd="sng" algn="ctr">
                      <a:solidFill>
                        <a:srgbClr val="80030E"/>
                      </a:solidFill>
                      <a:prstDash val="solid"/>
                      <a:round/>
                      <a:headEnd type="none" w="med" len="med"/>
                      <a:tailEnd type="none" w="med" len="med"/>
                    </a:lnL>
                    <a:lnR w="9525" cap="flat" cmpd="sng" algn="ctr">
                      <a:solidFill>
                        <a:srgbClr val="A0050E"/>
                      </a:solidFill>
                      <a:prstDash val="solid"/>
                      <a:round/>
                      <a:headEnd type="none" w="med" len="med"/>
                      <a:tailEnd type="none" w="med" len="med"/>
                    </a:lnR>
                    <a:lnT w="9525" cap="flat" cmpd="sng" algn="ctr">
                      <a:solidFill>
                        <a:srgbClr val="80000E"/>
                      </a:solidFill>
                      <a:prstDash val="solid"/>
                      <a:round/>
                      <a:headEnd type="none" w="med" len="med"/>
                      <a:tailEnd type="none" w="med" len="med"/>
                    </a:lnT>
                    <a:lnB w="9525" cap="flat" cmpd="sng" algn="ctr">
                      <a:solidFill>
                        <a:srgbClr val="A0050E"/>
                      </a:solidFill>
                      <a:prstDash val="solid"/>
                      <a:round/>
                      <a:headEnd type="none" w="med" len="med"/>
                      <a:tailEnd type="none" w="med" len="med"/>
                    </a:lnB>
                  </a:tcPr>
                </a:tc>
                <a:extLst>
                  <a:ext uri="{0D108BD9-81ED-4DB2-BD59-A6C34878D82A}">
                    <a16:rowId xmlns:a16="http://schemas.microsoft.com/office/drawing/2014/main" val="1969384424"/>
                  </a:ext>
                </a:extLst>
              </a:tr>
              <a:tr h="750975">
                <a:tc>
                  <a:txBody>
                    <a:bodyPr/>
                    <a:lstStyle/>
                    <a:p>
                      <a:pPr algn="ctr" rtl="0" fontAlgn="base"/>
                      <a:r>
                        <a:rPr lang="en-US" sz="1200" b="1" i="0">
                          <a:solidFill>
                            <a:srgbClr val="000000"/>
                          </a:solidFill>
                          <a:effectLst/>
                          <a:latin typeface="Arial" panose="020B0604020202020204" pitchFamily="34" charset="0"/>
                        </a:rPr>
                        <a:t>Efficacy</a:t>
                      </a:r>
                      <a:r>
                        <a:rPr lang="en-US" sz="1200" b="0" i="0">
                          <a:solidFill>
                            <a:srgbClr val="000000"/>
                          </a:solidFill>
                          <a:effectLst/>
                          <a:latin typeface="Arial" panose="020B0604020202020204" pitchFamily="34" charset="0"/>
                        </a:rPr>
                        <a:t> </a:t>
                      </a:r>
                      <a:endParaRPr lang="en-US" sz="2800" b="0" i="0">
                        <a:effectLst/>
                      </a:endParaRPr>
                    </a:p>
                  </a:txBody>
                  <a:tcPr marL="58802" marR="58802" marT="29401" marB="29401" anchor="ctr">
                    <a:lnL w="9525" cap="flat" cmpd="sng" algn="ctr">
                      <a:solidFill>
                        <a:srgbClr val="60120E"/>
                      </a:solidFill>
                      <a:prstDash val="solid"/>
                      <a:round/>
                      <a:headEnd type="none" w="med" len="med"/>
                      <a:tailEnd type="none" w="med" len="med"/>
                    </a:lnL>
                    <a:lnR w="9525" cap="flat" cmpd="sng" algn="ctr">
                      <a:solidFill>
                        <a:srgbClr val="60120E"/>
                      </a:solidFill>
                      <a:prstDash val="solid"/>
                      <a:round/>
                      <a:headEnd type="none" w="med" len="med"/>
                      <a:tailEnd type="none" w="med" len="med"/>
                    </a:lnR>
                    <a:lnT w="9525" cap="flat" cmpd="sng" algn="ctr">
                      <a:solidFill>
                        <a:srgbClr val="E0070E"/>
                      </a:solidFill>
                      <a:prstDash val="solid"/>
                      <a:round/>
                      <a:headEnd type="none" w="med" len="med"/>
                      <a:tailEnd type="none" w="med" len="med"/>
                    </a:lnT>
                    <a:lnB w="9525" cap="flat" cmpd="sng" algn="ctr">
                      <a:solidFill>
                        <a:srgbClr val="60120E"/>
                      </a:solidFill>
                      <a:prstDash val="solid"/>
                      <a:round/>
                      <a:headEnd type="none" w="med" len="med"/>
                      <a:tailEnd type="none" w="med" len="med"/>
                    </a:lnB>
                    <a:solidFill>
                      <a:srgbClr val="D9E2F3"/>
                    </a:solidFill>
                  </a:tcPr>
                </a:tc>
                <a:tc>
                  <a:txBody>
                    <a:bodyPr/>
                    <a:lstStyle/>
                    <a:p>
                      <a:pPr algn="ctr" rtl="0" fontAlgn="base"/>
                      <a:r>
                        <a:rPr lang="en-US" sz="1200" b="0" i="0" dirty="0">
                          <a:solidFill>
                            <a:srgbClr val="000000"/>
                          </a:solidFill>
                          <a:effectLst/>
                          <a:latin typeface="Arial" panose="020B0604020202020204" pitchFamily="34" charset="0"/>
                        </a:rPr>
                        <a:t>95% effective against </a:t>
                      </a:r>
                      <a:endParaRPr lang="en-US" sz="2800" b="0" i="0" dirty="0">
                        <a:effectLst/>
                      </a:endParaRPr>
                    </a:p>
                    <a:p>
                      <a:pPr algn="ctr" rtl="0" fontAlgn="base"/>
                      <a:r>
                        <a:rPr lang="en-US" sz="1200" b="0" i="0" dirty="0">
                          <a:solidFill>
                            <a:srgbClr val="000000"/>
                          </a:solidFill>
                          <a:effectLst/>
                          <a:latin typeface="Arial" panose="020B0604020202020204" pitchFamily="34" charset="0"/>
                        </a:rPr>
                        <a:t>COVID-19 </a:t>
                      </a:r>
                      <a:endParaRPr lang="en-US" sz="2800" b="0" i="0" dirty="0">
                        <a:effectLst/>
                      </a:endParaRPr>
                    </a:p>
                  </a:txBody>
                  <a:tcPr marL="58802" marR="58802" marT="29401" marB="29401" anchor="ctr">
                    <a:lnL w="9525" cap="flat" cmpd="sng" algn="ctr">
                      <a:solidFill>
                        <a:srgbClr val="60120E"/>
                      </a:solidFill>
                      <a:prstDash val="solid"/>
                      <a:round/>
                      <a:headEnd type="none" w="med" len="med"/>
                      <a:tailEnd type="none" w="med" len="med"/>
                    </a:lnL>
                    <a:lnR w="9525" cap="flat" cmpd="sng" algn="ctr">
                      <a:solidFill>
                        <a:srgbClr val="000F0E"/>
                      </a:solidFill>
                      <a:prstDash val="solid"/>
                      <a:round/>
                      <a:headEnd type="none" w="med" len="med"/>
                      <a:tailEnd type="none" w="med" len="med"/>
                    </a:lnR>
                    <a:lnT w="9525" cap="flat" cmpd="sng" algn="ctr">
                      <a:solidFill>
                        <a:srgbClr val="600A0E"/>
                      </a:solidFill>
                      <a:prstDash val="solid"/>
                      <a:round/>
                      <a:headEnd type="none" w="med" len="med"/>
                      <a:tailEnd type="none" w="med" len="med"/>
                    </a:lnT>
                    <a:lnB w="9525" cap="flat" cmpd="sng" algn="ctr">
                      <a:solidFill>
                        <a:srgbClr val="000F0E"/>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94.5% effective against COVID-19 </a:t>
                      </a:r>
                      <a:endParaRPr lang="en-US" sz="2800" b="0" i="0">
                        <a:effectLst/>
                      </a:endParaRPr>
                    </a:p>
                  </a:txBody>
                  <a:tcPr marL="58802" marR="58802" marT="29401" marB="29401" anchor="ctr">
                    <a:lnL w="9525" cap="flat" cmpd="sng" algn="ctr">
                      <a:solidFill>
                        <a:srgbClr val="000F0E"/>
                      </a:solidFill>
                      <a:prstDash val="solid"/>
                      <a:round/>
                      <a:headEnd type="none" w="med" len="med"/>
                      <a:tailEnd type="none" w="med" len="med"/>
                    </a:lnL>
                    <a:lnR w="9525" cap="flat" cmpd="sng" algn="ctr">
                      <a:solidFill>
                        <a:srgbClr val="600B0E"/>
                      </a:solidFill>
                      <a:prstDash val="solid"/>
                      <a:round/>
                      <a:headEnd type="none" w="med" len="med"/>
                      <a:tailEnd type="none" w="med" len="med"/>
                    </a:lnR>
                    <a:lnT w="9525" cap="flat" cmpd="sng" algn="ctr">
                      <a:solidFill>
                        <a:srgbClr val="80030E"/>
                      </a:solidFill>
                      <a:prstDash val="solid"/>
                      <a:round/>
                      <a:headEnd type="none" w="med" len="med"/>
                      <a:tailEnd type="none" w="med" len="med"/>
                    </a:lnT>
                    <a:lnB w="9525" cap="flat" cmpd="sng" algn="ctr">
                      <a:solidFill>
                        <a:srgbClr val="600B0E"/>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 </a:t>
                      </a:r>
                    </a:p>
                    <a:p>
                      <a:pPr algn="ctr" rtl="0" fontAlgn="base"/>
                      <a:r>
                        <a:rPr lang="en-US" sz="1200" b="0" i="0">
                          <a:solidFill>
                            <a:srgbClr val="000000"/>
                          </a:solidFill>
                          <a:effectLst/>
                          <a:latin typeface="Arial" panose="020B0604020202020204" pitchFamily="34" charset="0"/>
                        </a:rPr>
                        <a:t>66.9% effective against COVID-19 </a:t>
                      </a:r>
                      <a:endParaRPr lang="en-US" sz="2800" b="0" i="0">
                        <a:effectLst/>
                      </a:endParaRPr>
                    </a:p>
                    <a:p>
                      <a:pPr algn="ctr" rtl="0" fontAlgn="base"/>
                      <a:r>
                        <a:rPr lang="en-US" sz="1200" b="0" i="0">
                          <a:solidFill>
                            <a:srgbClr val="000000"/>
                          </a:solidFill>
                          <a:effectLst/>
                          <a:latin typeface="Arial" panose="020B0604020202020204" pitchFamily="34" charset="0"/>
                        </a:rPr>
                        <a:t> </a:t>
                      </a:r>
                      <a:endParaRPr lang="en-US" sz="2800" b="0" i="0">
                        <a:effectLst/>
                      </a:endParaRPr>
                    </a:p>
                  </a:txBody>
                  <a:tcPr marL="58802" marR="58802" marT="29401" marB="29401" anchor="ctr">
                    <a:lnL w="9525" cap="flat" cmpd="sng" algn="ctr">
                      <a:solidFill>
                        <a:srgbClr val="600B0E"/>
                      </a:solidFill>
                      <a:prstDash val="solid"/>
                      <a:round/>
                      <a:headEnd type="none" w="med" len="med"/>
                      <a:tailEnd type="none" w="med" len="med"/>
                    </a:lnL>
                    <a:lnR w="9525" cap="flat" cmpd="sng" algn="ctr">
                      <a:solidFill>
                        <a:srgbClr val="00160E"/>
                      </a:solidFill>
                      <a:prstDash val="solid"/>
                      <a:round/>
                      <a:headEnd type="none" w="med" len="med"/>
                      <a:tailEnd type="none" w="med" len="med"/>
                    </a:lnR>
                    <a:lnT w="9525" cap="flat" cmpd="sng" algn="ctr">
                      <a:solidFill>
                        <a:srgbClr val="A0050E"/>
                      </a:solidFill>
                      <a:prstDash val="solid"/>
                      <a:round/>
                      <a:headEnd type="none" w="med" len="med"/>
                      <a:tailEnd type="none" w="med" len="med"/>
                    </a:lnT>
                    <a:lnB w="9525" cap="flat" cmpd="sng" algn="ctr">
                      <a:solidFill>
                        <a:srgbClr val="00160E"/>
                      </a:solidFill>
                      <a:prstDash val="solid"/>
                      <a:round/>
                      <a:headEnd type="none" w="med" len="med"/>
                      <a:tailEnd type="none" w="med" len="med"/>
                    </a:lnB>
                  </a:tcPr>
                </a:tc>
                <a:extLst>
                  <a:ext uri="{0D108BD9-81ED-4DB2-BD59-A6C34878D82A}">
                    <a16:rowId xmlns:a16="http://schemas.microsoft.com/office/drawing/2014/main" val="4130562638"/>
                  </a:ext>
                </a:extLst>
              </a:tr>
              <a:tr h="2237906">
                <a:tc>
                  <a:txBody>
                    <a:bodyPr/>
                    <a:lstStyle/>
                    <a:p>
                      <a:pPr algn="ctr" rtl="0" fontAlgn="base"/>
                      <a:r>
                        <a:rPr lang="en-US" sz="1200" b="1" i="0" dirty="0">
                          <a:solidFill>
                            <a:srgbClr val="000000"/>
                          </a:solidFill>
                          <a:effectLst/>
                          <a:latin typeface="Arial" panose="020B0604020202020204" pitchFamily="34" charset="0"/>
                        </a:rPr>
                        <a:t>Efficacy Against Severe COVID-19 Illness and Hospitalizations</a:t>
                      </a:r>
                      <a:r>
                        <a:rPr lang="en-US" sz="1200" b="0" i="0" dirty="0">
                          <a:solidFill>
                            <a:srgbClr val="000000"/>
                          </a:solidFill>
                          <a:effectLst/>
                          <a:latin typeface="Arial" panose="020B0604020202020204" pitchFamily="34" charset="0"/>
                        </a:rPr>
                        <a:t> </a:t>
                      </a:r>
                      <a:endParaRPr lang="en-US" sz="2800" b="0" i="0" dirty="0">
                        <a:effectLst/>
                      </a:endParaRPr>
                    </a:p>
                  </a:txBody>
                  <a:tcPr marL="58802" marR="58802" marT="29401" marB="29401" anchor="ctr">
                    <a:lnL w="9525" cap="flat" cmpd="sng" algn="ctr">
                      <a:solidFill>
                        <a:srgbClr val="20150E"/>
                      </a:solidFill>
                      <a:prstDash val="solid"/>
                      <a:round/>
                      <a:headEnd type="none" w="med" len="med"/>
                      <a:tailEnd type="none" w="med" len="med"/>
                    </a:lnL>
                    <a:lnR w="9525" cap="flat" cmpd="sng" algn="ctr">
                      <a:solidFill>
                        <a:srgbClr val="20150E"/>
                      </a:solidFill>
                      <a:prstDash val="solid"/>
                      <a:round/>
                      <a:headEnd type="none" w="med" len="med"/>
                      <a:tailEnd type="none" w="med" len="med"/>
                    </a:lnR>
                    <a:lnT w="9525" cap="flat" cmpd="sng" algn="ctr">
                      <a:solidFill>
                        <a:srgbClr val="60120E"/>
                      </a:solidFill>
                      <a:prstDash val="solid"/>
                      <a:round/>
                      <a:headEnd type="none" w="med" len="med"/>
                      <a:tailEnd type="none" w="med" len="med"/>
                    </a:lnT>
                    <a:lnB w="9525" cap="flat" cmpd="sng" algn="ctr">
                      <a:solidFill>
                        <a:srgbClr val="20150E"/>
                      </a:solidFill>
                      <a:prstDash val="solid"/>
                      <a:round/>
                      <a:headEnd type="none" w="med" len="med"/>
                      <a:tailEnd type="none" w="med" len="med"/>
                    </a:lnB>
                    <a:solidFill>
                      <a:srgbClr val="D9E2F3"/>
                    </a:solidFill>
                  </a:tcPr>
                </a:tc>
                <a:tc>
                  <a:txBody>
                    <a:bodyPr/>
                    <a:lstStyle/>
                    <a:p>
                      <a:pPr algn="ctr" rtl="0" fontAlgn="base"/>
                      <a:r>
                        <a:rPr lang="en-US" sz="1200" b="0" i="0" dirty="0">
                          <a:solidFill>
                            <a:srgbClr val="000000"/>
                          </a:solidFill>
                          <a:effectLst/>
                          <a:latin typeface="Arial" panose="020B0604020202020204" pitchFamily="34" charset="0"/>
                        </a:rPr>
                        <a:t>75.0% effective against severe COVID-19 illness 7 days or more after second dose </a:t>
                      </a:r>
                      <a:endParaRPr lang="en-US" sz="2800" b="0" i="0" dirty="0">
                        <a:effectLst/>
                      </a:endParaRPr>
                    </a:p>
                    <a:p>
                      <a:pPr algn="ctr" rtl="0" fontAlgn="base"/>
                      <a:r>
                        <a:rPr lang="en-US" sz="1200" b="0" i="0" dirty="0">
                          <a:solidFill>
                            <a:srgbClr val="000000"/>
                          </a:solidFill>
                          <a:effectLst/>
                          <a:latin typeface="Arial" panose="020B0604020202020204" pitchFamily="34" charset="0"/>
                        </a:rPr>
                        <a:t> </a:t>
                      </a:r>
                      <a:endParaRPr lang="en-US" sz="2800" b="0" i="0" dirty="0">
                        <a:effectLst/>
                      </a:endParaRPr>
                    </a:p>
                    <a:p>
                      <a:pPr algn="ctr" rtl="0" fontAlgn="base"/>
                      <a:r>
                        <a:rPr lang="en-US" sz="1200" b="0" i="0" dirty="0">
                          <a:solidFill>
                            <a:srgbClr val="000000"/>
                          </a:solidFill>
                          <a:effectLst/>
                          <a:latin typeface="Arial" panose="020B0604020202020204" pitchFamily="34" charset="0"/>
                        </a:rPr>
                        <a:t>100% effective against hospitalizations from COVID-19 7 days or more after second dose </a:t>
                      </a:r>
                      <a:endParaRPr lang="en-US" sz="2800" b="0" i="0" dirty="0">
                        <a:effectLst/>
                      </a:endParaRPr>
                    </a:p>
                  </a:txBody>
                  <a:tcPr marL="58802" marR="58802" marT="29401" marB="29401" anchor="ctr">
                    <a:lnL w="9525" cap="flat" cmpd="sng" algn="ctr">
                      <a:solidFill>
                        <a:srgbClr val="20150E"/>
                      </a:solidFill>
                      <a:prstDash val="solid"/>
                      <a:round/>
                      <a:headEnd type="none" w="med" len="med"/>
                      <a:tailEnd type="none" w="med" len="med"/>
                    </a:lnL>
                    <a:lnR w="9525" cap="flat" cmpd="sng" algn="ctr">
                      <a:solidFill>
                        <a:srgbClr val="60190E"/>
                      </a:solidFill>
                      <a:prstDash val="solid"/>
                      <a:round/>
                      <a:headEnd type="none" w="med" len="med"/>
                      <a:tailEnd type="none" w="med" len="med"/>
                    </a:lnR>
                    <a:lnT w="9525" cap="flat" cmpd="sng" algn="ctr">
                      <a:solidFill>
                        <a:srgbClr val="000F0E"/>
                      </a:solidFill>
                      <a:prstDash val="solid"/>
                      <a:round/>
                      <a:headEnd type="none" w="med" len="med"/>
                      <a:tailEnd type="none" w="med" len="med"/>
                    </a:lnT>
                    <a:lnB w="9525" cap="flat" cmpd="sng" algn="ctr">
                      <a:solidFill>
                        <a:srgbClr val="60190E"/>
                      </a:solidFill>
                      <a:prstDash val="solid"/>
                      <a:round/>
                      <a:headEnd type="none" w="med" len="med"/>
                      <a:tailEnd type="none" w="med" len="med"/>
                    </a:lnB>
                  </a:tcPr>
                </a:tc>
                <a:tc>
                  <a:txBody>
                    <a:bodyPr/>
                    <a:lstStyle/>
                    <a:p>
                      <a:pPr algn="ctr" rtl="0" fontAlgn="base"/>
                      <a:r>
                        <a:rPr lang="en-US" sz="1200" b="0" i="0" dirty="0">
                          <a:solidFill>
                            <a:srgbClr val="000000"/>
                          </a:solidFill>
                          <a:effectLst/>
                          <a:latin typeface="Arial" panose="020B0604020202020204" pitchFamily="34" charset="0"/>
                        </a:rPr>
                        <a:t>100% effective against severe COVID-19 illness starting 14 days after second dose </a:t>
                      </a:r>
                      <a:endParaRPr lang="en-US" sz="2800" b="0" i="0" dirty="0">
                        <a:effectLst/>
                      </a:endParaRPr>
                    </a:p>
                    <a:p>
                      <a:pPr algn="ctr" rtl="0" fontAlgn="base"/>
                      <a:r>
                        <a:rPr lang="en-US" sz="1200" b="0" i="0" dirty="0">
                          <a:solidFill>
                            <a:srgbClr val="000000"/>
                          </a:solidFill>
                          <a:effectLst/>
                          <a:latin typeface="Arial" panose="020B0604020202020204" pitchFamily="34" charset="0"/>
                        </a:rPr>
                        <a:t>100% effective against hospitalizations from COVID-19 starting 14 days after second dose </a:t>
                      </a:r>
                      <a:endParaRPr lang="en-US" sz="2800" b="0" i="0" dirty="0">
                        <a:effectLst/>
                      </a:endParaRPr>
                    </a:p>
                  </a:txBody>
                  <a:tcPr marL="58802" marR="58802" marT="29401" marB="29401" anchor="ctr">
                    <a:lnL w="9525" cap="flat" cmpd="sng" algn="ctr">
                      <a:solidFill>
                        <a:srgbClr val="60190E"/>
                      </a:solidFill>
                      <a:prstDash val="solid"/>
                      <a:round/>
                      <a:headEnd type="none" w="med" len="med"/>
                      <a:tailEnd type="none" w="med" len="med"/>
                    </a:lnL>
                    <a:lnR w="9525" cap="flat" cmpd="sng" algn="ctr">
                      <a:solidFill>
                        <a:srgbClr val="60200E"/>
                      </a:solidFill>
                      <a:prstDash val="solid"/>
                      <a:round/>
                      <a:headEnd type="none" w="med" len="med"/>
                      <a:tailEnd type="none" w="med" len="med"/>
                    </a:lnR>
                    <a:lnT w="9525" cap="flat" cmpd="sng" algn="ctr">
                      <a:solidFill>
                        <a:srgbClr val="600B0E"/>
                      </a:solidFill>
                      <a:prstDash val="solid"/>
                      <a:round/>
                      <a:headEnd type="none" w="med" len="med"/>
                      <a:tailEnd type="none" w="med" len="med"/>
                    </a:lnT>
                    <a:lnB w="9525" cap="flat" cmpd="sng" algn="ctr">
                      <a:solidFill>
                        <a:srgbClr val="60200E"/>
                      </a:solidFill>
                      <a:prstDash val="solid"/>
                      <a:round/>
                      <a:headEnd type="none" w="med" len="med"/>
                      <a:tailEnd type="none" w="med" len="med"/>
                    </a:lnB>
                  </a:tcPr>
                </a:tc>
                <a:tc>
                  <a:txBody>
                    <a:bodyPr/>
                    <a:lstStyle/>
                    <a:p>
                      <a:pPr algn="ctr" rtl="0" fontAlgn="base"/>
                      <a:r>
                        <a:rPr lang="en-US" sz="1200" b="0" i="0" dirty="0">
                          <a:solidFill>
                            <a:srgbClr val="000000"/>
                          </a:solidFill>
                          <a:effectLst/>
                          <a:latin typeface="Arial" panose="020B0604020202020204" pitchFamily="34" charset="0"/>
                        </a:rPr>
                        <a:t>85.4% effective against severe COVID-19 illness with an onset of at least 28 days after vaccination </a:t>
                      </a:r>
                      <a:endParaRPr lang="en-US" sz="2800" b="0" i="0" dirty="0">
                        <a:effectLst/>
                      </a:endParaRPr>
                    </a:p>
                    <a:p>
                      <a:pPr algn="ctr" rtl="0" fontAlgn="base"/>
                      <a:r>
                        <a:rPr lang="en-US" sz="1200" b="0" i="0" dirty="0">
                          <a:solidFill>
                            <a:srgbClr val="000000"/>
                          </a:solidFill>
                          <a:effectLst/>
                          <a:latin typeface="Arial" panose="020B0604020202020204" pitchFamily="34" charset="0"/>
                        </a:rPr>
                        <a:t>100% effective against hospitalizations from COVID-19 with an onset at least 28 days after vaccination </a:t>
                      </a:r>
                      <a:endParaRPr lang="en-US" sz="2800" b="0" i="0" dirty="0">
                        <a:effectLst/>
                      </a:endParaRPr>
                    </a:p>
                  </a:txBody>
                  <a:tcPr marL="58802" marR="58802" marT="29401" marB="29401" anchor="ctr">
                    <a:lnL w="9525" cap="flat" cmpd="sng" algn="ctr">
                      <a:solidFill>
                        <a:srgbClr val="60200E"/>
                      </a:solidFill>
                      <a:prstDash val="solid"/>
                      <a:round/>
                      <a:headEnd type="none" w="med" len="med"/>
                      <a:tailEnd type="none" w="med" len="med"/>
                    </a:lnL>
                    <a:lnR w="9525" cap="flat" cmpd="sng" algn="ctr">
                      <a:solidFill>
                        <a:srgbClr val="C0AE10"/>
                      </a:solidFill>
                      <a:prstDash val="solid"/>
                      <a:round/>
                      <a:headEnd type="none" w="med" len="med"/>
                      <a:tailEnd type="none" w="med" len="med"/>
                    </a:lnR>
                    <a:lnT w="9525" cap="flat" cmpd="sng" algn="ctr">
                      <a:solidFill>
                        <a:srgbClr val="00160E"/>
                      </a:solidFill>
                      <a:prstDash val="solid"/>
                      <a:round/>
                      <a:headEnd type="none" w="med" len="med"/>
                      <a:tailEnd type="none" w="med" len="med"/>
                    </a:lnT>
                    <a:lnB w="9525" cap="flat" cmpd="sng" algn="ctr">
                      <a:solidFill>
                        <a:srgbClr val="C0AE10"/>
                      </a:solidFill>
                      <a:prstDash val="solid"/>
                      <a:round/>
                      <a:headEnd type="none" w="med" len="med"/>
                      <a:tailEnd type="none" w="med" len="med"/>
                    </a:lnB>
                  </a:tcPr>
                </a:tc>
                <a:extLst>
                  <a:ext uri="{0D108BD9-81ED-4DB2-BD59-A6C34878D82A}">
                    <a16:rowId xmlns:a16="http://schemas.microsoft.com/office/drawing/2014/main" val="2411898052"/>
                  </a:ext>
                </a:extLst>
              </a:tr>
              <a:tr h="420546">
                <a:tc>
                  <a:txBody>
                    <a:bodyPr/>
                    <a:lstStyle/>
                    <a:p>
                      <a:pPr algn="ctr" rtl="0" fontAlgn="base"/>
                      <a:r>
                        <a:rPr lang="en-US" sz="1200" b="1" i="0">
                          <a:solidFill>
                            <a:srgbClr val="000000"/>
                          </a:solidFill>
                          <a:effectLst/>
                          <a:latin typeface="Arial" panose="020B0604020202020204" pitchFamily="34" charset="0"/>
                        </a:rPr>
                        <a:t># Participants</a:t>
                      </a:r>
                      <a:r>
                        <a:rPr lang="en-US" sz="1200" b="0" i="0">
                          <a:solidFill>
                            <a:srgbClr val="000000"/>
                          </a:solidFill>
                          <a:effectLst/>
                          <a:latin typeface="Arial" panose="020B0604020202020204" pitchFamily="34" charset="0"/>
                        </a:rPr>
                        <a:t> </a:t>
                      </a:r>
                      <a:endParaRPr lang="en-US" sz="2800" b="0" i="0">
                        <a:effectLst/>
                      </a:endParaRPr>
                    </a:p>
                  </a:txBody>
                  <a:tcPr marL="58802" marR="58802" marT="29401" marB="29401" anchor="ctr">
                    <a:lnL w="9525" cap="flat" cmpd="sng" algn="ctr">
                      <a:solidFill>
                        <a:srgbClr val="40B210"/>
                      </a:solidFill>
                      <a:prstDash val="solid"/>
                      <a:round/>
                      <a:headEnd type="none" w="med" len="med"/>
                      <a:tailEnd type="none" w="med" len="med"/>
                    </a:lnL>
                    <a:lnR w="9525" cap="flat" cmpd="sng" algn="ctr">
                      <a:solidFill>
                        <a:srgbClr val="40B210"/>
                      </a:solidFill>
                      <a:prstDash val="solid"/>
                      <a:round/>
                      <a:headEnd type="none" w="med" len="med"/>
                      <a:tailEnd type="none" w="med" len="med"/>
                    </a:lnR>
                    <a:lnT w="9525" cap="flat" cmpd="sng" algn="ctr">
                      <a:solidFill>
                        <a:srgbClr val="20150E"/>
                      </a:solidFill>
                      <a:prstDash val="solid"/>
                      <a:round/>
                      <a:headEnd type="none" w="med" len="med"/>
                      <a:tailEnd type="none" w="med" len="med"/>
                    </a:lnT>
                    <a:lnB w="9525" cap="flat" cmpd="sng" algn="ctr">
                      <a:solidFill>
                        <a:srgbClr val="40B210"/>
                      </a:solidFill>
                      <a:prstDash val="solid"/>
                      <a:round/>
                      <a:headEnd type="none" w="med" len="med"/>
                      <a:tailEnd type="none" w="med" len="med"/>
                    </a:lnB>
                    <a:solidFill>
                      <a:srgbClr val="D9E2F3"/>
                    </a:solidFill>
                  </a:tcPr>
                </a:tc>
                <a:tc>
                  <a:txBody>
                    <a:bodyPr/>
                    <a:lstStyle/>
                    <a:p>
                      <a:pPr algn="ctr" rtl="0" fontAlgn="base"/>
                      <a:r>
                        <a:rPr lang="en-US" sz="1200" b="0" i="0">
                          <a:solidFill>
                            <a:srgbClr val="000000"/>
                          </a:solidFill>
                          <a:effectLst/>
                          <a:latin typeface="Arial" panose="020B0604020202020204" pitchFamily="34" charset="0"/>
                        </a:rPr>
                        <a:t>43,000 Participants in Phase-3 trial </a:t>
                      </a:r>
                      <a:endParaRPr lang="en-US" sz="2800" b="0" i="0">
                        <a:effectLst/>
                      </a:endParaRPr>
                    </a:p>
                  </a:txBody>
                  <a:tcPr marL="58802" marR="58802" marT="29401" marB="29401" anchor="ctr">
                    <a:lnL w="9525" cap="flat" cmpd="sng" algn="ctr">
                      <a:solidFill>
                        <a:srgbClr val="40B210"/>
                      </a:solidFill>
                      <a:prstDash val="solid"/>
                      <a:round/>
                      <a:headEnd type="none" w="med" len="med"/>
                      <a:tailEnd type="none" w="med" len="med"/>
                    </a:lnL>
                    <a:lnR w="9525" cap="flat" cmpd="sng" algn="ctr">
                      <a:solidFill>
                        <a:srgbClr val="80BF10"/>
                      </a:solidFill>
                      <a:prstDash val="solid"/>
                      <a:round/>
                      <a:headEnd type="none" w="med" len="med"/>
                      <a:tailEnd type="none" w="med" len="med"/>
                    </a:lnR>
                    <a:lnT w="9525" cap="flat" cmpd="sng" algn="ctr">
                      <a:solidFill>
                        <a:srgbClr val="60190E"/>
                      </a:solidFill>
                      <a:prstDash val="solid"/>
                      <a:round/>
                      <a:headEnd type="none" w="med" len="med"/>
                      <a:tailEnd type="none" w="med" len="med"/>
                    </a:lnT>
                    <a:lnB w="9525" cap="flat" cmpd="sng" algn="ctr">
                      <a:solidFill>
                        <a:srgbClr val="80BF10"/>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30,000 Participants in Phase-3 trial </a:t>
                      </a:r>
                      <a:endParaRPr lang="en-US" sz="2800" b="0" i="0">
                        <a:effectLst/>
                      </a:endParaRPr>
                    </a:p>
                  </a:txBody>
                  <a:tcPr marL="58802" marR="58802" marT="29401" marB="29401" anchor="ctr">
                    <a:lnL w="9525" cap="flat" cmpd="sng" algn="ctr">
                      <a:solidFill>
                        <a:srgbClr val="80BF10"/>
                      </a:solidFill>
                      <a:prstDash val="solid"/>
                      <a:round/>
                      <a:headEnd type="none" w="med" len="med"/>
                      <a:tailEnd type="none" w="med" len="med"/>
                    </a:lnL>
                    <a:lnR w="9525" cap="flat" cmpd="sng" algn="ctr">
                      <a:solidFill>
                        <a:srgbClr val="201210"/>
                      </a:solidFill>
                      <a:prstDash val="solid"/>
                      <a:round/>
                      <a:headEnd type="none" w="med" len="med"/>
                      <a:tailEnd type="none" w="med" len="med"/>
                    </a:lnR>
                    <a:lnT w="9525" cap="flat" cmpd="sng" algn="ctr">
                      <a:solidFill>
                        <a:srgbClr val="60200E"/>
                      </a:solidFill>
                      <a:prstDash val="solid"/>
                      <a:round/>
                      <a:headEnd type="none" w="med" len="med"/>
                      <a:tailEnd type="none" w="med" len="med"/>
                    </a:lnT>
                    <a:lnB w="9525" cap="flat" cmpd="sng" algn="ctr">
                      <a:solidFill>
                        <a:srgbClr val="201210"/>
                      </a:solidFill>
                      <a:prstDash val="solid"/>
                      <a:round/>
                      <a:headEnd type="none" w="med" len="med"/>
                      <a:tailEnd type="none" w="med" len="med"/>
                    </a:lnB>
                  </a:tcPr>
                </a:tc>
                <a:tc>
                  <a:txBody>
                    <a:bodyPr/>
                    <a:lstStyle/>
                    <a:p>
                      <a:pPr algn="ctr" rtl="0" fontAlgn="base"/>
                      <a:r>
                        <a:rPr lang="en-US" sz="1200" b="0" i="0" dirty="0">
                          <a:solidFill>
                            <a:srgbClr val="000000"/>
                          </a:solidFill>
                          <a:effectLst/>
                          <a:latin typeface="Arial" panose="020B0604020202020204" pitchFamily="34" charset="0"/>
                        </a:rPr>
                        <a:t>40,000 </a:t>
                      </a:r>
                      <a:endParaRPr lang="en-US" sz="2800" b="0" i="0" dirty="0">
                        <a:effectLst/>
                      </a:endParaRPr>
                    </a:p>
                  </a:txBody>
                  <a:tcPr marL="58802" marR="58802" marT="29401" marB="29401" anchor="ctr">
                    <a:lnL w="9525" cap="flat" cmpd="sng" algn="ctr">
                      <a:solidFill>
                        <a:srgbClr val="201210"/>
                      </a:solidFill>
                      <a:prstDash val="solid"/>
                      <a:round/>
                      <a:headEnd type="none" w="med" len="med"/>
                      <a:tailEnd type="none" w="med" len="med"/>
                    </a:lnL>
                    <a:lnR w="9525" cap="flat" cmpd="sng" algn="ctr">
                      <a:solidFill>
                        <a:srgbClr val="401210"/>
                      </a:solidFill>
                      <a:prstDash val="solid"/>
                      <a:round/>
                      <a:headEnd type="none" w="med" len="med"/>
                      <a:tailEnd type="none" w="med" len="med"/>
                    </a:lnR>
                    <a:lnT w="9525" cap="flat" cmpd="sng" algn="ctr">
                      <a:solidFill>
                        <a:srgbClr val="C0AE10"/>
                      </a:solidFill>
                      <a:prstDash val="solid"/>
                      <a:round/>
                      <a:headEnd type="none" w="med" len="med"/>
                      <a:tailEnd type="none" w="med" len="med"/>
                    </a:lnT>
                    <a:lnB w="9525" cap="flat" cmpd="sng" algn="ctr">
                      <a:solidFill>
                        <a:srgbClr val="401210"/>
                      </a:solidFill>
                      <a:prstDash val="solid"/>
                      <a:round/>
                      <a:headEnd type="none" w="med" len="med"/>
                      <a:tailEnd type="none" w="med" len="med"/>
                    </a:lnB>
                  </a:tcPr>
                </a:tc>
                <a:extLst>
                  <a:ext uri="{0D108BD9-81ED-4DB2-BD59-A6C34878D82A}">
                    <a16:rowId xmlns:a16="http://schemas.microsoft.com/office/drawing/2014/main" val="1845369390"/>
                  </a:ext>
                </a:extLst>
              </a:tr>
              <a:tr h="585760">
                <a:tc>
                  <a:txBody>
                    <a:bodyPr/>
                    <a:lstStyle/>
                    <a:p>
                      <a:pPr algn="ctr" rtl="0" fontAlgn="base"/>
                      <a:r>
                        <a:rPr lang="en-US" sz="1200" b="1" i="0">
                          <a:solidFill>
                            <a:srgbClr val="000000"/>
                          </a:solidFill>
                          <a:effectLst/>
                          <a:latin typeface="Arial" panose="020B0604020202020204" pitchFamily="34" charset="0"/>
                        </a:rPr>
                        <a:t>Level of Diversity</a:t>
                      </a:r>
                      <a:r>
                        <a:rPr lang="en-US" sz="1200" b="0" i="0">
                          <a:solidFill>
                            <a:srgbClr val="000000"/>
                          </a:solidFill>
                          <a:effectLst/>
                          <a:latin typeface="Arial" panose="020B0604020202020204" pitchFamily="34" charset="0"/>
                        </a:rPr>
                        <a:t> </a:t>
                      </a:r>
                      <a:endParaRPr lang="en-US" sz="2800" b="0" i="0">
                        <a:effectLst/>
                      </a:endParaRPr>
                    </a:p>
                  </a:txBody>
                  <a:tcPr marL="58802" marR="58802" marT="29401" marB="29401" anchor="ctr">
                    <a:lnL w="9525" cap="flat" cmpd="sng" algn="ctr">
                      <a:solidFill>
                        <a:srgbClr val="401410"/>
                      </a:solidFill>
                      <a:prstDash val="solid"/>
                      <a:round/>
                      <a:headEnd type="none" w="med" len="med"/>
                      <a:tailEnd type="none" w="med" len="med"/>
                    </a:lnL>
                    <a:lnR w="9525" cap="flat" cmpd="sng" algn="ctr">
                      <a:solidFill>
                        <a:srgbClr val="401410"/>
                      </a:solidFill>
                      <a:prstDash val="solid"/>
                      <a:round/>
                      <a:headEnd type="none" w="med" len="med"/>
                      <a:tailEnd type="none" w="med" len="med"/>
                    </a:lnR>
                    <a:lnT w="9525" cap="flat" cmpd="sng" algn="ctr">
                      <a:solidFill>
                        <a:srgbClr val="40B210"/>
                      </a:solidFill>
                      <a:prstDash val="solid"/>
                      <a:round/>
                      <a:headEnd type="none" w="med" len="med"/>
                      <a:tailEnd type="none" w="med" len="med"/>
                    </a:lnT>
                    <a:lnB w="9525" cap="flat" cmpd="sng" algn="ctr">
                      <a:solidFill>
                        <a:srgbClr val="401410"/>
                      </a:solidFill>
                      <a:prstDash val="solid"/>
                      <a:round/>
                      <a:headEnd type="none" w="med" len="med"/>
                      <a:tailEnd type="none" w="med" len="med"/>
                    </a:lnB>
                    <a:solidFill>
                      <a:srgbClr val="D9E2F3"/>
                    </a:solidFill>
                  </a:tcPr>
                </a:tc>
                <a:tc>
                  <a:txBody>
                    <a:bodyPr/>
                    <a:lstStyle/>
                    <a:p>
                      <a:pPr algn="ctr" rtl="0" fontAlgn="base"/>
                      <a:r>
                        <a:rPr lang="en-US" sz="1200" b="0" i="0">
                          <a:solidFill>
                            <a:srgbClr val="000000"/>
                          </a:solidFill>
                          <a:effectLst/>
                          <a:latin typeface="Arial" panose="020B0604020202020204" pitchFamily="34" charset="0"/>
                        </a:rPr>
                        <a:t>42% of participants had diverse backgrounds </a:t>
                      </a:r>
                      <a:endParaRPr lang="en-US" sz="2800" b="0" i="0">
                        <a:effectLst/>
                      </a:endParaRPr>
                    </a:p>
                  </a:txBody>
                  <a:tcPr marL="58802" marR="58802" marT="29401" marB="29401" anchor="ctr">
                    <a:lnL w="9525" cap="flat" cmpd="sng" algn="ctr">
                      <a:solidFill>
                        <a:srgbClr val="401410"/>
                      </a:solidFill>
                      <a:prstDash val="solid"/>
                      <a:round/>
                      <a:headEnd type="none" w="med" len="med"/>
                      <a:tailEnd type="none" w="med" len="med"/>
                    </a:lnL>
                    <a:lnR w="9525" cap="flat" cmpd="sng" algn="ctr">
                      <a:solidFill>
                        <a:srgbClr val="C02810"/>
                      </a:solidFill>
                      <a:prstDash val="solid"/>
                      <a:round/>
                      <a:headEnd type="none" w="med" len="med"/>
                      <a:tailEnd type="none" w="med" len="med"/>
                    </a:lnR>
                    <a:lnT w="9525" cap="flat" cmpd="sng" algn="ctr">
                      <a:solidFill>
                        <a:srgbClr val="80BF10"/>
                      </a:solidFill>
                      <a:prstDash val="solid"/>
                      <a:round/>
                      <a:headEnd type="none" w="med" len="med"/>
                      <a:tailEnd type="none" w="med" len="med"/>
                    </a:lnT>
                    <a:lnB w="9525" cap="flat" cmpd="sng" algn="ctr">
                      <a:solidFill>
                        <a:srgbClr val="C02810"/>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37% Diverse backgrounds </a:t>
                      </a:r>
                      <a:endParaRPr lang="en-US" sz="2800" b="0" i="0">
                        <a:effectLst/>
                      </a:endParaRPr>
                    </a:p>
                  </a:txBody>
                  <a:tcPr marL="58802" marR="58802" marT="29401" marB="29401" anchor="ctr">
                    <a:lnL w="9525" cap="flat" cmpd="sng" algn="ctr">
                      <a:solidFill>
                        <a:srgbClr val="C02810"/>
                      </a:solidFill>
                      <a:prstDash val="solid"/>
                      <a:round/>
                      <a:headEnd type="none" w="med" len="med"/>
                      <a:tailEnd type="none" w="med" len="med"/>
                    </a:lnL>
                    <a:lnR w="9525" cap="flat" cmpd="sng" algn="ctr">
                      <a:solidFill>
                        <a:srgbClr val="402C10"/>
                      </a:solidFill>
                      <a:prstDash val="solid"/>
                      <a:round/>
                      <a:headEnd type="none" w="med" len="med"/>
                      <a:tailEnd type="none" w="med" len="med"/>
                    </a:lnR>
                    <a:lnT w="9525" cap="flat" cmpd="sng" algn="ctr">
                      <a:solidFill>
                        <a:srgbClr val="201210"/>
                      </a:solidFill>
                      <a:prstDash val="solid"/>
                      <a:round/>
                      <a:headEnd type="none" w="med" len="med"/>
                      <a:tailEnd type="none" w="med" len="med"/>
                    </a:lnT>
                    <a:lnB w="9525" cap="flat" cmpd="sng" algn="ctr">
                      <a:solidFill>
                        <a:srgbClr val="402C10"/>
                      </a:solidFill>
                      <a:prstDash val="solid"/>
                      <a:round/>
                      <a:headEnd type="none" w="med" len="med"/>
                      <a:tailEnd type="none" w="med" len="med"/>
                    </a:lnB>
                  </a:tcPr>
                </a:tc>
                <a:tc>
                  <a:txBody>
                    <a:bodyPr/>
                    <a:lstStyle/>
                    <a:p>
                      <a:pPr algn="ctr" rtl="0" fontAlgn="base"/>
                      <a:r>
                        <a:rPr lang="en-US" sz="1200" b="0" i="0" dirty="0">
                          <a:solidFill>
                            <a:srgbClr val="000000"/>
                          </a:solidFill>
                          <a:effectLst/>
                          <a:latin typeface="Arial" panose="020B0604020202020204" pitchFamily="34" charset="0"/>
                        </a:rPr>
                        <a:t>37.9% Diverse backgrounds </a:t>
                      </a:r>
                      <a:endParaRPr lang="en-US" sz="2800" b="0" i="0" dirty="0">
                        <a:effectLst/>
                      </a:endParaRPr>
                    </a:p>
                  </a:txBody>
                  <a:tcPr marL="58802" marR="58802" marT="29401" marB="29401" anchor="ctr">
                    <a:lnL w="9525" cap="flat" cmpd="sng" algn="ctr">
                      <a:solidFill>
                        <a:srgbClr val="402C10"/>
                      </a:solidFill>
                      <a:prstDash val="solid"/>
                      <a:round/>
                      <a:headEnd type="none" w="med" len="med"/>
                      <a:tailEnd type="none" w="med" len="med"/>
                    </a:lnL>
                    <a:lnR w="9525" cap="flat" cmpd="sng" algn="ctr">
                      <a:solidFill>
                        <a:srgbClr val="10FD70"/>
                      </a:solidFill>
                      <a:prstDash val="solid"/>
                      <a:round/>
                      <a:headEnd type="none" w="med" len="med"/>
                      <a:tailEnd type="none" w="med" len="med"/>
                    </a:lnR>
                    <a:lnT w="9525" cap="flat" cmpd="sng" algn="ctr">
                      <a:solidFill>
                        <a:srgbClr val="401210"/>
                      </a:solidFill>
                      <a:prstDash val="solid"/>
                      <a:round/>
                      <a:headEnd type="none" w="med" len="med"/>
                      <a:tailEnd type="none" w="med" len="med"/>
                    </a:lnT>
                    <a:lnB w="9525" cap="flat" cmpd="sng" algn="ctr">
                      <a:solidFill>
                        <a:srgbClr val="10FD70"/>
                      </a:solidFill>
                      <a:prstDash val="solid"/>
                      <a:round/>
                      <a:headEnd type="none" w="med" len="med"/>
                      <a:tailEnd type="none" w="med" len="med"/>
                    </a:lnB>
                  </a:tcPr>
                </a:tc>
                <a:extLst>
                  <a:ext uri="{0D108BD9-81ED-4DB2-BD59-A6C34878D82A}">
                    <a16:rowId xmlns:a16="http://schemas.microsoft.com/office/drawing/2014/main" val="2575906434"/>
                  </a:ext>
                </a:extLst>
              </a:tr>
            </a:tbl>
          </a:graphicData>
        </a:graphic>
      </p:graphicFrame>
    </p:spTree>
    <p:extLst>
      <p:ext uri="{BB962C8B-B14F-4D97-AF65-F5344CB8AC3E}">
        <p14:creationId xmlns:p14="http://schemas.microsoft.com/office/powerpoint/2010/main" val="555685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 name="Rectangle 3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6" name="Title 5">
            <a:extLst>
              <a:ext uri="{FF2B5EF4-FFF2-40B4-BE49-F238E27FC236}">
                <a16:creationId xmlns:a16="http://schemas.microsoft.com/office/drawing/2014/main" id="{A6919A67-B931-444D-BF6B-C3E9DFC4B581}"/>
              </a:ext>
            </a:extLst>
          </p:cNvPr>
          <p:cNvSpPr>
            <a:spLocks noGrp="1"/>
          </p:cNvSpPr>
          <p:nvPr>
            <p:ph type="title"/>
          </p:nvPr>
        </p:nvSpPr>
        <p:spPr>
          <a:xfrm>
            <a:off x="729780" y="747105"/>
            <a:ext cx="11144720" cy="1325563"/>
          </a:xfrm>
        </p:spPr>
        <p:txBody>
          <a:bodyPr vert="horz" lIns="91440" tIns="45720" rIns="91440" bIns="45720" rtlCol="0" anchor="ctr">
            <a:normAutofit/>
          </a:bodyPr>
          <a:lstStyle/>
          <a:p>
            <a:r>
              <a:rPr lang="en-US" sz="3600">
                <a:solidFill>
                  <a:schemeClr val="bg1"/>
                </a:solidFill>
                <a:latin typeface="Bodoni MT"/>
                <a:cs typeface="Calibri Light"/>
              </a:rPr>
              <a:t>Emergency Use Authorization for COVID-19 Vaccines </a:t>
            </a:r>
            <a:endParaRPr lang="en-US">
              <a:solidFill>
                <a:schemeClr val="bg1"/>
              </a:solidFill>
              <a:cs typeface="Calibri Light"/>
            </a:endParaRPr>
          </a:p>
        </p:txBody>
      </p:sp>
      <p:sp>
        <p:nvSpPr>
          <p:cNvPr id="3" name="TextBox 2">
            <a:extLst>
              <a:ext uri="{FF2B5EF4-FFF2-40B4-BE49-F238E27FC236}">
                <a16:creationId xmlns:a16="http://schemas.microsoft.com/office/drawing/2014/main" id="{D1D9C852-7288-4361-BC20-8912F007F7E4}"/>
              </a:ext>
            </a:extLst>
          </p:cNvPr>
          <p:cNvSpPr txBox="1"/>
          <p:nvPr/>
        </p:nvSpPr>
        <p:spPr>
          <a:xfrm>
            <a:off x="1238834" y="2283383"/>
            <a:ext cx="75845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Arial"/>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Arial"/>
                <a:cs typeface="Arial"/>
              </a:rPr>
              <a:t>An </a:t>
            </a:r>
            <a:r>
              <a:rPr kumimoji="0" lang="en-US" sz="1800" b="1" i="0" u="none" strike="noStrike" kern="1200" cap="none" spc="0" normalizeH="0" baseline="0" noProof="0" dirty="0">
                <a:ln>
                  <a:noFill/>
                </a:ln>
                <a:solidFill>
                  <a:prstClr val="black"/>
                </a:solidFill>
                <a:effectLst/>
                <a:uLnTx/>
                <a:uFillTx/>
                <a:latin typeface="Times New Roman"/>
                <a:ea typeface="Arial"/>
                <a:cs typeface="Arial"/>
              </a:rPr>
              <a:t>Emergency Use Authorization (EUA) </a:t>
            </a:r>
            <a:r>
              <a:rPr kumimoji="0" lang="en-US" sz="1800" b="0" i="0" u="none" strike="noStrike" kern="1200" cap="none" spc="0" normalizeH="0" baseline="0" noProof="0" dirty="0">
                <a:ln>
                  <a:noFill/>
                </a:ln>
                <a:solidFill>
                  <a:prstClr val="black"/>
                </a:solidFill>
                <a:effectLst/>
                <a:uLnTx/>
                <a:uFillTx/>
                <a:latin typeface="Times New Roman"/>
                <a:ea typeface="Arial"/>
                <a:cs typeface="Arial"/>
              </a:rPr>
              <a:t>is a mechanism to facilitate the availability and use of medical countermeasures like vaccines during public health emergencies.  </a:t>
            </a:r>
          </a:p>
          <a:p>
            <a:pPr marL="0" marR="0" lvl="0" indent="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prstClr val="black"/>
              </a:solidFill>
              <a:effectLst/>
              <a:uLnTx/>
              <a:uFillTx/>
              <a:latin typeface="Times New Roman"/>
              <a:ea typeface="Arial"/>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lang="en-US" dirty="0">
                <a:solidFill>
                  <a:prstClr val="black"/>
                </a:solidFill>
                <a:latin typeface="Times New Roman"/>
                <a:ea typeface="Arial"/>
                <a:cs typeface="Arial"/>
              </a:rPr>
              <a:t>Significant safety and effectiveness data required before EUA granted</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Times New Roman"/>
              <a:ea typeface="Arial"/>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lang="en-US" dirty="0">
                <a:solidFill>
                  <a:prstClr val="black"/>
                </a:solidFill>
                <a:latin typeface="Times New Roman"/>
                <a:ea typeface="Arial"/>
                <a:cs typeface="Arial"/>
              </a:rPr>
              <a:t>Ongoing monitoring post EUA required</a:t>
            </a:r>
            <a:endParaRPr kumimoji="0" lang="en-US" sz="1800" b="0" i="0" u="none" strike="noStrike" kern="1200" cap="none" spc="0" normalizeH="0" baseline="0" noProof="0" dirty="0">
              <a:ln>
                <a:noFill/>
              </a:ln>
              <a:solidFill>
                <a:prstClr val="black"/>
              </a:solidFill>
              <a:effectLst/>
              <a:uLnTx/>
              <a:uFillTx/>
              <a:latin typeface="Times New Roman"/>
              <a:ea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E856E7C-035F-4C2E-B657-379B8C211D90}"/>
              </a:ext>
            </a:extLst>
          </p:cNvPr>
          <p:cNvSpPr txBox="1"/>
          <p:nvPr/>
        </p:nvSpPr>
        <p:spPr>
          <a:xfrm>
            <a:off x="8942847" y="2830101"/>
            <a:ext cx="2936723" cy="286232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a:ea typeface="+mn-ea"/>
                <a:cs typeface="Segoe UI"/>
              </a:rPr>
              <a:t>Some historical examples of novel (newly emerging) ​</a:t>
            </a:r>
            <a:br>
              <a:rPr kumimoji="0" lang="en-US" sz="1800" b="0" i="0" u="none" strike="noStrike" kern="1200" cap="none" spc="0" normalizeH="0" baseline="0" noProof="0">
                <a:ln>
                  <a:noFill/>
                </a:ln>
                <a:solidFill>
                  <a:prstClr val="black"/>
                </a:solidFill>
                <a:effectLst/>
                <a:uLnTx/>
                <a:uFillTx/>
                <a:latin typeface="Times New Roman"/>
                <a:ea typeface="+mn-ea"/>
                <a:cs typeface="Segoe UI"/>
              </a:rPr>
            </a:br>
            <a:r>
              <a:rPr kumimoji="0" lang="en-US" sz="1800" b="0" i="0" u="none" strike="noStrike" kern="1200" cap="none" spc="0" normalizeH="0" baseline="0" noProof="0">
                <a:ln>
                  <a:noFill/>
                </a:ln>
                <a:solidFill>
                  <a:prstClr val="black"/>
                </a:solidFill>
                <a:effectLst/>
                <a:uLnTx/>
                <a:uFillTx/>
                <a:latin typeface="Times New Roman"/>
                <a:ea typeface="+mn-ea"/>
                <a:cs typeface="Segoe UI"/>
              </a:rPr>
              <a:t>diseases and EUAs include: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Times New Roman"/>
                <a:ea typeface="+mn-ea"/>
                <a:cs typeface="Arial"/>
              </a:rPr>
              <a:t>Zika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Times New Roman"/>
                <a:ea typeface="+mn-ea"/>
                <a:cs typeface="Arial"/>
              </a:rPr>
              <a:t>Ebola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Times New Roman"/>
                <a:ea typeface="+mn-ea"/>
                <a:cs typeface="Arial"/>
              </a:rPr>
              <a:t>H1N1 (Influenza)​</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Times New Roman"/>
                <a:ea typeface="+mn-ea"/>
                <a:cs typeface="Arial"/>
              </a:rPr>
              <a:t>MERS CoV2​</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Times New Roman"/>
                <a:ea typeface="+mn-ea"/>
                <a:cs typeface="Arial"/>
              </a:rPr>
              <a:t>Anthrax (for preparedness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a:ea typeface="+mn-ea"/>
                <a:cs typeface="Arial"/>
              </a:rPr>
              <a:t>against bioterrorism)</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6629504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640080" y="2074363"/>
            <a:ext cx="2752354" cy="2709275"/>
          </a:xfrm>
          <a:prstGeom prst="ellipse">
            <a:avLst/>
          </a:prstGeom>
          <a:solidFill>
            <a:srgbClr val="262626"/>
          </a:solidFill>
          <a:ln w="174625" cmpd="thinThick">
            <a:solidFill>
              <a:srgbClr val="262626"/>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none" spc="0" normalizeH="0" baseline="0" noProof="0">
                <a:ln w="0"/>
                <a:solidFill>
                  <a:srgbClr val="FFFFFF"/>
                </a:solidFill>
                <a:effectLst>
                  <a:outerShdw blurRad="38100" dist="19050" dir="2700000" algn="tl" rotWithShape="0">
                    <a:prstClr val="black">
                      <a:alpha val="40000"/>
                    </a:prstClr>
                  </a:outerShdw>
                </a:effectLst>
                <a:uLnTx/>
                <a:uFillTx/>
                <a:latin typeface="Calibri Light" panose="020F0302020204030204"/>
                <a:ea typeface="+mn-ea"/>
                <a:cs typeface="+mn-cs"/>
              </a:rPr>
              <a:t>Real Time Reporting of Safety</a:t>
            </a:r>
          </a:p>
        </p:txBody>
      </p:sp>
      <p:pic>
        <p:nvPicPr>
          <p:cNvPr id="4" name="Picture 3" descr="Graphical user interface, website&#10;&#10;Description automatically generated"/>
          <p:cNvPicPr>
            <a:picLocks noChangeAspect="1"/>
          </p:cNvPicPr>
          <p:nvPr/>
        </p:nvPicPr>
        <p:blipFill rotWithShape="1">
          <a:blip r:embed="rId3"/>
          <a:srcRect l="2337"/>
          <a:stretch/>
        </p:blipFill>
        <p:spPr>
          <a:xfrm>
            <a:off x="3592286" y="1092816"/>
            <a:ext cx="8112334" cy="4672368"/>
          </a:xfrm>
          <a:prstGeom prst="rect">
            <a:avLst/>
          </a:prstGeom>
        </p:spPr>
      </p:pic>
    </p:spTree>
    <p:extLst>
      <p:ext uri="{BB962C8B-B14F-4D97-AF65-F5344CB8AC3E}">
        <p14:creationId xmlns:p14="http://schemas.microsoft.com/office/powerpoint/2010/main" val="3953580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of the V-safe Information Sheet">
            <a:extLst>
              <a:ext uri="{FF2B5EF4-FFF2-40B4-BE49-F238E27FC236}">
                <a16:creationId xmlns:a16="http://schemas.microsoft.com/office/drawing/2014/main" id="{1BD416DD-AE85-4678-B9C2-24D893D7D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988" y="0"/>
            <a:ext cx="5280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970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886307" cy="1325563"/>
          </a:xfrm>
        </p:spPr>
        <p:txBody>
          <a:bodyPr/>
          <a:lstStyle/>
          <a:p>
            <a:r>
              <a:rPr lang="en-US" dirty="0"/>
              <a:t>Question 5</a:t>
            </a:r>
          </a:p>
        </p:txBody>
      </p:sp>
      <p:pic>
        <p:nvPicPr>
          <p:cNvPr id="4" name="Picture 3"/>
          <p:cNvPicPr>
            <a:picLocks noChangeAspect="1"/>
          </p:cNvPicPr>
          <p:nvPr/>
        </p:nvPicPr>
        <p:blipFill>
          <a:blip r:embed="rId3"/>
          <a:stretch>
            <a:fillRect/>
          </a:stretch>
        </p:blipFill>
        <p:spPr>
          <a:xfrm>
            <a:off x="373153" y="1778525"/>
            <a:ext cx="5789754" cy="39009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6214" y="1582582"/>
            <a:ext cx="5365591" cy="4610866"/>
          </a:xfrm>
          <a:prstGeom prst="rect">
            <a:avLst/>
          </a:prstGeom>
        </p:spPr>
      </p:pic>
      <p:sp>
        <p:nvSpPr>
          <p:cNvPr id="7" name="Title 3"/>
          <p:cNvSpPr txBox="1">
            <a:spLocks/>
          </p:cNvSpPr>
          <p:nvPr/>
        </p:nvSpPr>
        <p:spPr>
          <a:xfrm>
            <a:off x="0" y="228600"/>
            <a:ext cx="12192000" cy="1061548"/>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Real World Effectiveness</a:t>
            </a:r>
          </a:p>
        </p:txBody>
      </p:sp>
    </p:spTree>
    <p:extLst>
      <p:ext uri="{BB962C8B-B14F-4D97-AF65-F5344CB8AC3E}">
        <p14:creationId xmlns:p14="http://schemas.microsoft.com/office/powerpoint/2010/main" val="2717153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3DACBC-1BF0-42CA-93E2-A115F43F5C78}"/>
              </a:ext>
            </a:extLst>
          </p:cNvPr>
          <p:cNvPicPr>
            <a:picLocks noChangeAspect="1"/>
          </p:cNvPicPr>
          <p:nvPr/>
        </p:nvPicPr>
        <p:blipFill>
          <a:blip r:embed="rId2"/>
          <a:stretch>
            <a:fillRect/>
          </a:stretch>
        </p:blipFill>
        <p:spPr>
          <a:xfrm>
            <a:off x="619431" y="1182952"/>
            <a:ext cx="6979186" cy="5527252"/>
          </a:xfrm>
          <a:prstGeom prst="rect">
            <a:avLst/>
          </a:prstGeom>
        </p:spPr>
      </p:pic>
      <p:pic>
        <p:nvPicPr>
          <p:cNvPr id="7170" name="Picture 2" descr="Leading US hospitals team up to promote COVID-19 vaccination – Cleveland  Clinic Newsroom">
            <a:extLst>
              <a:ext uri="{FF2B5EF4-FFF2-40B4-BE49-F238E27FC236}">
                <a16:creationId xmlns:a16="http://schemas.microsoft.com/office/drawing/2014/main" id="{5400A5AD-5845-4716-B676-679A1A8EC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023" y="2380866"/>
            <a:ext cx="3986765" cy="20962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78635E1-A2BF-4963-AECD-00C45A0496E5}"/>
              </a:ext>
            </a:extLst>
          </p:cNvPr>
          <p:cNvSpPr/>
          <p:nvPr/>
        </p:nvSpPr>
        <p:spPr>
          <a:xfrm>
            <a:off x="1624137" y="6510789"/>
            <a:ext cx="5315622" cy="369332"/>
          </a:xfrm>
          <a:prstGeom prst="rect">
            <a:avLst/>
          </a:prstGeom>
        </p:spPr>
        <p:txBody>
          <a:bodyPr wrap="none">
            <a:spAutoFit/>
          </a:bodyPr>
          <a:lstStyle/>
          <a:p>
            <a:r>
              <a:rPr lang="en-US" dirty="0"/>
              <a:t>https://covid.cdc.gov/covid-data-tracker/#vaccinations</a:t>
            </a:r>
          </a:p>
        </p:txBody>
      </p:sp>
      <p:sp>
        <p:nvSpPr>
          <p:cNvPr id="5" name="Title 3">
            <a:extLst>
              <a:ext uri="{FF2B5EF4-FFF2-40B4-BE49-F238E27FC236}">
                <a16:creationId xmlns:a16="http://schemas.microsoft.com/office/drawing/2014/main" id="{1CC8B3CC-0C26-49D5-A85D-7D7714CB23D6}"/>
              </a:ext>
            </a:extLst>
          </p:cNvPr>
          <p:cNvSpPr txBox="1">
            <a:spLocks/>
          </p:cNvSpPr>
          <p:nvPr/>
        </p:nvSpPr>
        <p:spPr>
          <a:xfrm>
            <a:off x="0" y="0"/>
            <a:ext cx="12192000" cy="1065705"/>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ln w="0"/>
                <a:solidFill>
                  <a:schemeClr val="bg1"/>
                </a:solidFill>
                <a:effectLst>
                  <a:outerShdw blurRad="38100" dist="19050" dir="2700000" algn="tl" rotWithShape="0">
                    <a:schemeClr val="dk1">
                      <a:alpha val="40000"/>
                    </a:schemeClr>
                  </a:outerShdw>
                </a:effectLst>
              </a:rPr>
              <a:t>Safe.  Effective.  Save Lives</a:t>
            </a:r>
          </a:p>
        </p:txBody>
      </p:sp>
    </p:spTree>
    <p:extLst>
      <p:ext uri="{BB962C8B-B14F-4D97-AF65-F5344CB8AC3E}">
        <p14:creationId xmlns:p14="http://schemas.microsoft.com/office/powerpoint/2010/main" val="3885623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B6B067-09C6-47CF-895C-95B93F7066A5}"/>
              </a:ext>
            </a:extLst>
          </p:cNvPr>
          <p:cNvSpPr>
            <a:spLocks noGrp="1"/>
          </p:cNvSpPr>
          <p:nvPr>
            <p:ph type="title"/>
          </p:nvPr>
        </p:nvSpPr>
        <p:spPr>
          <a:xfrm>
            <a:off x="238125" y="1767228"/>
            <a:ext cx="4943475" cy="3387497"/>
          </a:xfrm>
        </p:spPr>
        <p:txBody>
          <a:bodyPr anchor="ctr">
            <a:normAutofit fontScale="90000"/>
          </a:bodyPr>
          <a:lstStyle/>
          <a:p>
            <a:r>
              <a:rPr lang="en-US" sz="4000" dirty="0">
                <a:solidFill>
                  <a:srgbClr val="FFFFFF"/>
                </a:solidFill>
              </a:rPr>
              <a:t>How do we address the challenge of quickly vaccinating most, if not all, of our population while ensuring equitable access and reach? </a:t>
            </a:r>
          </a:p>
        </p:txBody>
      </p:sp>
      <p:sp>
        <p:nvSpPr>
          <p:cNvPr id="3" name="Content Placeholder 2">
            <a:extLst>
              <a:ext uri="{FF2B5EF4-FFF2-40B4-BE49-F238E27FC236}">
                <a16:creationId xmlns:a16="http://schemas.microsoft.com/office/drawing/2014/main" id="{59AABDE1-036E-42AD-ABA0-8AD2EAE744A3}"/>
              </a:ext>
            </a:extLst>
          </p:cNvPr>
          <p:cNvSpPr>
            <a:spLocks noGrp="1"/>
          </p:cNvSpPr>
          <p:nvPr>
            <p:ph idx="1"/>
          </p:nvPr>
        </p:nvSpPr>
        <p:spPr>
          <a:xfrm>
            <a:off x="6503158" y="649480"/>
            <a:ext cx="4862447" cy="5546047"/>
          </a:xfrm>
        </p:spPr>
        <p:txBody>
          <a:bodyPr anchor="ctr">
            <a:normAutofit/>
          </a:bodyPr>
          <a:lstStyle/>
          <a:p>
            <a:r>
              <a:rPr lang="en-US" sz="4400" dirty="0"/>
              <a:t>A focus on equitable distribution of the vaccine must be at the core of every vaccine response plan</a:t>
            </a:r>
          </a:p>
        </p:txBody>
      </p:sp>
    </p:spTree>
    <p:extLst>
      <p:ext uri="{BB962C8B-B14F-4D97-AF65-F5344CB8AC3E}">
        <p14:creationId xmlns:p14="http://schemas.microsoft.com/office/powerpoint/2010/main" val="1402866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83BCDD-600D-43AF-9A5A-63E9106B0A02}"/>
              </a:ext>
            </a:extLst>
          </p:cNvPr>
          <p:cNvSpPr>
            <a:spLocks noGrp="1"/>
          </p:cNvSpPr>
          <p:nvPr>
            <p:ph type="title"/>
          </p:nvPr>
        </p:nvSpPr>
        <p:spPr>
          <a:xfrm>
            <a:off x="1371599" y="294538"/>
            <a:ext cx="9895951" cy="1033669"/>
          </a:xfrm>
        </p:spPr>
        <p:txBody>
          <a:bodyPr>
            <a:normAutofit/>
          </a:bodyPr>
          <a:lstStyle/>
          <a:p>
            <a:r>
              <a:rPr lang="en-US" sz="4000" b="1" dirty="0">
                <a:solidFill>
                  <a:srgbClr val="FFFFFF"/>
                </a:solidFill>
              </a:rPr>
              <a:t>COVID-19 Vaccine &amp; Mecklenburg County</a:t>
            </a:r>
          </a:p>
        </p:txBody>
      </p:sp>
      <p:sp>
        <p:nvSpPr>
          <p:cNvPr id="4" name="Slide Number Placeholder 3">
            <a:extLst>
              <a:ext uri="{FF2B5EF4-FFF2-40B4-BE49-F238E27FC236}">
                <a16:creationId xmlns:a16="http://schemas.microsoft.com/office/drawing/2014/main" id="{81BED8E9-6E0E-4797-9F75-4EC2F9B8E540}"/>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7ACDD31-CAD8-4C3E-896C-8A82D8D75A17}"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974E8E5-C144-49B5-B874-05B6ED36D4E1}"/>
              </a:ext>
            </a:extLst>
          </p:cNvPr>
          <p:cNvPicPr>
            <a:picLocks noChangeAspect="1"/>
          </p:cNvPicPr>
          <p:nvPr/>
        </p:nvPicPr>
        <p:blipFill>
          <a:blip r:embed="rId3"/>
          <a:stretch>
            <a:fillRect/>
          </a:stretch>
        </p:blipFill>
        <p:spPr>
          <a:xfrm>
            <a:off x="-4" y="1622745"/>
            <a:ext cx="12192000" cy="4923361"/>
          </a:xfrm>
          <a:prstGeom prst="rect">
            <a:avLst/>
          </a:prstGeom>
        </p:spPr>
      </p:pic>
      <p:sp>
        <p:nvSpPr>
          <p:cNvPr id="3" name="TextBox 2">
            <a:extLst>
              <a:ext uri="{FF2B5EF4-FFF2-40B4-BE49-F238E27FC236}">
                <a16:creationId xmlns:a16="http://schemas.microsoft.com/office/drawing/2014/main" id="{9C3F0FED-DCFC-43A5-8119-F455438D37D0}"/>
              </a:ext>
            </a:extLst>
          </p:cNvPr>
          <p:cNvSpPr txBox="1"/>
          <p:nvPr/>
        </p:nvSpPr>
        <p:spPr>
          <a:xfrm>
            <a:off x="5108860" y="6296555"/>
            <a:ext cx="4114800" cy="646331"/>
          </a:xfrm>
          <a:prstGeom prst="rect">
            <a:avLst/>
          </a:prstGeom>
          <a:noFill/>
        </p:spPr>
        <p:txBody>
          <a:bodyPr wrap="square" rtlCol="0">
            <a:spAutoFit/>
          </a:bodyPr>
          <a:lstStyle/>
          <a:p>
            <a:r>
              <a:rPr lang="en-US" dirty="0"/>
              <a:t>February, 2021</a:t>
            </a:r>
          </a:p>
          <a:p>
            <a:endParaRPr lang="en-US" dirty="0"/>
          </a:p>
        </p:txBody>
      </p:sp>
    </p:spTree>
    <p:extLst>
      <p:ext uri="{BB962C8B-B14F-4D97-AF65-F5344CB8AC3E}">
        <p14:creationId xmlns:p14="http://schemas.microsoft.com/office/powerpoint/2010/main" val="1965819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21"/>
            <a:ext cx="3131634" cy="1325563"/>
          </a:xfrm>
        </p:spPr>
        <p:txBody>
          <a:bodyPr/>
          <a:lstStyle/>
          <a:p>
            <a:r>
              <a:rPr lang="en-US" dirty="0"/>
              <a:t>Question 6</a:t>
            </a:r>
          </a:p>
        </p:txBody>
      </p:sp>
      <p:sp>
        <p:nvSpPr>
          <p:cNvPr id="8" name="Title 3"/>
          <p:cNvSpPr txBox="1">
            <a:spLocks/>
          </p:cNvSpPr>
          <p:nvPr/>
        </p:nvSpPr>
        <p:spPr>
          <a:xfrm>
            <a:off x="0" y="217714"/>
            <a:ext cx="12192000" cy="1072434"/>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ln w="0"/>
                <a:solidFill>
                  <a:schemeClr val="bg1"/>
                </a:solidFill>
                <a:effectLst>
                  <a:outerShdw blurRad="38100" dist="19050" dir="2700000" algn="tl" rotWithShape="0">
                    <a:schemeClr val="dk1">
                      <a:alpha val="40000"/>
                    </a:schemeClr>
                  </a:outerShdw>
                </a:effectLst>
              </a:rPr>
              <a:t>Disproportionate Impact of COVID-19</a:t>
            </a:r>
          </a:p>
        </p:txBody>
      </p:sp>
      <p:pic>
        <p:nvPicPr>
          <p:cNvPr id="3" name="Picture 2">
            <a:extLst>
              <a:ext uri="{FF2B5EF4-FFF2-40B4-BE49-F238E27FC236}">
                <a16:creationId xmlns:a16="http://schemas.microsoft.com/office/drawing/2014/main" id="{1009E7E4-05A0-4891-98E9-036C30FBDDFB}"/>
              </a:ext>
            </a:extLst>
          </p:cNvPr>
          <p:cNvPicPr>
            <a:picLocks noChangeAspect="1"/>
          </p:cNvPicPr>
          <p:nvPr/>
        </p:nvPicPr>
        <p:blipFill>
          <a:blip r:embed="rId3"/>
          <a:stretch>
            <a:fillRect/>
          </a:stretch>
        </p:blipFill>
        <p:spPr>
          <a:xfrm>
            <a:off x="1490662" y="1543277"/>
            <a:ext cx="9210675" cy="4800600"/>
          </a:xfrm>
          <a:prstGeom prst="rect">
            <a:avLst/>
          </a:prstGeom>
        </p:spPr>
      </p:pic>
      <p:sp>
        <p:nvSpPr>
          <p:cNvPr id="5" name="Rectangle 4">
            <a:extLst>
              <a:ext uri="{FF2B5EF4-FFF2-40B4-BE49-F238E27FC236}">
                <a16:creationId xmlns:a16="http://schemas.microsoft.com/office/drawing/2014/main" id="{0CF3A779-1C23-47C0-9FFA-C7A826775C83}"/>
              </a:ext>
            </a:extLst>
          </p:cNvPr>
          <p:cNvSpPr/>
          <p:nvPr/>
        </p:nvSpPr>
        <p:spPr>
          <a:xfrm>
            <a:off x="2822070" y="6264094"/>
            <a:ext cx="8016241" cy="646331"/>
          </a:xfrm>
          <a:prstGeom prst="rect">
            <a:avLst/>
          </a:prstGeom>
        </p:spPr>
        <p:txBody>
          <a:bodyPr wrap="square">
            <a:spAutoFit/>
          </a:bodyPr>
          <a:lstStyle/>
          <a:p>
            <a:r>
              <a:rPr lang="en-US" dirty="0"/>
              <a:t>https://www.cdc.gov/coronavirus/2019-ncov/covid-data/investigations-discovery/hospitalization-death-by-race-ethnicity.html</a:t>
            </a:r>
          </a:p>
        </p:txBody>
      </p:sp>
    </p:spTree>
    <p:extLst>
      <p:ext uri="{BB962C8B-B14F-4D97-AF65-F5344CB8AC3E}">
        <p14:creationId xmlns:p14="http://schemas.microsoft.com/office/powerpoint/2010/main" val="1594787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4" name="Picture 5" descr="explorers"/>
          <p:cNvPicPr>
            <a:picLocks noChangeAspect="1" noChangeArrowheads="1"/>
          </p:cNvPicPr>
          <p:nvPr/>
        </p:nvPicPr>
        <p:blipFill rotWithShape="1">
          <a:blip r:embed="rId3">
            <a:extLst>
              <a:ext uri="{28A0092B-C50C-407E-A947-70E740481C1C}">
                <a14:useLocalDpi xmlns:a14="http://schemas.microsoft.com/office/drawing/2010/main" val="0"/>
              </a:ext>
            </a:extLst>
          </a:blip>
          <a:srcRect l="14459" r="588"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386" name="Rectangle 2"/>
          <p:cNvSpPr>
            <a:spLocks noGrp="1" noChangeArrowheads="1"/>
          </p:cNvSpPr>
          <p:nvPr>
            <p:ph type="title"/>
          </p:nvPr>
        </p:nvSpPr>
        <p:spPr>
          <a:xfrm>
            <a:off x="7531610" y="365125"/>
            <a:ext cx="3822189" cy="1899912"/>
          </a:xfrm>
        </p:spPr>
        <p:txBody>
          <a:bodyPr>
            <a:normAutofit/>
          </a:bodyPr>
          <a:lstStyle/>
          <a:p>
            <a:pPr>
              <a:defRPr/>
            </a:pPr>
            <a:r>
              <a:rPr lang="en-US" sz="2800"/>
              <a:t>Global Exploration/Renaissance (1400-1600 AD)</a:t>
            </a:r>
            <a:br>
              <a:rPr lang="en-US" sz="2800"/>
            </a:br>
            <a:endParaRPr lang="en-US" sz="2800"/>
          </a:p>
        </p:txBody>
      </p:sp>
      <p:sp>
        <p:nvSpPr>
          <p:cNvPr id="272387" name="Rectangle 3"/>
          <p:cNvSpPr>
            <a:spLocks noGrp="1" noChangeArrowheads="1"/>
          </p:cNvSpPr>
          <p:nvPr>
            <p:ph type="body" idx="1"/>
          </p:nvPr>
        </p:nvSpPr>
        <p:spPr>
          <a:xfrm>
            <a:off x="7531610" y="2434201"/>
            <a:ext cx="3822189" cy="3742762"/>
          </a:xfrm>
        </p:spPr>
        <p:txBody>
          <a:bodyPr>
            <a:normAutofit/>
          </a:bodyPr>
          <a:lstStyle/>
          <a:p>
            <a:pPr eaLnBrk="1" hangingPunct="1">
              <a:defRPr/>
            </a:pPr>
            <a:r>
              <a:rPr lang="en-US" sz="2000"/>
              <a:t>Disease, spread by traders and explorers</a:t>
            </a:r>
          </a:p>
          <a:p>
            <a:pPr eaLnBrk="1" hangingPunct="1">
              <a:defRPr/>
            </a:pPr>
            <a:r>
              <a:rPr lang="en-US" sz="2000"/>
              <a:t>Killed 90% of indigenous people in New World</a:t>
            </a:r>
          </a:p>
        </p:txBody>
      </p:sp>
      <p:sp>
        <p:nvSpPr>
          <p:cNvPr id="2" name="Slide Number Placeholder 1">
            <a:extLst>
              <a:ext uri="{FF2B5EF4-FFF2-40B4-BE49-F238E27FC236}">
                <a16:creationId xmlns:a16="http://schemas.microsoft.com/office/drawing/2014/main" id="{49E50E0C-774B-4443-B81D-3C6CD6054985}"/>
              </a:ext>
            </a:extLst>
          </p:cNvPr>
          <p:cNvSpPr>
            <a:spLocks noGrp="1"/>
          </p:cNvSpPr>
          <p:nvPr>
            <p:ph type="sldNum" sz="quarter" idx="10"/>
          </p:nvPr>
        </p:nvSpPr>
        <p:spPr>
          <a:xfrm>
            <a:off x="8610600" y="6356350"/>
            <a:ext cx="2743200" cy="365125"/>
          </a:xfrm>
        </p:spPr>
        <p:txBody>
          <a:bodyPr>
            <a:normAutofit/>
          </a:bodyPr>
          <a:lstStyle/>
          <a:p>
            <a:pPr>
              <a:spcAft>
                <a:spcPts val="600"/>
              </a:spcAft>
              <a:defRPr/>
            </a:pPr>
            <a:fld id="{2C73EAD4-9010-48CE-9726-1BD7DCA2593E}" type="slidenum">
              <a:rPr lang="ru-RU" smtClean="0"/>
              <a:pPr>
                <a:spcAft>
                  <a:spcPts val="600"/>
                </a:spcAft>
                <a:defRPr/>
              </a:pPr>
              <a:t>5</a:t>
            </a:fld>
            <a:endParaRPr lang="ru-RU"/>
          </a:p>
        </p:txBody>
      </p:sp>
      <p:sp>
        <p:nvSpPr>
          <p:cNvPr id="272388" name="Rectangle 4"/>
          <p:cNvSpPr>
            <a:spLocks noChangeArrowheads="1"/>
          </p:cNvSpPr>
          <p:nvPr/>
        </p:nvSpPr>
        <p:spPr bwMode="auto">
          <a:xfrm>
            <a:off x="1559984" y="2152651"/>
            <a:ext cx="10363200" cy="4114800"/>
          </a:xfrm>
          <a:prstGeom prst="rect">
            <a:avLst/>
          </a:prstGeom>
          <a:noFill/>
          <a:ln w="9525">
            <a:noFill/>
            <a:miter lim="800000"/>
            <a:headEnd/>
            <a:tailEnd/>
          </a:ln>
          <a:effectLst/>
        </p:spPr>
        <p:txBody>
          <a:bodyPr/>
          <a:lstStyle/>
          <a:p>
            <a:pPr marL="457189" indent="-457189">
              <a:spcBef>
                <a:spcPct val="20000"/>
              </a:spcBef>
              <a:buClr>
                <a:schemeClr val="tx2"/>
              </a:buClr>
              <a:buSzPct val="75000"/>
              <a:buFont typeface="Wingdings" pitchFamily="2" charset="2"/>
              <a:buChar char="n"/>
              <a:defRPr/>
            </a:pPr>
            <a:endParaRPr lang="en-US" sz="4267" dirty="0">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3357098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80028" y="3376123"/>
            <a:ext cx="4515147" cy="1529232"/>
          </a:xfrm>
        </p:spPr>
        <p:txBody>
          <a:bodyPr vert="horz" lIns="91440" tIns="45720" rIns="91440" bIns="45720" rtlCol="0" anchor="b">
            <a:normAutofit/>
          </a:bodyPr>
          <a:lstStyle/>
          <a:p>
            <a:pPr algn="r"/>
            <a:r>
              <a:rPr lang="en-US" sz="4400"/>
              <a:t>Equitable Access to Vaccine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903" r="21209"/>
          <a:stretch/>
        </p:blipFill>
        <p:spPr>
          <a:xfrm>
            <a:off x="-2192" y="10"/>
            <a:ext cx="8436340" cy="6857990"/>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Tree>
    <p:extLst>
      <p:ext uri="{BB962C8B-B14F-4D97-AF65-F5344CB8AC3E}">
        <p14:creationId xmlns:p14="http://schemas.microsoft.com/office/powerpoint/2010/main" val="1037391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21"/>
            <a:ext cx="3131634" cy="1325563"/>
          </a:xfrm>
        </p:spPr>
        <p:txBody>
          <a:bodyPr/>
          <a:lstStyle/>
          <a:p>
            <a:r>
              <a:rPr lang="en-US" dirty="0"/>
              <a:t>Question 6</a:t>
            </a:r>
          </a:p>
        </p:txBody>
      </p:sp>
      <p:pic>
        <p:nvPicPr>
          <p:cNvPr id="6" name="Picture 5"/>
          <p:cNvPicPr>
            <a:picLocks noChangeAspect="1"/>
          </p:cNvPicPr>
          <p:nvPr/>
        </p:nvPicPr>
        <p:blipFill rotWithShape="1">
          <a:blip r:embed="rId3"/>
          <a:srcRect l="9796" t="12215" r="4342" b="1721"/>
          <a:stretch/>
        </p:blipFill>
        <p:spPr>
          <a:xfrm>
            <a:off x="143543" y="1943291"/>
            <a:ext cx="5693229" cy="3633235"/>
          </a:xfrm>
          <a:prstGeom prst="rect">
            <a:avLst/>
          </a:prstGeom>
        </p:spPr>
      </p:pic>
      <p:pic>
        <p:nvPicPr>
          <p:cNvPr id="4" name="Picture 3"/>
          <p:cNvPicPr>
            <a:picLocks noChangeAspect="1"/>
          </p:cNvPicPr>
          <p:nvPr/>
        </p:nvPicPr>
        <p:blipFill>
          <a:blip r:embed="rId4"/>
          <a:stretch>
            <a:fillRect/>
          </a:stretch>
        </p:blipFill>
        <p:spPr>
          <a:xfrm>
            <a:off x="5787218" y="1814058"/>
            <a:ext cx="6261239" cy="4283585"/>
          </a:xfrm>
          <a:prstGeom prst="rect">
            <a:avLst/>
          </a:prstGeom>
        </p:spPr>
      </p:pic>
      <p:sp>
        <p:nvSpPr>
          <p:cNvPr id="8" name="Title 3"/>
          <p:cNvSpPr txBox="1">
            <a:spLocks/>
          </p:cNvSpPr>
          <p:nvPr/>
        </p:nvSpPr>
        <p:spPr>
          <a:xfrm>
            <a:off x="0" y="217714"/>
            <a:ext cx="12192000" cy="1072434"/>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ln w="0"/>
                <a:solidFill>
                  <a:schemeClr val="bg1"/>
                </a:solidFill>
                <a:effectLst>
                  <a:outerShdw blurRad="38100" dist="19050" dir="2700000" algn="tl" rotWithShape="0">
                    <a:schemeClr val="dk1">
                      <a:alpha val="40000"/>
                    </a:schemeClr>
                  </a:outerShdw>
                </a:effectLst>
              </a:rPr>
              <a:t>MCPH Vaccine Equity Plan</a:t>
            </a:r>
          </a:p>
        </p:txBody>
      </p:sp>
    </p:spTree>
    <p:extLst>
      <p:ext uri="{BB962C8B-B14F-4D97-AF65-F5344CB8AC3E}">
        <p14:creationId xmlns:p14="http://schemas.microsoft.com/office/powerpoint/2010/main" val="905990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5C47B2-CFC4-45E5-B310-C4B0D93A969D}"/>
              </a:ext>
            </a:extLst>
          </p:cNvPr>
          <p:cNvSpPr/>
          <p:nvPr/>
        </p:nvSpPr>
        <p:spPr>
          <a:xfrm>
            <a:off x="0" y="338828"/>
            <a:ext cx="8088087" cy="10889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8AB30-CB77-4F19-BBDE-8ED5EF739EA6}"/>
              </a:ext>
            </a:extLst>
          </p:cNvPr>
          <p:cNvSpPr>
            <a:spLocks noGrp="1"/>
          </p:cNvSpPr>
          <p:nvPr>
            <p:ph type="title"/>
          </p:nvPr>
        </p:nvSpPr>
        <p:spPr>
          <a:xfrm>
            <a:off x="124416" y="528698"/>
            <a:ext cx="10515600" cy="1288784"/>
          </a:xfrm>
        </p:spPr>
        <p:txBody>
          <a:bodyPr>
            <a:normAutofit/>
          </a:bodyPr>
          <a:lstStyle/>
          <a:p>
            <a:r>
              <a:rPr lang="en-US" sz="4000" dirty="0">
                <a:ln w="0"/>
                <a:solidFill>
                  <a:schemeClr val="bg2"/>
                </a:solidFill>
                <a:effectLst>
                  <a:outerShdw blurRad="38100" dist="19050" dir="2700000" algn="tl" rotWithShape="0">
                    <a:schemeClr val="dk1">
                      <a:alpha val="40000"/>
                    </a:schemeClr>
                  </a:outerShdw>
                </a:effectLst>
              </a:rPr>
              <a:t>County Level Data for Race/Ethnicity</a:t>
            </a:r>
            <a:br>
              <a:rPr lang="en-US" sz="4000" dirty="0">
                <a:ln w="0"/>
                <a:solidFill>
                  <a:schemeClr val="bg2"/>
                </a:solidFill>
                <a:effectLst>
                  <a:outerShdw blurRad="38100" dist="19050" dir="2700000" algn="tl" rotWithShape="0">
                    <a:schemeClr val="dk1">
                      <a:alpha val="40000"/>
                    </a:schemeClr>
                  </a:outerShdw>
                </a:effectLst>
              </a:rPr>
            </a:br>
            <a:endParaRPr lang="en-US" sz="4000" dirty="0">
              <a:solidFill>
                <a:schemeClr val="bg2"/>
              </a:solidFill>
            </a:endParaRPr>
          </a:p>
        </p:txBody>
      </p:sp>
      <p:pic>
        <p:nvPicPr>
          <p:cNvPr id="42" name="Picture 41">
            <a:extLst>
              <a:ext uri="{FF2B5EF4-FFF2-40B4-BE49-F238E27FC236}">
                <a16:creationId xmlns:a16="http://schemas.microsoft.com/office/drawing/2014/main" id="{0B4450B2-AAF9-4EEC-A1EF-7CA8891E81E6}"/>
              </a:ext>
            </a:extLst>
          </p:cNvPr>
          <p:cNvPicPr>
            <a:picLocks noChangeAspect="1"/>
          </p:cNvPicPr>
          <p:nvPr/>
        </p:nvPicPr>
        <p:blipFill>
          <a:blip r:embed="rId3"/>
          <a:stretch>
            <a:fillRect/>
          </a:stretch>
        </p:blipFill>
        <p:spPr>
          <a:xfrm>
            <a:off x="1326438" y="1617685"/>
            <a:ext cx="8111556" cy="5072425"/>
          </a:xfrm>
          <a:prstGeom prst="rect">
            <a:avLst/>
          </a:prstGeom>
          <a:ln>
            <a:solidFill>
              <a:schemeClr val="tx2"/>
            </a:solidFill>
          </a:ln>
        </p:spPr>
      </p:pic>
    </p:spTree>
    <p:extLst>
      <p:ext uri="{BB962C8B-B14F-4D97-AF65-F5344CB8AC3E}">
        <p14:creationId xmlns:p14="http://schemas.microsoft.com/office/powerpoint/2010/main" val="4055228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7D0CD42F-5CF2-445D-B112-BC26ED3BB91C}"/>
              </a:ext>
            </a:extLst>
          </p:cNvPr>
          <p:cNvGraphicFramePr>
            <a:graphicFrameLocks/>
          </p:cNvGraphicFramePr>
          <p:nvPr/>
        </p:nvGraphicFramePr>
        <p:xfrm>
          <a:off x="221780" y="1077133"/>
          <a:ext cx="11742572" cy="428462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8480CB4-1DCB-45A5-95CB-44ACE09F8A21}"/>
              </a:ext>
            </a:extLst>
          </p:cNvPr>
          <p:cNvSpPr>
            <a:spLocks noGrp="1"/>
          </p:cNvSpPr>
          <p:nvPr>
            <p:ph type="title"/>
          </p:nvPr>
        </p:nvSpPr>
        <p:spPr>
          <a:xfrm>
            <a:off x="-1" y="1926"/>
            <a:ext cx="12192000" cy="1325563"/>
          </a:xfrm>
        </p:spPr>
        <p:txBody>
          <a:bodyPr>
            <a:normAutofit fontScale="90000"/>
          </a:bodyPr>
          <a:lstStyle/>
          <a:p>
            <a:pPr algn="ctr">
              <a:tabLst>
                <a:tab pos="6342063" algn="l"/>
              </a:tabLst>
            </a:pPr>
            <a:r>
              <a:rPr lang="en-US" sz="3600" b="1" dirty="0">
                <a:latin typeface="+mn-lt"/>
              </a:rPr>
              <a:t>Percent of Residents At Least Partially Vaccinated, Mecklenburg</a:t>
            </a:r>
            <a:br>
              <a:rPr lang="en-US" sz="3600" b="1" dirty="0">
                <a:latin typeface="+mn-lt"/>
              </a:rPr>
            </a:br>
            <a:r>
              <a:rPr lang="en-US" sz="3100" i="1" dirty="0">
                <a:latin typeface="+mn-lt"/>
              </a:rPr>
              <a:t>(based on all Vaccination Programs administering doses to Mecklenburg Residents) </a:t>
            </a:r>
            <a:br>
              <a:rPr lang="en-US" sz="3100" i="1" dirty="0">
                <a:latin typeface="+mn-lt"/>
              </a:rPr>
            </a:br>
            <a:endParaRPr lang="en-US" sz="3600" i="1" dirty="0">
              <a:latin typeface="+mn-lt"/>
            </a:endParaRPr>
          </a:p>
        </p:txBody>
      </p:sp>
      <p:sp>
        <p:nvSpPr>
          <p:cNvPr id="5" name="Slide Number Placeholder 4">
            <a:extLst>
              <a:ext uri="{FF2B5EF4-FFF2-40B4-BE49-F238E27FC236}">
                <a16:creationId xmlns:a16="http://schemas.microsoft.com/office/drawing/2014/main" id="{0FCD8F6E-4FF9-4E2C-9A9E-09209B824189}"/>
              </a:ext>
            </a:extLst>
          </p:cNvPr>
          <p:cNvSpPr>
            <a:spLocks noGrp="1"/>
          </p:cNvSpPr>
          <p:nvPr>
            <p:ph type="sldNum" sz="quarter" idx="12"/>
          </p:nvPr>
        </p:nvSpPr>
        <p:spPr/>
        <p:txBody>
          <a:bodyPr/>
          <a:lstStyle/>
          <a:p>
            <a:fld id="{37ACDD31-CAD8-4C3E-896C-8A82D8D75A17}" type="slidenum">
              <a:rPr lang="en-US" smtClean="0"/>
              <a:t>53</a:t>
            </a:fld>
            <a:endParaRPr lang="en-US" dirty="0"/>
          </a:p>
        </p:txBody>
      </p:sp>
      <p:sp>
        <p:nvSpPr>
          <p:cNvPr id="8" name="TextBox 7">
            <a:extLst>
              <a:ext uri="{FF2B5EF4-FFF2-40B4-BE49-F238E27FC236}">
                <a16:creationId xmlns:a16="http://schemas.microsoft.com/office/drawing/2014/main" id="{41D0E62A-ED27-492D-A4F8-CFCABDF4E4D6}"/>
              </a:ext>
            </a:extLst>
          </p:cNvPr>
          <p:cNvSpPr txBox="1"/>
          <p:nvPr/>
        </p:nvSpPr>
        <p:spPr>
          <a:xfrm>
            <a:off x="35296" y="6148492"/>
            <a:ext cx="9440214" cy="646331"/>
          </a:xfrm>
          <a:prstGeom prst="rect">
            <a:avLst/>
          </a:prstGeom>
          <a:noFill/>
        </p:spPr>
        <p:txBody>
          <a:bodyPr wrap="square" rtlCol="0">
            <a:spAutoFit/>
          </a:bodyPr>
          <a:lstStyle/>
          <a:p>
            <a:r>
              <a:rPr lang="en-US" dirty="0"/>
              <a:t>Source: NC DHHS COVID19 Dashboard </a:t>
            </a:r>
            <a:r>
              <a:rPr lang="en-US" dirty="0">
                <a:hlinkClick r:id="rId3"/>
              </a:rPr>
              <a:t>https://covid19.ncdhhs.gov/dashboard/vaccinations</a:t>
            </a:r>
            <a:endParaRPr lang="en-US" dirty="0"/>
          </a:p>
          <a:p>
            <a:r>
              <a:rPr lang="en-US" dirty="0"/>
              <a:t>Data as of May 28, 2021</a:t>
            </a:r>
          </a:p>
        </p:txBody>
      </p:sp>
      <p:sp>
        <p:nvSpPr>
          <p:cNvPr id="9" name="TextBox 8">
            <a:extLst>
              <a:ext uri="{FF2B5EF4-FFF2-40B4-BE49-F238E27FC236}">
                <a16:creationId xmlns:a16="http://schemas.microsoft.com/office/drawing/2014/main" id="{784EDF95-1035-4567-8D6C-89A7D793A717}"/>
              </a:ext>
            </a:extLst>
          </p:cNvPr>
          <p:cNvSpPr txBox="1"/>
          <p:nvPr/>
        </p:nvSpPr>
        <p:spPr>
          <a:xfrm>
            <a:off x="221780" y="5232890"/>
            <a:ext cx="4241114" cy="400110"/>
          </a:xfrm>
          <a:prstGeom prst="rect">
            <a:avLst/>
          </a:prstGeom>
          <a:solidFill>
            <a:srgbClr val="13375B"/>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Race/Ethnicity</a:t>
            </a:r>
          </a:p>
        </p:txBody>
      </p:sp>
      <p:sp>
        <p:nvSpPr>
          <p:cNvPr id="10" name="TextBox 9">
            <a:extLst>
              <a:ext uri="{FF2B5EF4-FFF2-40B4-BE49-F238E27FC236}">
                <a16:creationId xmlns:a16="http://schemas.microsoft.com/office/drawing/2014/main" id="{3250C453-68A9-4545-B8A9-CD4C07B2273D}"/>
              </a:ext>
            </a:extLst>
          </p:cNvPr>
          <p:cNvSpPr txBox="1"/>
          <p:nvPr/>
        </p:nvSpPr>
        <p:spPr>
          <a:xfrm>
            <a:off x="4784899" y="5232890"/>
            <a:ext cx="2618790" cy="400110"/>
          </a:xfrm>
          <a:prstGeom prst="rect">
            <a:avLst/>
          </a:prstGeom>
          <a:solidFill>
            <a:srgbClr val="F1863D"/>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Gender</a:t>
            </a:r>
          </a:p>
        </p:txBody>
      </p:sp>
      <p:sp>
        <p:nvSpPr>
          <p:cNvPr id="11" name="TextBox 10">
            <a:extLst>
              <a:ext uri="{FF2B5EF4-FFF2-40B4-BE49-F238E27FC236}">
                <a16:creationId xmlns:a16="http://schemas.microsoft.com/office/drawing/2014/main" id="{F5963F7A-7BCF-4E3C-B8F4-81A07EE6687B}"/>
              </a:ext>
            </a:extLst>
          </p:cNvPr>
          <p:cNvSpPr txBox="1"/>
          <p:nvPr/>
        </p:nvSpPr>
        <p:spPr>
          <a:xfrm>
            <a:off x="7723238" y="5232890"/>
            <a:ext cx="4241114" cy="400110"/>
          </a:xfrm>
          <a:prstGeom prst="rect">
            <a:avLst/>
          </a:prstGeom>
          <a:solidFill>
            <a:schemeClr val="accent6"/>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Age</a:t>
            </a:r>
          </a:p>
        </p:txBody>
      </p:sp>
      <p:cxnSp>
        <p:nvCxnSpPr>
          <p:cNvPr id="12" name="Straight Connector 11">
            <a:extLst>
              <a:ext uri="{FF2B5EF4-FFF2-40B4-BE49-F238E27FC236}">
                <a16:creationId xmlns:a16="http://schemas.microsoft.com/office/drawing/2014/main" id="{159CBE9E-3CB8-4258-8EA1-185A0C1640EB}"/>
              </a:ext>
            </a:extLst>
          </p:cNvPr>
          <p:cNvCxnSpPr>
            <a:cxnSpLocks/>
          </p:cNvCxnSpPr>
          <p:nvPr/>
        </p:nvCxnSpPr>
        <p:spPr>
          <a:xfrm>
            <a:off x="4784899" y="2930013"/>
            <a:ext cx="0" cy="196153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630B01-1154-43BC-B0D7-DCC65005EDD9}"/>
              </a:ext>
            </a:extLst>
          </p:cNvPr>
          <p:cNvCxnSpPr>
            <a:cxnSpLocks/>
          </p:cNvCxnSpPr>
          <p:nvPr/>
        </p:nvCxnSpPr>
        <p:spPr>
          <a:xfrm>
            <a:off x="7403689" y="2930013"/>
            <a:ext cx="0" cy="196153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4D746B5-B82E-4BD4-8AEF-F86B2E1FD7BD}"/>
              </a:ext>
            </a:extLst>
          </p:cNvPr>
          <p:cNvSpPr/>
          <p:nvPr/>
        </p:nvSpPr>
        <p:spPr>
          <a:xfrm>
            <a:off x="4761835" y="1077133"/>
            <a:ext cx="2618783" cy="1120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45.3%</a:t>
            </a:r>
          </a:p>
          <a:p>
            <a:pPr algn="ctr"/>
            <a:r>
              <a:rPr lang="en-US" sz="1600" b="1" dirty="0"/>
              <a:t>Percent of all Residents Partially Vaccinated</a:t>
            </a:r>
          </a:p>
        </p:txBody>
      </p:sp>
    </p:spTree>
    <p:extLst>
      <p:ext uri="{BB962C8B-B14F-4D97-AF65-F5344CB8AC3E}">
        <p14:creationId xmlns:p14="http://schemas.microsoft.com/office/powerpoint/2010/main" val="41285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7579" y="1599964"/>
            <a:ext cx="4890732" cy="2387600"/>
          </a:xfrm>
          <a:prstGeom prst="ellipse">
            <a:avLst/>
          </a:prstGeom>
        </p:spPr>
        <p:txBody>
          <a:bodyPr vert="horz" lIns="91440" tIns="45720" rIns="91440" bIns="45720" rtlCol="0" anchor="t">
            <a:normAutofit fontScale="90000"/>
          </a:bodyPr>
          <a:lstStyle/>
          <a:p>
            <a:r>
              <a:rPr lang="en-US" sz="5000" b="1" kern="1200" dirty="0">
                <a:ln w="0"/>
                <a:solidFill>
                  <a:schemeClr val="tx1"/>
                </a:solidFill>
                <a:effectLst>
                  <a:outerShdw blurRad="38100" dist="19050" dir="2700000" algn="tl" rotWithShape="0">
                    <a:schemeClr val="dk1">
                      <a:alpha val="40000"/>
                    </a:schemeClr>
                  </a:outerShdw>
                </a:effectLst>
                <a:latin typeface="+mj-lt"/>
                <a:ea typeface="+mj-ea"/>
                <a:cs typeface="+mj-cs"/>
              </a:rPr>
              <a:t>County Level Data for Geographic </a:t>
            </a:r>
            <a:r>
              <a:rPr lang="en-US" sz="5000" b="1" dirty="0">
                <a:ln w="0"/>
                <a:effectLst>
                  <a:outerShdw blurRad="38100" dist="19050" dir="2700000" algn="tl" rotWithShape="0">
                    <a:schemeClr val="dk1">
                      <a:alpha val="40000"/>
                    </a:schemeClr>
                  </a:outerShdw>
                </a:effectLst>
              </a:rPr>
              <a:t>V</a:t>
            </a:r>
            <a:r>
              <a:rPr lang="en-US" sz="5000" b="1" kern="1200" dirty="0">
                <a:ln w="0"/>
                <a:solidFill>
                  <a:schemeClr val="tx1"/>
                </a:solidFill>
                <a:effectLst>
                  <a:outerShdw blurRad="38100" dist="19050" dir="2700000" algn="tl" rotWithShape="0">
                    <a:schemeClr val="dk1">
                      <a:alpha val="40000"/>
                    </a:schemeClr>
                  </a:outerShdw>
                </a:effectLst>
                <a:latin typeface="+mj-lt"/>
                <a:ea typeface="+mj-ea"/>
                <a:cs typeface="+mj-cs"/>
              </a:rPr>
              <a:t>accine Uptake</a:t>
            </a:r>
            <a:endParaRPr lang="en-US" sz="5000" kern="1200" dirty="0">
              <a:solidFill>
                <a:schemeClr val="tx1"/>
              </a:solidFill>
              <a:latin typeface="+mj-lt"/>
              <a:ea typeface="+mj-ea"/>
              <a:cs typeface="+mj-cs"/>
            </a:endParaRPr>
          </a:p>
        </p:txBody>
      </p:sp>
      <p:sp>
        <p:nvSpPr>
          <p:cNvPr id="11" name="TextBox 10">
            <a:extLst>
              <a:ext uri="{FF2B5EF4-FFF2-40B4-BE49-F238E27FC236}">
                <a16:creationId xmlns:a16="http://schemas.microsoft.com/office/drawing/2014/main" id="{DE4DC10D-FC1A-4E02-94FF-7B61BFE332E1}"/>
              </a:ext>
            </a:extLst>
          </p:cNvPr>
          <p:cNvSpPr txBox="1"/>
          <p:nvPr/>
        </p:nvSpPr>
        <p:spPr>
          <a:xfrm>
            <a:off x="8052200" y="5998734"/>
            <a:ext cx="4449149" cy="1289420"/>
          </a:xfrm>
          <a:prstGeom prst="rect">
            <a:avLst/>
          </a:prstGeom>
        </p:spPr>
        <p:txBody>
          <a:bodyPr vert="horz" lIns="91440" tIns="45720" rIns="91440" bIns="45720" rtlCol="0" anchor="b">
            <a:normAutofit/>
          </a:bodyPr>
          <a:lstStyle/>
          <a:p>
            <a:pPr>
              <a:lnSpc>
                <a:spcPct val="90000"/>
              </a:lnSpc>
              <a:spcBef>
                <a:spcPts val="1000"/>
              </a:spcBef>
            </a:pPr>
            <a:r>
              <a:rPr lang="en-US" sz="2000" i="1" kern="1200" dirty="0">
                <a:solidFill>
                  <a:schemeClr val="tx1"/>
                </a:solidFill>
                <a:latin typeface="+mn-lt"/>
                <a:ea typeface="+mn-ea"/>
                <a:cs typeface="+mn-cs"/>
              </a:rPr>
              <a:t>Graphic found through Johns Hopkins Coronavirus Resource Center</a:t>
            </a:r>
            <a:endParaRPr lang="en-US" sz="2000" kern="1200" dirty="0">
              <a:solidFill>
                <a:schemeClr val="tx1"/>
              </a:solidFill>
              <a:latin typeface="+mn-lt"/>
              <a:ea typeface="+mn-ea"/>
              <a:cs typeface="+mn-cs"/>
            </a:endParaRPr>
          </a:p>
          <a:p>
            <a:pPr>
              <a:lnSpc>
                <a:spcPct val="90000"/>
              </a:lnSpc>
              <a:spcBef>
                <a:spcPts val="1000"/>
              </a:spcBef>
            </a:pPr>
            <a:endParaRPr lang="en-US" sz="2000" kern="1200" dirty="0">
              <a:solidFill>
                <a:schemeClr val="tx1"/>
              </a:solidFill>
              <a:latin typeface="+mn-lt"/>
              <a:ea typeface="+mn-ea"/>
              <a:cs typeface="+mn-cs"/>
            </a:endParaRPr>
          </a:p>
        </p:txBody>
      </p:sp>
      <p:pic>
        <p:nvPicPr>
          <p:cNvPr id="13" name="Picture 12">
            <a:extLst>
              <a:ext uri="{FF2B5EF4-FFF2-40B4-BE49-F238E27FC236}">
                <a16:creationId xmlns:a16="http://schemas.microsoft.com/office/drawing/2014/main" id="{40E5126F-5243-4AFE-8242-405107562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932" y="520716"/>
            <a:ext cx="4449149" cy="5759417"/>
          </a:xfrm>
          <a:prstGeom prst="rect">
            <a:avLst/>
          </a:prstGeom>
        </p:spPr>
      </p:pic>
    </p:spTree>
    <p:extLst>
      <p:ext uri="{BB962C8B-B14F-4D97-AF65-F5344CB8AC3E}">
        <p14:creationId xmlns:p14="http://schemas.microsoft.com/office/powerpoint/2010/main" val="2099151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BAACFF-7904-4255-AABA-55746C516CD0}"/>
              </a:ext>
            </a:extLst>
          </p:cNvPr>
          <p:cNvPicPr>
            <a:picLocks noChangeAspect="1"/>
          </p:cNvPicPr>
          <p:nvPr/>
        </p:nvPicPr>
        <p:blipFill rotWithShape="1">
          <a:blip r:embed="rId3">
            <a:extLst>
              <a:ext uri="{28A0092B-C50C-407E-A947-70E740481C1C}">
                <a14:useLocalDpi xmlns:a14="http://schemas.microsoft.com/office/drawing/2010/main" val="0"/>
              </a:ext>
            </a:extLst>
          </a:blip>
          <a:srcRect t="29712"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1" name="Picture 10">
            <a:extLst>
              <a:ext uri="{FF2B5EF4-FFF2-40B4-BE49-F238E27FC236}">
                <a16:creationId xmlns:a16="http://schemas.microsoft.com/office/drawing/2014/main" id="{6D12EF30-E3A6-4FBB-9E36-D1B8BB457BFB}"/>
              </a:ext>
            </a:extLst>
          </p:cNvPr>
          <p:cNvPicPr>
            <a:picLocks noChangeAspect="1"/>
          </p:cNvPicPr>
          <p:nvPr/>
        </p:nvPicPr>
        <p:blipFill rotWithShape="1">
          <a:blip r:embed="rId4"/>
          <a:srcRect r="-2" b="745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A883BCDD-600D-43AF-9A5A-63E9106B0A02}"/>
              </a:ext>
            </a:extLst>
          </p:cNvPr>
          <p:cNvSpPr>
            <a:spLocks noGrp="1"/>
          </p:cNvSpPr>
          <p:nvPr>
            <p:ph type="title"/>
          </p:nvPr>
        </p:nvSpPr>
        <p:spPr>
          <a:xfrm>
            <a:off x="448055" y="265176"/>
            <a:ext cx="4832802" cy="1243584"/>
          </a:xfrm>
        </p:spPr>
        <p:txBody>
          <a:bodyPr>
            <a:normAutofit/>
          </a:bodyPr>
          <a:lstStyle/>
          <a:p>
            <a:r>
              <a:rPr lang="en-US" sz="3400" b="1" dirty="0"/>
              <a:t>MCPH COVID-19 Vaccine Update</a:t>
            </a:r>
          </a:p>
        </p:txBody>
      </p:sp>
      <p:sp>
        <p:nvSpPr>
          <p:cNvPr id="6" name="Content Placeholder 5">
            <a:extLst>
              <a:ext uri="{FF2B5EF4-FFF2-40B4-BE49-F238E27FC236}">
                <a16:creationId xmlns:a16="http://schemas.microsoft.com/office/drawing/2014/main" id="{3C45A583-6A57-420F-BBE3-2B16311C7C07}"/>
              </a:ext>
            </a:extLst>
          </p:cNvPr>
          <p:cNvSpPr>
            <a:spLocks noGrp="1"/>
          </p:cNvSpPr>
          <p:nvPr>
            <p:ph idx="1"/>
          </p:nvPr>
        </p:nvSpPr>
        <p:spPr>
          <a:xfrm>
            <a:off x="238127" y="1328876"/>
            <a:ext cx="5252657" cy="4602564"/>
          </a:xfrm>
          <a:solidFill>
            <a:schemeClr val="bg1"/>
          </a:solidFill>
        </p:spPr>
        <p:txBody>
          <a:bodyPr>
            <a:noAutofit/>
          </a:bodyPr>
          <a:lstStyle/>
          <a:p>
            <a:r>
              <a:rPr lang="en-US" sz="2000" dirty="0"/>
              <a:t>Public Health efforts are focused on </a:t>
            </a:r>
            <a:r>
              <a:rPr lang="en-US" sz="2000" b="1" i="1" dirty="0"/>
              <a:t>reaching the hardest to reach individuals and those not actively looking for a vaccine</a:t>
            </a:r>
            <a:r>
              <a:rPr lang="en-US" sz="2000" dirty="0"/>
              <a:t>:</a:t>
            </a:r>
          </a:p>
          <a:p>
            <a:pPr lvl="1"/>
            <a:r>
              <a:rPr lang="en-US" sz="2000" dirty="0"/>
              <a:t>Partnering with existing community events and venues to offer pop-up clinics where people are:</a:t>
            </a:r>
          </a:p>
          <a:p>
            <a:pPr lvl="2"/>
            <a:r>
              <a:rPr lang="en-US" dirty="0"/>
              <a:t>Black Food Truck Friday Event (5/7)</a:t>
            </a:r>
          </a:p>
          <a:p>
            <a:pPr lvl="2"/>
            <a:r>
              <a:rPr lang="en-US" dirty="0"/>
              <a:t>Catawba Brewing (5/7)</a:t>
            </a:r>
          </a:p>
          <a:p>
            <a:pPr lvl="2"/>
            <a:r>
              <a:rPr lang="en-US" dirty="0"/>
              <a:t>Camp North End (5/8)</a:t>
            </a:r>
          </a:p>
          <a:p>
            <a:pPr lvl="2"/>
            <a:r>
              <a:rPr lang="en-US" dirty="0"/>
              <a:t>Simmons – YMCA (5/10)</a:t>
            </a:r>
          </a:p>
          <a:p>
            <a:pPr lvl="1"/>
            <a:r>
              <a:rPr lang="en-US" sz="2000" dirty="0"/>
              <a:t>Continuing vaccinations for homebound residents and their families.</a:t>
            </a:r>
          </a:p>
          <a:p>
            <a:pPr lvl="1"/>
            <a:r>
              <a:rPr lang="en-US" sz="2000" dirty="0"/>
              <a:t>Launched canvassing campaign with Action NC this week. </a:t>
            </a:r>
          </a:p>
          <a:p>
            <a:pPr lvl="1"/>
            <a:r>
              <a:rPr lang="en-US" sz="2000" dirty="0"/>
              <a:t>Continuing mass media campaign with equity focus.</a:t>
            </a:r>
          </a:p>
        </p:txBody>
      </p:sp>
      <p:sp>
        <p:nvSpPr>
          <p:cNvPr id="4" name="Slide Number Placeholder 3">
            <a:extLst>
              <a:ext uri="{FF2B5EF4-FFF2-40B4-BE49-F238E27FC236}">
                <a16:creationId xmlns:a16="http://schemas.microsoft.com/office/drawing/2014/main" id="{81BED8E9-6E0E-4797-9F75-4EC2F9B8E540}"/>
              </a:ext>
            </a:extLst>
          </p:cNvPr>
          <p:cNvSpPr>
            <a:spLocks noGrp="1"/>
          </p:cNvSpPr>
          <p:nvPr>
            <p:ph type="sldNum" sz="quarter" idx="12"/>
          </p:nvPr>
        </p:nvSpPr>
        <p:spPr>
          <a:xfrm>
            <a:off x="9009888" y="6356350"/>
            <a:ext cx="2743200" cy="365125"/>
          </a:xfrm>
        </p:spPr>
        <p:txBody>
          <a:bodyPr>
            <a:normAutofit/>
          </a:bodyPr>
          <a:lstStyle/>
          <a:p>
            <a:pPr>
              <a:spcAft>
                <a:spcPts val="600"/>
              </a:spcAft>
            </a:pPr>
            <a:fld id="{37ACDD31-CAD8-4C3E-896C-8A82D8D75A17}" type="slidenum">
              <a:rPr lang="en-US">
                <a:solidFill>
                  <a:schemeClr val="bg1"/>
                </a:solidFill>
              </a:rPr>
              <a:pPr>
                <a:spcAft>
                  <a:spcPts val="600"/>
                </a:spcAft>
              </a:pPr>
              <a:t>55</a:t>
            </a:fld>
            <a:endParaRPr lang="en-US">
              <a:solidFill>
                <a:schemeClr val="bg1"/>
              </a:solidFill>
            </a:endParaRPr>
          </a:p>
        </p:txBody>
      </p:sp>
    </p:spTree>
    <p:extLst>
      <p:ext uri="{BB962C8B-B14F-4D97-AF65-F5344CB8AC3E}">
        <p14:creationId xmlns:p14="http://schemas.microsoft.com/office/powerpoint/2010/main" val="2959234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2" y="639193"/>
            <a:ext cx="3571810" cy="3573516"/>
          </a:xfrm>
          <a:prstGeom prst="ellipse">
            <a:avLst/>
          </a:prstGeom>
        </p:spPr>
        <p:txBody>
          <a:bodyPr vert="horz" lIns="91440" tIns="45720" rIns="91440" bIns="45720" rtlCol="0" anchor="b">
            <a:normAutofit/>
          </a:bodyPr>
          <a:lstStyle/>
          <a:p>
            <a:r>
              <a:rPr lang="en-US" sz="4100" kern="1200">
                <a:ln w="0"/>
                <a:solidFill>
                  <a:schemeClr val="tx1"/>
                </a:solidFill>
                <a:effectLst>
                  <a:outerShdw blurRad="38100" dist="19050" dir="2700000" algn="tl" rotWithShape="0">
                    <a:schemeClr val="dk1">
                      <a:alpha val="40000"/>
                    </a:schemeClr>
                  </a:outerShdw>
                </a:effectLst>
                <a:latin typeface="+mj-lt"/>
                <a:ea typeface="+mj-ea"/>
                <a:cs typeface="+mj-cs"/>
              </a:rPr>
              <a:t>Global Uptake of Vaccine</a:t>
            </a:r>
            <a:br>
              <a:rPr lang="en-US" sz="4100" kern="1200">
                <a:ln w="0"/>
                <a:solidFill>
                  <a:schemeClr val="tx1"/>
                </a:solidFill>
                <a:effectLst>
                  <a:outerShdw blurRad="38100" dist="19050" dir="2700000" algn="tl" rotWithShape="0">
                    <a:schemeClr val="dk1">
                      <a:alpha val="40000"/>
                    </a:schemeClr>
                  </a:outerShdw>
                </a:effectLst>
                <a:latin typeface="+mj-lt"/>
                <a:ea typeface="+mj-ea"/>
                <a:cs typeface="+mj-cs"/>
              </a:rPr>
            </a:br>
            <a:endParaRPr lang="en-US" sz="4100" kern="120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Map&#10;&#10;Description automatically generated"/>
          <p:cNvPicPr>
            <a:picLocks noChangeAspect="1"/>
          </p:cNvPicPr>
          <p:nvPr/>
        </p:nvPicPr>
        <p:blipFill>
          <a:blip r:embed="rId3"/>
          <a:stretch>
            <a:fillRect/>
          </a:stretch>
        </p:blipFill>
        <p:spPr>
          <a:xfrm>
            <a:off x="5422521" y="640080"/>
            <a:ext cx="5678166" cy="5550408"/>
          </a:xfrm>
          <a:prstGeom prst="rect">
            <a:avLst/>
          </a:prstGeom>
        </p:spPr>
      </p:pic>
    </p:spTree>
    <p:extLst>
      <p:ext uri="{BB962C8B-B14F-4D97-AF65-F5344CB8AC3E}">
        <p14:creationId xmlns:p14="http://schemas.microsoft.com/office/powerpoint/2010/main" val="4102584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b="1" kern="1200">
                <a:ln w="0"/>
                <a:solidFill>
                  <a:srgbClr val="FFFFFF"/>
                </a:solidFill>
                <a:effectLst>
                  <a:outerShdw blurRad="38100" dist="19050" dir="2700000" algn="tl" rotWithShape="0">
                    <a:schemeClr val="dk1">
                      <a:alpha val="40000"/>
                    </a:schemeClr>
                  </a:outerShdw>
                </a:effectLst>
                <a:latin typeface="+mj-lt"/>
                <a:ea typeface="+mj-ea"/>
                <a:cs typeface="+mj-cs"/>
              </a:rPr>
              <a:t>Global Initiatives for Equitable Access </a:t>
            </a:r>
            <a:br>
              <a:rPr lang="en-US" sz="3400" b="1" kern="1200">
                <a:ln w="0"/>
                <a:solidFill>
                  <a:srgbClr val="FFFFFF"/>
                </a:solidFill>
                <a:effectLst>
                  <a:outerShdw blurRad="38100" dist="19050" dir="2700000" algn="tl" rotWithShape="0">
                    <a:schemeClr val="dk1">
                      <a:alpha val="40000"/>
                    </a:schemeClr>
                  </a:outerShdw>
                </a:effectLst>
                <a:latin typeface="+mj-lt"/>
                <a:ea typeface="+mj-ea"/>
                <a:cs typeface="+mj-cs"/>
              </a:rPr>
            </a:br>
            <a:endParaRPr lang="en-US" sz="3400" b="1" kern="1200">
              <a:solidFill>
                <a:srgbClr val="FFFFFF"/>
              </a:solidFill>
              <a:latin typeface="+mj-lt"/>
              <a:ea typeface="+mj-ea"/>
              <a:cs typeface="+mj-cs"/>
            </a:endParaRPr>
          </a:p>
        </p:txBody>
      </p:sp>
      <p:pic>
        <p:nvPicPr>
          <p:cNvPr id="57" name="Content Placeholder 4" descr="Diagram&#10;&#10;Description automatically generated">
            <a:extLst>
              <a:ext uri="{FF2B5EF4-FFF2-40B4-BE49-F238E27FC236}">
                <a16:creationId xmlns:a16="http://schemas.microsoft.com/office/drawing/2014/main" id="{CD7E1DDC-DBEB-4F58-AE05-A2C3D6E7D62E}"/>
              </a:ext>
            </a:extLst>
          </p:cNvPr>
          <p:cNvPicPr>
            <a:picLocks noChangeAspect="1"/>
          </p:cNvPicPr>
          <p:nvPr/>
        </p:nvPicPr>
        <p:blipFill rotWithShape="1">
          <a:blip r:embed="rId3">
            <a:extLst>
              <a:ext uri="{28A0092B-C50C-407E-A947-70E740481C1C}">
                <a14:useLocalDpi xmlns:a14="http://schemas.microsoft.com/office/drawing/2010/main" val="0"/>
              </a:ext>
            </a:extLst>
          </a:blip>
          <a:srcRect t="8028" b="10219"/>
          <a:stretch/>
        </p:blipFill>
        <p:spPr>
          <a:xfrm>
            <a:off x="1255227" y="1966293"/>
            <a:ext cx="9681545" cy="4452160"/>
          </a:xfrm>
          <a:prstGeom prst="rect">
            <a:avLst/>
          </a:prstGeom>
        </p:spPr>
      </p:pic>
    </p:spTree>
    <p:extLst>
      <p:ext uri="{BB962C8B-B14F-4D97-AF65-F5344CB8AC3E}">
        <p14:creationId xmlns:p14="http://schemas.microsoft.com/office/powerpoint/2010/main" val="2965359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DB6B067-09C6-47CF-895C-95B93F7066A5}"/>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Parting Thoughts</a:t>
            </a:r>
          </a:p>
        </p:txBody>
      </p:sp>
      <p:sp>
        <p:nvSpPr>
          <p:cNvPr id="3" name="Content Placeholder 2">
            <a:extLst>
              <a:ext uri="{FF2B5EF4-FFF2-40B4-BE49-F238E27FC236}">
                <a16:creationId xmlns:a16="http://schemas.microsoft.com/office/drawing/2014/main" id="{59AABDE1-036E-42AD-ABA0-8AD2EAE744A3}"/>
              </a:ext>
            </a:extLst>
          </p:cNvPr>
          <p:cNvSpPr>
            <a:spLocks noGrp="1"/>
          </p:cNvSpPr>
          <p:nvPr>
            <p:ph idx="1"/>
          </p:nvPr>
        </p:nvSpPr>
        <p:spPr>
          <a:xfrm>
            <a:off x="6464410" y="841247"/>
            <a:ext cx="5086048" cy="5340097"/>
          </a:xfrm>
        </p:spPr>
        <p:txBody>
          <a:bodyPr anchor="ctr">
            <a:normAutofit/>
          </a:bodyPr>
          <a:lstStyle/>
          <a:p>
            <a:r>
              <a:rPr lang="en-US" sz="1800" dirty="0">
                <a:solidFill>
                  <a:schemeClr val="tx2"/>
                </a:solidFill>
                <a:latin typeface="Georgia" panose="02040502050405020303" pitchFamily="18" charset="0"/>
              </a:rPr>
              <a:t>Overcoming our human frailties is challenging on a daily basis, even more so during a pandemic.</a:t>
            </a:r>
          </a:p>
          <a:p>
            <a:pPr lvl="1"/>
            <a:r>
              <a:rPr lang="en-US" sz="1800" dirty="0">
                <a:solidFill>
                  <a:schemeClr val="tx2"/>
                </a:solidFill>
                <a:latin typeface="Georgia" panose="02040502050405020303" pitchFamily="18" charset="0"/>
              </a:rPr>
              <a:t>Fear and selfishness counter our better angels, even when we know those actions ultimately harm our own best interests.</a:t>
            </a:r>
          </a:p>
          <a:p>
            <a:pPr lvl="1"/>
            <a:r>
              <a:rPr lang="en-US" sz="1800" dirty="0">
                <a:solidFill>
                  <a:schemeClr val="tx2"/>
                </a:solidFill>
                <a:latin typeface="Georgia" panose="02040502050405020303" pitchFamily="18" charset="0"/>
              </a:rPr>
              <a:t>Stress lays bare the biases and prejudices we pretend we don’t have.</a:t>
            </a:r>
          </a:p>
          <a:p>
            <a:pPr lvl="1"/>
            <a:r>
              <a:rPr lang="en-US" sz="1800" dirty="0">
                <a:solidFill>
                  <a:schemeClr val="tx2"/>
                </a:solidFill>
                <a:latin typeface="Georgia" panose="02040502050405020303" pitchFamily="18" charset="0"/>
              </a:rPr>
              <a:t>Social Darwinism is always lurking (and baked into the status quo).</a:t>
            </a:r>
          </a:p>
          <a:p>
            <a:r>
              <a:rPr lang="en-US" sz="1800" dirty="0">
                <a:solidFill>
                  <a:schemeClr val="tx2"/>
                </a:solidFill>
                <a:latin typeface="Georgia" panose="02040502050405020303" pitchFamily="18" charset="0"/>
              </a:rPr>
              <a:t>We have to constantly and continuously choose </a:t>
            </a:r>
            <a:r>
              <a:rPr lang="en-US" sz="1800" i="1" dirty="0">
                <a:solidFill>
                  <a:schemeClr val="tx2"/>
                </a:solidFill>
                <a:latin typeface="Georgia" panose="02040502050405020303" pitchFamily="18" charset="0"/>
              </a:rPr>
              <a:t>Stone Soup</a:t>
            </a:r>
            <a:r>
              <a:rPr lang="en-US" sz="1800" dirty="0">
                <a:solidFill>
                  <a:schemeClr val="tx2"/>
                </a:solidFill>
                <a:latin typeface="Georgia" panose="02040502050405020303" pitchFamily="18" charset="0"/>
              </a:rPr>
              <a:t> over </a:t>
            </a:r>
            <a:r>
              <a:rPr lang="en-US" sz="1800" i="1" dirty="0">
                <a:solidFill>
                  <a:schemeClr val="tx2"/>
                </a:solidFill>
                <a:latin typeface="Georgia" panose="02040502050405020303" pitchFamily="18" charset="0"/>
              </a:rPr>
              <a:t>Lord of the Flies.</a:t>
            </a:r>
            <a:endParaRPr lang="en-US" sz="1800" dirty="0">
              <a:solidFill>
                <a:schemeClr val="tx2"/>
              </a:solidFill>
            </a:endParaRPr>
          </a:p>
          <a:p>
            <a:pPr lvl="1"/>
            <a:endParaRPr lang="en-US" sz="1800" dirty="0">
              <a:solidFill>
                <a:schemeClr val="tx2"/>
              </a:solidFill>
            </a:endParaRPr>
          </a:p>
        </p:txBody>
      </p:sp>
    </p:spTree>
    <p:extLst>
      <p:ext uri="{BB962C8B-B14F-4D97-AF65-F5344CB8AC3E}">
        <p14:creationId xmlns:p14="http://schemas.microsoft.com/office/powerpoint/2010/main" val="27498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8B6606-265B-4388-9A50-6D6B4A32D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 y="-66674"/>
            <a:ext cx="12192000" cy="6858000"/>
          </a:xfrm>
          <a:prstGeom prst="rect">
            <a:avLst/>
          </a:prstGeom>
        </p:spPr>
      </p:pic>
      <p:sp>
        <p:nvSpPr>
          <p:cNvPr id="6" name="TextBox 5">
            <a:extLst>
              <a:ext uri="{FF2B5EF4-FFF2-40B4-BE49-F238E27FC236}">
                <a16:creationId xmlns:a16="http://schemas.microsoft.com/office/drawing/2014/main" id="{44BF6200-FC91-4EAE-91C9-AFCC6C28EB74}"/>
              </a:ext>
            </a:extLst>
          </p:cNvPr>
          <p:cNvSpPr txBox="1"/>
          <p:nvPr/>
        </p:nvSpPr>
        <p:spPr>
          <a:xfrm>
            <a:off x="760095" y="5681009"/>
            <a:ext cx="10728960" cy="707886"/>
          </a:xfrm>
          <a:prstGeom prst="rect">
            <a:avLst/>
          </a:prstGeom>
          <a:noFill/>
        </p:spPr>
        <p:txBody>
          <a:bodyPr wrap="square" rtlCol="0">
            <a:spAutoFit/>
          </a:bodyPr>
          <a:lstStyle/>
          <a:p>
            <a:pPr algn="ctr"/>
            <a:r>
              <a:rPr lang="en-US" sz="4000" b="1" dirty="0">
                <a:solidFill>
                  <a:schemeClr val="bg1"/>
                </a:solidFill>
                <a:latin typeface="Avenir LT Std 45 Book" panose="020B0502020203020204" pitchFamily="34" charset="0"/>
              </a:rPr>
              <a:t>Thank you for joining us!</a:t>
            </a:r>
          </a:p>
        </p:txBody>
      </p:sp>
      <p:sp>
        <p:nvSpPr>
          <p:cNvPr id="8" name="TextBox 7">
            <a:extLst>
              <a:ext uri="{FF2B5EF4-FFF2-40B4-BE49-F238E27FC236}">
                <a16:creationId xmlns:a16="http://schemas.microsoft.com/office/drawing/2014/main" id="{12C6FBF6-213B-4787-8B6C-B52247A6EFD3}"/>
              </a:ext>
            </a:extLst>
          </p:cNvPr>
          <p:cNvSpPr txBox="1"/>
          <p:nvPr/>
        </p:nvSpPr>
        <p:spPr>
          <a:xfrm>
            <a:off x="360045" y="6329155"/>
            <a:ext cx="11436096" cy="400110"/>
          </a:xfrm>
          <a:prstGeom prst="rect">
            <a:avLst/>
          </a:prstGeom>
          <a:noFill/>
        </p:spPr>
        <p:txBody>
          <a:bodyPr wrap="square" rtlCol="0">
            <a:spAutoFit/>
          </a:bodyPr>
          <a:lstStyle/>
          <a:p>
            <a:pPr algn="ctr"/>
            <a:r>
              <a:rPr lang="en-US" sz="2000" i="1" dirty="0">
                <a:solidFill>
                  <a:schemeClr val="bg1"/>
                </a:solidFill>
                <a:latin typeface="Avenir Light Oblique" panose="020B0402020203090204" pitchFamily="34" charset="77"/>
              </a:rPr>
              <a:t>Be sure to complete the brief Qualtrics survey (link posted in the chat)</a:t>
            </a:r>
          </a:p>
        </p:txBody>
      </p:sp>
      <p:grpSp>
        <p:nvGrpSpPr>
          <p:cNvPr id="7" name="Group 6">
            <a:extLst>
              <a:ext uri="{FF2B5EF4-FFF2-40B4-BE49-F238E27FC236}">
                <a16:creationId xmlns:a16="http://schemas.microsoft.com/office/drawing/2014/main" id="{FE2AEC97-47E3-4586-B3E5-24ECABECD735}"/>
              </a:ext>
            </a:extLst>
          </p:cNvPr>
          <p:cNvGrpSpPr/>
          <p:nvPr/>
        </p:nvGrpSpPr>
        <p:grpSpPr>
          <a:xfrm>
            <a:off x="3457575" y="3448685"/>
            <a:ext cx="5258435" cy="2198477"/>
            <a:chOff x="0" y="0"/>
            <a:chExt cx="4795814" cy="2018761"/>
          </a:xfrm>
        </p:grpSpPr>
        <p:grpSp>
          <p:nvGrpSpPr>
            <p:cNvPr id="9" name="Group 8">
              <a:extLst>
                <a:ext uri="{FF2B5EF4-FFF2-40B4-BE49-F238E27FC236}">
                  <a16:creationId xmlns:a16="http://schemas.microsoft.com/office/drawing/2014/main" id="{F795EFBA-C776-4274-ADDC-A29D11C15896}"/>
                </a:ext>
              </a:extLst>
            </p:cNvPr>
            <p:cNvGrpSpPr/>
            <p:nvPr/>
          </p:nvGrpSpPr>
          <p:grpSpPr>
            <a:xfrm>
              <a:off x="2403134" y="0"/>
              <a:ext cx="2392680" cy="2018761"/>
              <a:chOff x="0" y="0"/>
              <a:chExt cx="2392680" cy="2018761"/>
            </a:xfrm>
          </p:grpSpPr>
          <p:pic>
            <p:nvPicPr>
              <p:cNvPr id="13" name="Picture 12">
                <a:extLst>
                  <a:ext uri="{FF2B5EF4-FFF2-40B4-BE49-F238E27FC236}">
                    <a16:creationId xmlns:a16="http://schemas.microsoft.com/office/drawing/2014/main" id="{B05C8C50-7E8F-4F72-B8CB-FE762DCC8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09050" y="0"/>
                <a:ext cx="1371600" cy="1371600"/>
              </a:xfrm>
              <a:prstGeom prst="ellipse">
                <a:avLst/>
              </a:prstGeom>
              <a:ln w="127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
            <p:nvSpPr>
              <p:cNvPr id="14" name="Text Box 46">
                <a:extLst>
                  <a:ext uri="{FF2B5EF4-FFF2-40B4-BE49-F238E27FC236}">
                    <a16:creationId xmlns:a16="http://schemas.microsoft.com/office/drawing/2014/main" id="{4342FE37-1464-4014-9C42-A72D1B29CD77}"/>
                  </a:ext>
                </a:extLst>
              </p:cNvPr>
              <p:cNvSpPr txBox="1"/>
              <p:nvPr/>
            </p:nvSpPr>
            <p:spPr>
              <a:xfrm>
                <a:off x="0" y="1470121"/>
                <a:ext cx="2392680" cy="5486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scene3d>
                  <a:camera prst="orthographicFront"/>
                  <a:lightRig rig="threePt" dir="t"/>
                </a:scene3d>
                <a:sp3d extrusionH="57150">
                  <a:bevelT w="57150" h="38100" prst="artDeco"/>
                </a:sp3d>
              </a:bodyPr>
              <a:lstStyle/>
              <a:p>
                <a:pPr marL="0" marR="0" algn="ctr">
                  <a:spcBef>
                    <a:spcPts val="0"/>
                  </a:spcBef>
                  <a:spcAft>
                    <a:spcPts val="0"/>
                  </a:spcAft>
                </a:pPr>
                <a:r>
                  <a:rPr lang="en-US" sz="1400" b="1" dirty="0">
                    <a:solidFill>
                      <a:schemeClr val="bg1"/>
                    </a:solidFill>
                    <a:effectLst/>
                    <a:latin typeface="Avenir Next"/>
                    <a:ea typeface="Calibri" panose="020F0502020204030204" pitchFamily="34" charset="0"/>
                    <a:cs typeface="Times New Roman" panose="02020603050405020304" pitchFamily="18" charset="0"/>
                  </a:rPr>
                  <a:t>Patrick Robinson, MD, MPH</a:t>
                </a:r>
                <a:endParaRPr lang="en-U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solidFill>
                      <a:schemeClr val="bg1"/>
                    </a:solidFill>
                    <a:effectLst/>
                    <a:latin typeface="Avenir Next Demi Bold"/>
                    <a:ea typeface="Calibri" panose="020F0502020204030204" pitchFamily="34" charset="0"/>
                    <a:cs typeface="Times New Roman" panose="02020603050405020304" pitchFamily="18" charset="0"/>
                  </a:rPr>
                  <a:t>former CDC EIS Officer</a:t>
                </a:r>
                <a:endPar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solidFill>
                      <a:schemeClr val="bg1"/>
                    </a:solidFill>
                    <a:effectLst/>
                    <a:latin typeface="Avenir Next Demi Bold"/>
                    <a:ea typeface="Calibri" panose="020F0502020204030204" pitchFamily="34" charset="0"/>
                    <a:cs typeface="Times New Roman" panose="02020603050405020304" pitchFamily="18" charset="0"/>
                  </a:rPr>
                  <a:t>APHI Research Professor, UNC Charlotte</a:t>
                </a:r>
                <a:endPar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1ADEEFB0-FEB9-4DC1-B5C9-BC490AED9E73}"/>
                </a:ext>
              </a:extLst>
            </p:cNvPr>
            <p:cNvGrpSpPr/>
            <p:nvPr/>
          </p:nvGrpSpPr>
          <p:grpSpPr>
            <a:xfrm>
              <a:off x="0" y="0"/>
              <a:ext cx="2100709" cy="1998084"/>
              <a:chOff x="0" y="0"/>
              <a:chExt cx="2100709" cy="1998084"/>
            </a:xfrm>
          </p:grpSpPr>
          <p:pic>
            <p:nvPicPr>
              <p:cNvPr id="11" name="Picture 10">
                <a:extLst>
                  <a:ext uri="{FF2B5EF4-FFF2-40B4-BE49-F238E27FC236}">
                    <a16:creationId xmlns:a16="http://schemas.microsoft.com/office/drawing/2014/main" id="{CDEFD1E1-6ACD-45BD-B56B-0D72AE8AE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65467" y="0"/>
                <a:ext cx="1371600" cy="1371600"/>
              </a:xfrm>
              <a:prstGeom prst="ellipse">
                <a:avLst/>
              </a:prstGeom>
              <a:ln w="127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
            <p:nvSpPr>
              <p:cNvPr id="12" name="Text Box 59">
                <a:extLst>
                  <a:ext uri="{FF2B5EF4-FFF2-40B4-BE49-F238E27FC236}">
                    <a16:creationId xmlns:a16="http://schemas.microsoft.com/office/drawing/2014/main" id="{C615977F-D76E-4D0C-B9C2-61441C9A6685}"/>
                  </a:ext>
                </a:extLst>
              </p:cNvPr>
              <p:cNvSpPr txBox="1"/>
              <p:nvPr/>
            </p:nvSpPr>
            <p:spPr>
              <a:xfrm>
                <a:off x="0" y="1461112"/>
                <a:ext cx="2100709" cy="536972"/>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spAutoFit/>
                <a:scene3d>
                  <a:camera prst="orthographicFront"/>
                  <a:lightRig rig="threePt" dir="t"/>
                </a:scene3d>
                <a:sp3d extrusionH="57150">
                  <a:bevelT w="57150" h="38100" prst="artDeco"/>
                </a:sp3d>
              </a:bodyPr>
              <a:lstStyle/>
              <a:p>
                <a:pPr marL="0" marR="0" algn="ctr">
                  <a:spcBef>
                    <a:spcPts val="0"/>
                  </a:spcBef>
                  <a:spcAft>
                    <a:spcPts val="0"/>
                  </a:spcAft>
                </a:pPr>
                <a:r>
                  <a:rPr lang="en-US" sz="1400" b="1" dirty="0">
                    <a:solidFill>
                      <a:schemeClr val="bg1"/>
                    </a:solidFill>
                    <a:effectLst/>
                    <a:latin typeface="Avenir Next"/>
                    <a:ea typeface="Calibri" panose="020F0502020204030204" pitchFamily="34" charset="0"/>
                    <a:cs typeface="Times New Roman" panose="02020603050405020304" pitchFamily="18" charset="0"/>
                  </a:rPr>
                  <a:t>Meg Sullivan, MD, MPH</a:t>
                </a:r>
                <a:endParaRPr lang="en-U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solidFill>
                      <a:schemeClr val="bg1"/>
                    </a:solidFill>
                    <a:effectLst/>
                    <a:latin typeface="Avenir Next Demi Bold"/>
                    <a:ea typeface="Calibri" panose="020F0502020204030204" pitchFamily="34" charset="0"/>
                    <a:cs typeface="Times New Roman" panose="02020603050405020304" pitchFamily="18" charset="0"/>
                  </a:rPr>
                  <a:t>Medical Director</a:t>
                </a:r>
                <a:endPar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solidFill>
                      <a:schemeClr val="bg1"/>
                    </a:solidFill>
                    <a:effectLst/>
                    <a:latin typeface="Avenir Next Demi Bold"/>
                    <a:ea typeface="Calibri" panose="020F0502020204030204" pitchFamily="34" charset="0"/>
                    <a:cs typeface="Times New Roman" panose="02020603050405020304" pitchFamily="18" charset="0"/>
                  </a:rPr>
                  <a:t>Mecklenburg County Public Health</a:t>
                </a:r>
                <a:endPar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pSp>
      </p:grpSp>
      <p:sp>
        <p:nvSpPr>
          <p:cNvPr id="15" name="Text Box 2">
            <a:extLst>
              <a:ext uri="{FF2B5EF4-FFF2-40B4-BE49-F238E27FC236}">
                <a16:creationId xmlns:a16="http://schemas.microsoft.com/office/drawing/2014/main" id="{DA158D90-BD1B-4060-9FDF-7277D34AF109}"/>
              </a:ext>
            </a:extLst>
          </p:cNvPr>
          <p:cNvSpPr txBox="1">
            <a:spLocks noChangeAspect="1"/>
          </p:cNvSpPr>
          <p:nvPr/>
        </p:nvSpPr>
        <p:spPr>
          <a:xfrm>
            <a:off x="635127" y="2766696"/>
            <a:ext cx="10937748" cy="59563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57150" h="38100" prst="artDeco"/>
            </a:sp3d>
          </a:bodyPr>
          <a:lstStyle/>
          <a:p>
            <a:pPr marL="0" marR="0" algn="ctr">
              <a:spcBef>
                <a:spcPts val="0"/>
              </a:spcBef>
              <a:spcAft>
                <a:spcPts val="0"/>
              </a:spcAft>
            </a:pPr>
            <a:r>
              <a:rPr lang="en-US" sz="2800" b="1" spc="50" dirty="0">
                <a:solidFill>
                  <a:srgbClr val="595959"/>
                </a:solidFill>
                <a:effectLst/>
                <a:latin typeface="Avenir Next"/>
                <a:ea typeface="Calibri" panose="020F0502020204030204" pitchFamily="34" charset="0"/>
                <a:cs typeface="Times New Roman (Body CS)"/>
              </a:rPr>
              <a:t>VACCINES – HOW THEY WORK AND WHY YOU SHOULD GET ONE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spc="50" dirty="0">
                <a:effectLst/>
                <a:latin typeface="Arial" panose="020B0604020202020204" pitchFamily="34" charset="0"/>
                <a:ea typeface="Calibri" panose="020F0502020204030204" pitchFamily="34" charset="0"/>
                <a:cs typeface="Times New Roman (Body CS)"/>
              </a:rPr>
              <a:t>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1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050"/>
          <p:cNvSpPr txBox="1">
            <a:spLocks noChangeArrowheads="1"/>
          </p:cNvSpPr>
          <p:nvPr/>
        </p:nvSpPr>
        <p:spPr bwMode="auto">
          <a:xfrm>
            <a:off x="2438400" y="365125"/>
            <a:ext cx="7924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371600" indent="-4572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lvl="2" eaLnBrk="1" hangingPunct="1">
              <a:spcBef>
                <a:spcPct val="50000"/>
              </a:spcBef>
              <a:buClrTx/>
              <a:buSzTx/>
              <a:buFontTx/>
              <a:buNone/>
            </a:pPr>
            <a:endParaRPr lang="en-US" altLang="en-US" sz="2000">
              <a:latin typeface="Times New Roman" panose="02020603050405020304" pitchFamily="18" charset="0"/>
            </a:endParaRPr>
          </a:p>
          <a:p>
            <a:pPr eaLnBrk="1" hangingPunct="1">
              <a:spcBef>
                <a:spcPct val="50000"/>
              </a:spcBef>
              <a:buClrTx/>
              <a:buSzTx/>
              <a:buFontTx/>
              <a:buNone/>
            </a:pPr>
            <a:r>
              <a:rPr lang="en-US" altLang="en-US" sz="2000">
                <a:latin typeface="Rockwell" panose="02060603020205020403" pitchFamily="18" charset="0"/>
              </a:rPr>
              <a:t>	</a:t>
            </a:r>
          </a:p>
        </p:txBody>
      </p:sp>
      <p:pic>
        <p:nvPicPr>
          <p:cNvPr id="21507" name="Picture 2051" descr="6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77837"/>
            <a:ext cx="7467600"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052"/>
          <p:cNvSpPr>
            <a:spLocks noChangeArrowheads="1"/>
          </p:cNvSpPr>
          <p:nvPr/>
        </p:nvSpPr>
        <p:spPr bwMode="auto">
          <a:xfrm>
            <a:off x="2654513" y="6521451"/>
            <a:ext cx="29237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50000"/>
              </a:spcBef>
              <a:buClrTx/>
              <a:buSzTx/>
              <a:buFontTx/>
              <a:buNone/>
            </a:pPr>
            <a:r>
              <a:rPr lang="en-US" altLang="en-US" sz="1600">
                <a:latin typeface="Rockwell" panose="02060603020205020403" pitchFamily="18" charset="0"/>
              </a:rPr>
              <a:t>National Library of  Medicine</a:t>
            </a:r>
          </a:p>
        </p:txBody>
      </p:sp>
      <p:sp>
        <p:nvSpPr>
          <p:cNvPr id="6" name="TextBox 5"/>
          <p:cNvSpPr txBox="1">
            <a:spLocks noChangeArrowheads="1"/>
          </p:cNvSpPr>
          <p:nvPr/>
        </p:nvSpPr>
        <p:spPr bwMode="auto">
          <a:xfrm>
            <a:off x="6543675" y="4429125"/>
            <a:ext cx="3505200" cy="1938992"/>
          </a:xfrm>
          <a:prstGeom prst="rect">
            <a:avLst/>
          </a:prstGeom>
          <a:solidFill>
            <a:srgbClr val="FF7C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2400">
                <a:solidFill>
                  <a:schemeClr val="bg1"/>
                </a:solidFill>
                <a:latin typeface="Times New Roman" panose="02020603050405020304" pitchFamily="18" charset="0"/>
              </a:rPr>
              <a:t>Variolation – intentional infection by inhalation or puncture had death rates of 1-2% versus 30-40% of natural infections</a:t>
            </a:r>
          </a:p>
        </p:txBody>
      </p:sp>
    </p:spTree>
    <p:extLst>
      <p:ext uri="{BB962C8B-B14F-4D97-AF65-F5344CB8AC3E}">
        <p14:creationId xmlns:p14="http://schemas.microsoft.com/office/powerpoint/2010/main" val="370980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434" name="Rectangle 2"/>
          <p:cNvSpPr>
            <a:spLocks noGrp="1" noChangeArrowheads="1"/>
          </p:cNvSpPr>
          <p:nvPr>
            <p:ph type="title"/>
          </p:nvPr>
        </p:nvSpPr>
        <p:spPr>
          <a:xfrm>
            <a:off x="6513788" y="365125"/>
            <a:ext cx="4840010" cy="1807305"/>
          </a:xfrm>
        </p:spPr>
        <p:txBody>
          <a:bodyPr>
            <a:normAutofit/>
          </a:bodyPr>
          <a:lstStyle/>
          <a:p>
            <a:pPr eaLnBrk="1" hangingPunct="1">
              <a:defRPr/>
            </a:pPr>
            <a:r>
              <a:rPr lang="en-US" sz="4100"/>
              <a:t>Age of Reason and Enlightenment (1650-1800 AD)</a:t>
            </a:r>
          </a:p>
        </p:txBody>
      </p:sp>
      <p:pic>
        <p:nvPicPr>
          <p:cNvPr id="18437" name="Picture 4" descr="jenner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629" r="1" b="11689"/>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5" name="Text Box 3"/>
          <p:cNvSpPr txBox="1">
            <a:spLocks noGrp="1" noChangeArrowheads="1"/>
          </p:cNvSpPr>
          <p:nvPr>
            <p:ph type="body" idx="1"/>
          </p:nvPr>
        </p:nvSpPr>
        <p:spPr>
          <a:xfrm>
            <a:off x="6513788" y="2333297"/>
            <a:ext cx="4840010" cy="3843666"/>
          </a:xfrm>
        </p:spPr>
        <p:txBody>
          <a:bodyPr>
            <a:normAutofit/>
          </a:bodyPr>
          <a:lstStyle/>
          <a:p>
            <a:pPr marL="0" indent="0">
              <a:spcBef>
                <a:spcPct val="0"/>
              </a:spcBef>
              <a:buNone/>
              <a:defRPr/>
            </a:pPr>
            <a:r>
              <a:rPr lang="en-US" sz="2000" dirty="0"/>
              <a:t>Edward Jenner</a:t>
            </a:r>
          </a:p>
          <a:p>
            <a:pPr lvl="1">
              <a:defRPr/>
            </a:pPr>
            <a:r>
              <a:rPr lang="en-US" sz="2000" dirty="0"/>
              <a:t>1796 cowpox experiment </a:t>
            </a:r>
          </a:p>
          <a:p>
            <a:pPr lvl="1" eaLnBrk="1" hangingPunct="1">
              <a:defRPr/>
            </a:pPr>
            <a:r>
              <a:rPr lang="en-US" sz="2000" dirty="0"/>
              <a:t>Coined the term vaccine (</a:t>
            </a:r>
            <a:r>
              <a:rPr lang="en-US" sz="2000" dirty="0" err="1"/>
              <a:t>vacca</a:t>
            </a:r>
            <a:r>
              <a:rPr lang="en-US" sz="2000" dirty="0"/>
              <a:t>, Latin for “cow”)</a:t>
            </a:r>
          </a:p>
          <a:p>
            <a:r>
              <a:rPr lang="en-US" sz="2000" dirty="0"/>
              <a:t>Inoculated eight-year-old James Phipps with cowpox</a:t>
            </a:r>
          </a:p>
          <a:p>
            <a:r>
              <a:rPr lang="en-US" sz="2000" dirty="0"/>
              <a:t>Proved that cowpox provided immunity against smallpox </a:t>
            </a:r>
          </a:p>
          <a:p>
            <a:pPr eaLnBrk="1" hangingPunct="1">
              <a:spcBef>
                <a:spcPct val="0"/>
              </a:spcBef>
              <a:buClrTx/>
              <a:buFontTx/>
              <a:buChar char="•"/>
              <a:defRPr/>
            </a:pPr>
            <a:endParaRPr lang="en-US" sz="2000" b="1" dirty="0"/>
          </a:p>
        </p:txBody>
      </p:sp>
      <p:sp>
        <p:nvSpPr>
          <p:cNvPr id="2" name="Slide Number Placeholder 1">
            <a:extLst>
              <a:ext uri="{FF2B5EF4-FFF2-40B4-BE49-F238E27FC236}">
                <a16:creationId xmlns:a16="http://schemas.microsoft.com/office/drawing/2014/main" id="{D241EDE6-0E1C-438A-AD7B-8FCE3D8EC5B2}"/>
              </a:ext>
            </a:extLst>
          </p:cNvPr>
          <p:cNvSpPr>
            <a:spLocks noGrp="1"/>
          </p:cNvSpPr>
          <p:nvPr>
            <p:ph type="sldNum" sz="quarter" idx="10"/>
          </p:nvPr>
        </p:nvSpPr>
        <p:spPr>
          <a:xfrm>
            <a:off x="8610600" y="6356350"/>
            <a:ext cx="2743200" cy="365125"/>
          </a:xfrm>
        </p:spPr>
        <p:txBody>
          <a:bodyPr>
            <a:normAutofit/>
          </a:bodyPr>
          <a:lstStyle/>
          <a:p>
            <a:pPr>
              <a:spcAft>
                <a:spcPts val="600"/>
              </a:spcAft>
              <a:defRPr/>
            </a:pPr>
            <a:fld id="{2C73EAD4-9010-48CE-9726-1BD7DCA2593E}" type="slidenum">
              <a:rPr lang="ru-RU" smtClean="0"/>
              <a:pPr>
                <a:spcAft>
                  <a:spcPts val="600"/>
                </a:spcAft>
                <a:defRPr/>
              </a:pPr>
              <a:t>7</a:t>
            </a:fld>
            <a:endParaRPr lang="ru-RU"/>
          </a:p>
        </p:txBody>
      </p:sp>
    </p:spTree>
    <p:extLst>
      <p:ext uri="{BB962C8B-B14F-4D97-AF65-F5344CB8AC3E}">
        <p14:creationId xmlns:p14="http://schemas.microsoft.com/office/powerpoint/2010/main" val="3786249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84165"/>
            <a:ext cx="79248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p:cNvSpPr txBox="1">
            <a:spLocks noChangeArrowheads="1"/>
          </p:cNvSpPr>
          <p:nvPr/>
        </p:nvSpPr>
        <p:spPr bwMode="auto">
          <a:xfrm>
            <a:off x="2743200" y="6511926"/>
            <a:ext cx="6172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n-US" sz="1600">
                <a:latin typeface="Rockwell" panose="02060603020205020403" pitchFamily="18" charset="0"/>
              </a:rPr>
              <a:t>National Library of  Medicine</a:t>
            </a:r>
          </a:p>
        </p:txBody>
      </p:sp>
    </p:spTree>
    <p:extLst>
      <p:ext uri="{BB962C8B-B14F-4D97-AF65-F5344CB8AC3E}">
        <p14:creationId xmlns:p14="http://schemas.microsoft.com/office/powerpoint/2010/main" val="995806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G0028">
            <a:extLst>
              <a:ext uri="{FF2B5EF4-FFF2-40B4-BE49-F238E27FC236}">
                <a16:creationId xmlns:a16="http://schemas.microsoft.com/office/drawing/2014/main" id="{F91DF7E1-D24F-45EA-BAB7-20D63F879968}"/>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19266" t="12357" r="2061" b="9427"/>
          <a:stretch>
            <a:fillRect/>
          </a:stretch>
        </p:blipFill>
        <p:spPr bwMode="auto">
          <a:xfrm>
            <a:off x="2514600" y="360364"/>
            <a:ext cx="7848600"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a:extLst>
              <a:ext uri="{FF2B5EF4-FFF2-40B4-BE49-F238E27FC236}">
                <a16:creationId xmlns:a16="http://schemas.microsoft.com/office/drawing/2014/main" id="{DCB76AAC-6C66-4B14-B8E8-1EF28B0EC90B}"/>
              </a:ext>
            </a:extLst>
          </p:cNvPr>
          <p:cNvSpPr>
            <a:spLocks noChangeArrowheads="1"/>
          </p:cNvSpPr>
          <p:nvPr/>
        </p:nvSpPr>
        <p:spPr bwMode="auto">
          <a:xfrm>
            <a:off x="2667001" y="6172200"/>
            <a:ext cx="36419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r>
              <a:rPr lang="en-US" altLang="en-US" sz="1600" dirty="0">
                <a:latin typeface="Rockwell" panose="02060603020205020403" pitchFamily="18" charset="0"/>
              </a:rPr>
              <a:t>Photo: South Carolina Board of Health</a:t>
            </a:r>
          </a:p>
        </p:txBody>
      </p:sp>
      <p:sp>
        <p:nvSpPr>
          <p:cNvPr id="5" name="TextBox 4">
            <a:extLst>
              <a:ext uri="{FF2B5EF4-FFF2-40B4-BE49-F238E27FC236}">
                <a16:creationId xmlns:a16="http://schemas.microsoft.com/office/drawing/2014/main" id="{90479174-9050-4942-BF18-B8785F93FFF2}"/>
              </a:ext>
            </a:extLst>
          </p:cNvPr>
          <p:cNvSpPr txBox="1">
            <a:spLocks noChangeArrowheads="1"/>
          </p:cNvSpPr>
          <p:nvPr/>
        </p:nvSpPr>
        <p:spPr bwMode="auto">
          <a:xfrm>
            <a:off x="590550" y="1419226"/>
            <a:ext cx="2943225" cy="1938992"/>
          </a:xfrm>
          <a:prstGeom prst="rect">
            <a:avLst/>
          </a:prstGeom>
          <a:solidFill>
            <a:srgbClr val="FF7C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bg1"/>
                </a:solidFill>
              </a:rPr>
              <a:t>1925 – nearly 1/3 of children in SC die by age 6 (all causes, not just infectious diseases)</a:t>
            </a:r>
          </a:p>
        </p:txBody>
      </p:sp>
      <p:sp>
        <p:nvSpPr>
          <p:cNvPr id="6" name="TextBox 5">
            <a:extLst>
              <a:ext uri="{FF2B5EF4-FFF2-40B4-BE49-F238E27FC236}">
                <a16:creationId xmlns:a16="http://schemas.microsoft.com/office/drawing/2014/main" id="{819F4CE9-FC6A-477D-ABFD-73B6072FDFAA}"/>
              </a:ext>
            </a:extLst>
          </p:cNvPr>
          <p:cNvSpPr txBox="1">
            <a:spLocks noChangeArrowheads="1"/>
          </p:cNvSpPr>
          <p:nvPr/>
        </p:nvSpPr>
        <p:spPr bwMode="auto">
          <a:xfrm>
            <a:off x="7515225" y="4132263"/>
            <a:ext cx="3505200" cy="2308324"/>
          </a:xfrm>
          <a:prstGeom prst="rect">
            <a:avLst/>
          </a:prstGeom>
          <a:solidFill>
            <a:srgbClr val="FF7C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bg1"/>
                </a:solidFill>
              </a:rPr>
              <a:t>“Pox parties” [varicella] were a common practice to ensure young children are exposed, hoping to avoid the harsher complications of infections later in 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2000"/>
                                        <p:tgtEl>
                                          <p:spTgt spid="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uiExpand="1" build="allAtOnce"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1771</TotalTime>
  <Words>5494</Words>
  <Application>Microsoft Office PowerPoint</Application>
  <PresentationFormat>Widescreen</PresentationFormat>
  <Paragraphs>553</Paragraphs>
  <Slides>59</Slides>
  <Notes>35</Notes>
  <HiddenSlides>0</HiddenSlides>
  <MMClips>0</MMClip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Office Theme</vt:lpstr>
      <vt:lpstr>1_Office Theme</vt:lpstr>
      <vt:lpstr>2_Office Theme</vt:lpstr>
      <vt:lpstr>PowerPoint Presentation</vt:lpstr>
      <vt:lpstr>PowerPoint Presentation</vt:lpstr>
      <vt:lpstr>Can you provide a brief historical context to pandemics and vaccinations?</vt:lpstr>
      <vt:lpstr>The Plague</vt:lpstr>
      <vt:lpstr>Global Exploration/Renaissance (1400-1600 AD) </vt:lpstr>
      <vt:lpstr>PowerPoint Presentation</vt:lpstr>
      <vt:lpstr>Age of Reason and Enlightenment (1650-1800 AD)</vt:lpstr>
      <vt:lpstr>PowerPoint Presentation</vt:lpstr>
      <vt:lpstr>PowerPoint Presentation</vt:lpstr>
      <vt:lpstr>Major Milestones - Vaccines and immunization programs</vt:lpstr>
      <vt:lpstr>PowerPoint Presentation</vt:lpstr>
      <vt:lpstr>PowerPoint Presentation</vt:lpstr>
      <vt:lpstr>Hubris?</vt:lpstr>
      <vt:lpstr>COVID – It was always a question of WHEN, not IF…</vt:lpstr>
      <vt:lpstr>Can you explain the types of vaccines? </vt:lpstr>
      <vt:lpstr>The Basic Principles of Vaccines</vt:lpstr>
      <vt:lpstr>Five Basic Types of Vaccines</vt:lpstr>
      <vt:lpstr>PowerPoint Presentation</vt:lpstr>
      <vt:lpstr>PowerPoint Presentation</vt:lpstr>
      <vt:lpstr>PowerPoint Presentation</vt:lpstr>
      <vt:lpstr>PowerPoint Presentation</vt:lpstr>
      <vt:lpstr>mRNA Vaccine: mRNA from virus</vt:lpstr>
      <vt:lpstr>PowerPoint Presentation</vt:lpstr>
      <vt:lpstr>Can you briefly explain how our immune response to vaccines  works? </vt:lpstr>
      <vt:lpstr>Immune Response to Infections and Vaccines</vt:lpstr>
      <vt:lpstr>Innate and Adaptive Immune Systems React to Antigen</vt:lpstr>
      <vt:lpstr>Virus and Host Interactions</vt:lpstr>
      <vt:lpstr>PowerPoint Presentation</vt:lpstr>
      <vt:lpstr>PowerPoint Presentation</vt:lpstr>
      <vt:lpstr>PowerPoint Presentation</vt:lpstr>
      <vt:lpstr>Can you explain how vaccine efficacy and vaccine coverage impact community health? </vt:lpstr>
      <vt:lpstr>Vaccine Efficacy and Community Health</vt:lpstr>
      <vt:lpstr>Vaccines Work! Look at Measles</vt:lpstr>
      <vt:lpstr>Question 4</vt:lpstr>
      <vt:lpstr>Question 4</vt:lpstr>
      <vt:lpstr>PowerPoint Presentation</vt:lpstr>
      <vt:lpstr>What is Herd Immunity? </vt:lpstr>
      <vt:lpstr>PowerPoint Presentation</vt:lpstr>
      <vt:lpstr>What assurances do we have that the COVID vaccines are safe and effective? </vt:lpstr>
      <vt:lpstr>Question 5</vt:lpstr>
      <vt:lpstr>PowerPoint Presentation</vt:lpstr>
      <vt:lpstr>Emergency Use Authorization for COVID-19 Vaccines </vt:lpstr>
      <vt:lpstr>PowerPoint Presentation</vt:lpstr>
      <vt:lpstr>PowerPoint Presentation</vt:lpstr>
      <vt:lpstr>Question 5</vt:lpstr>
      <vt:lpstr>PowerPoint Presentation</vt:lpstr>
      <vt:lpstr>How do we address the challenge of quickly vaccinating most, if not all, of our population while ensuring equitable access and reach? </vt:lpstr>
      <vt:lpstr>COVID-19 Vaccine &amp; Mecklenburg County</vt:lpstr>
      <vt:lpstr>Question 6</vt:lpstr>
      <vt:lpstr>Equitable Access to Vaccine</vt:lpstr>
      <vt:lpstr>Question 6</vt:lpstr>
      <vt:lpstr>County Level Data for Race/Ethnicity </vt:lpstr>
      <vt:lpstr>Percent of Residents At Least Partially Vaccinated, Mecklenburg (based on all Vaccination Programs administering doses to Mecklenburg Residents)  </vt:lpstr>
      <vt:lpstr>County Level Data for Geographic Vaccine Uptake</vt:lpstr>
      <vt:lpstr>MCPH COVID-19 Vaccine Update</vt:lpstr>
      <vt:lpstr>Global Uptake of Vaccine </vt:lpstr>
      <vt:lpstr>Global Initiatives for Equitable Access  </vt:lpstr>
      <vt:lpstr>Parting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Carroll</dc:creator>
  <cp:lastModifiedBy>Michael Thompson</cp:lastModifiedBy>
  <cp:revision>48</cp:revision>
  <cp:lastPrinted>2021-06-08T12:58:02Z</cp:lastPrinted>
  <dcterms:created xsi:type="dcterms:W3CDTF">2020-11-19T15:33:25Z</dcterms:created>
  <dcterms:modified xsi:type="dcterms:W3CDTF">2021-06-17T12:29:03Z</dcterms:modified>
</cp:coreProperties>
</file>