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1"/>
  </p:sldMasterIdLst>
  <p:notesMasterIdLst>
    <p:notesMasterId r:id="rId20"/>
  </p:notesMasterIdLst>
  <p:handoutMasterIdLst>
    <p:handoutMasterId r:id="rId21"/>
  </p:handoutMasterIdLst>
  <p:sldIdLst>
    <p:sldId id="2596" r:id="rId2"/>
    <p:sldId id="2599" r:id="rId3"/>
    <p:sldId id="2598" r:id="rId4"/>
    <p:sldId id="4245" r:id="rId5"/>
    <p:sldId id="2571" r:id="rId6"/>
    <p:sldId id="2603" r:id="rId7"/>
    <p:sldId id="2602" r:id="rId8"/>
    <p:sldId id="2605" r:id="rId9"/>
    <p:sldId id="2604" r:id="rId10"/>
    <p:sldId id="2610" r:id="rId11"/>
    <p:sldId id="2611" r:id="rId12"/>
    <p:sldId id="2612" r:id="rId13"/>
    <p:sldId id="2613" r:id="rId14"/>
    <p:sldId id="264" r:id="rId15"/>
    <p:sldId id="2601" r:id="rId16"/>
    <p:sldId id="2607" r:id="rId17"/>
    <p:sldId id="2608" r:id="rId18"/>
    <p:sldId id="260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DFE3E9"/>
    <a:srgbClr val="CCD2DA"/>
    <a:srgbClr val="B4C7E7"/>
    <a:srgbClr val="E6C54A"/>
    <a:srgbClr val="1F1F26"/>
    <a:srgbClr val="5DAAB0"/>
    <a:srgbClr val="3B7579"/>
    <a:srgbClr val="AAD3D6"/>
    <a:srgbClr val="418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15F6A2-B3A2-4A2D-8876-48B82CEB13E9}" v="12" dt="2021-10-21T15:17:52.031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908" autoAdjust="0"/>
    <p:restoredTop sz="95280" autoAdjust="0"/>
  </p:normalViewPr>
  <p:slideViewPr>
    <p:cSldViewPr snapToGrid="0" snapToObjects="1" showGuides="1">
      <p:cViewPr varScale="1">
        <p:scale>
          <a:sx n="66" d="100"/>
          <a:sy n="66" d="100"/>
        </p:scale>
        <p:origin x="90" y="113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441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136"/>
    </p:cViewPr>
  </p:sorterViewPr>
  <p:notesViewPr>
    <p:cSldViewPr snapToGrid="0" snapToObjects="1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cie" userId="85052cfd-0119-4750-8c1e-0428ab8184cb" providerId="ADAL" clId="{A415F6A2-B3A2-4A2D-8876-48B82CEB13E9}"/>
    <pc:docChg chg="modSld">
      <pc:chgData name="Tracie" userId="85052cfd-0119-4750-8c1e-0428ab8184cb" providerId="ADAL" clId="{A415F6A2-B3A2-4A2D-8876-48B82CEB13E9}" dt="2021-10-19T20:14:39.021" v="0"/>
      <pc:docMkLst>
        <pc:docMk/>
      </pc:docMkLst>
      <pc:sldChg chg="setBg">
        <pc:chgData name="Tracie" userId="85052cfd-0119-4750-8c1e-0428ab8184cb" providerId="ADAL" clId="{A415F6A2-B3A2-4A2D-8876-48B82CEB13E9}" dt="2021-10-19T20:14:39.021" v="0"/>
        <pc:sldMkLst>
          <pc:docMk/>
          <pc:sldMk cId="3290579026" sldId="2601"/>
        </pc:sldMkLst>
      </pc:sldChg>
    </pc:docChg>
  </pc:docChgLst>
  <pc:docChgLst>
    <pc:chgData name="Campbell, Tracie" userId="85052cfd-0119-4750-8c1e-0428ab8184cb" providerId="ADAL" clId="{A415F6A2-B3A2-4A2D-8876-48B82CEB13E9}"/>
    <pc:docChg chg="addSld modSld">
      <pc:chgData name="Campbell, Tracie" userId="85052cfd-0119-4750-8c1e-0428ab8184cb" providerId="ADAL" clId="{A415F6A2-B3A2-4A2D-8876-48B82CEB13E9}" dt="2021-10-21T15:17:52.031" v="10"/>
      <pc:docMkLst>
        <pc:docMk/>
      </pc:docMkLst>
      <pc:sldChg chg="add setBg">
        <pc:chgData name="Campbell, Tracie" userId="85052cfd-0119-4750-8c1e-0428ab8184cb" providerId="ADAL" clId="{A415F6A2-B3A2-4A2D-8876-48B82CEB13E9}" dt="2021-10-21T15:17:23.484" v="7"/>
        <pc:sldMkLst>
          <pc:docMk/>
          <pc:sldMk cId="3131723717" sldId="264"/>
        </pc:sldMkLst>
      </pc:sldChg>
      <pc:sldChg chg="setBg">
        <pc:chgData name="Campbell, Tracie" userId="85052cfd-0119-4750-8c1e-0428ab8184cb" providerId="ADAL" clId="{A415F6A2-B3A2-4A2D-8876-48B82CEB13E9}" dt="2021-10-21T15:17:46.690" v="9"/>
        <pc:sldMkLst>
          <pc:docMk/>
          <pc:sldMk cId="375412679" sldId="2598"/>
        </pc:sldMkLst>
      </pc:sldChg>
      <pc:sldChg chg="modSp add setBg">
        <pc:chgData name="Campbell, Tracie" userId="85052cfd-0119-4750-8c1e-0428ab8184cb" providerId="ADAL" clId="{A415F6A2-B3A2-4A2D-8876-48B82CEB13E9}" dt="2021-10-21T15:17:16.973" v="6"/>
        <pc:sldMkLst>
          <pc:docMk/>
          <pc:sldMk cId="3898614134" sldId="2613"/>
        </pc:sldMkLst>
        <pc:picChg chg="mod">
          <ac:chgData name="Campbell, Tracie" userId="85052cfd-0119-4750-8c1e-0428ab8184cb" providerId="ADAL" clId="{A415F6A2-B3A2-4A2D-8876-48B82CEB13E9}" dt="2021-10-21T15:16:44.123" v="5" actId="1076"/>
          <ac:picMkLst>
            <pc:docMk/>
            <pc:sldMk cId="3898614134" sldId="2613"/>
            <ac:picMk id="6" creationId="{6D0E20E0-C3CC-4E72-8F7B-3362C81BD56C}"/>
          </ac:picMkLst>
        </pc:picChg>
        <pc:picChg chg="mod">
          <ac:chgData name="Campbell, Tracie" userId="85052cfd-0119-4750-8c1e-0428ab8184cb" providerId="ADAL" clId="{A415F6A2-B3A2-4A2D-8876-48B82CEB13E9}" dt="2021-10-21T15:16:14.424" v="3" actId="14100"/>
          <ac:picMkLst>
            <pc:docMk/>
            <pc:sldMk cId="3898614134" sldId="2613"/>
            <ac:picMk id="1034" creationId="{B0285B69-B570-4B89-810F-8D2F1FDFA150}"/>
          </ac:picMkLst>
        </pc:picChg>
      </pc:sldChg>
      <pc:sldChg chg="add setBg">
        <pc:chgData name="Campbell, Tracie" userId="85052cfd-0119-4750-8c1e-0428ab8184cb" providerId="ADAL" clId="{A415F6A2-B3A2-4A2D-8876-48B82CEB13E9}" dt="2021-10-21T15:17:52.031" v="10"/>
        <pc:sldMkLst>
          <pc:docMk/>
          <pc:sldMk cId="423287195" sldId="424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Homicides in Mecklenburg County </a:t>
            </a:r>
          </a:p>
          <a:p>
            <a:pPr>
              <a:defRPr/>
            </a:pPr>
            <a:r>
              <a:rPr lang="en-US" dirty="0"/>
              <a:t>2015 - 2020</a:t>
            </a:r>
          </a:p>
        </c:rich>
      </c:tx>
      <c:layout>
        <c:manualLayout>
          <c:xMode val="edge"/>
          <c:yMode val="edge"/>
          <c:x val="8.5692257217847775E-2"/>
          <c:y val="5.837284991421029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85000"/>
                    <a:satMod val="130000"/>
                  </a:schemeClr>
                </a:gs>
                <a:gs pos="34000">
                  <a:schemeClr val="accent2">
                    <a:shade val="87000"/>
                    <a:satMod val="125000"/>
                  </a:schemeClr>
                </a:gs>
                <a:gs pos="70000">
                  <a:schemeClr val="accent2">
                    <a:tint val="100000"/>
                    <a:shade val="90000"/>
                    <a:satMod val="130000"/>
                  </a:schemeClr>
                </a:gs>
                <a:gs pos="100000">
                  <a:schemeClr val="accent2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0-3D57-4063-A071-96D1BF3E15A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85000"/>
                    <a:satMod val="130000"/>
                  </a:schemeClr>
                </a:gs>
                <a:gs pos="34000">
                  <a:schemeClr val="accent3">
                    <a:shade val="87000"/>
                    <a:satMod val="125000"/>
                  </a:schemeClr>
                </a:gs>
                <a:gs pos="70000">
                  <a:schemeClr val="accent3">
                    <a:tint val="100000"/>
                    <a:shade val="90000"/>
                    <a:satMod val="130000"/>
                  </a:schemeClr>
                </a:gs>
                <a:gs pos="100000">
                  <a:schemeClr val="accent3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3D57-4063-A071-96D1BF3E15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004828415"/>
        <c:axId val="1852616767"/>
      </c:barChar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dPt>
            <c:idx val="5"/>
            <c:invertIfNegative val="0"/>
            <c:bubble3D val="0"/>
            <c:spPr>
              <a:pattFill prst="dkDnDiag">
                <a:fgClr>
                  <a:srgbClr val="4472C4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D57-4063-A071-96D1BF3E15AF}"/>
              </c:ext>
            </c:extLst>
          </c:dPt>
          <c:dLbls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122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D57-4063-A071-96D1BF3E15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61</c:v>
                </c:pt>
                <c:pt idx="1">
                  <c:v>67</c:v>
                </c:pt>
                <c:pt idx="2">
                  <c:v>87</c:v>
                </c:pt>
                <c:pt idx="3">
                  <c:v>57</c:v>
                </c:pt>
                <c:pt idx="4">
                  <c:v>103</c:v>
                </c:pt>
                <c:pt idx="5">
                  <c:v>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57-4063-A071-96D1BF3E15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982672191"/>
        <c:axId val="1560622191"/>
      </c:barChart>
      <c:catAx>
        <c:axId val="2004828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2616767"/>
        <c:crosses val="autoZero"/>
        <c:auto val="1"/>
        <c:lblAlgn val="ctr"/>
        <c:lblOffset val="100"/>
        <c:noMultiLvlLbl val="0"/>
      </c:catAx>
      <c:valAx>
        <c:axId val="1852616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4828415"/>
        <c:crosses val="autoZero"/>
        <c:crossBetween val="between"/>
      </c:valAx>
      <c:valAx>
        <c:axId val="1560622191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2672191"/>
        <c:crosses val="max"/>
        <c:crossBetween val="between"/>
      </c:valAx>
      <c:catAx>
        <c:axId val="198267219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6062219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Gun-Related Assaults in Mecklenburg County </a:t>
            </a:r>
          </a:p>
          <a:p>
            <a:pPr>
              <a:defRPr/>
            </a:pPr>
            <a:r>
              <a:rPr lang="en-US"/>
              <a:t>2015 - 2020</a:t>
            </a:r>
          </a:p>
        </c:rich>
      </c:tx>
      <c:layout>
        <c:manualLayout>
          <c:xMode val="edge"/>
          <c:yMode val="edge"/>
          <c:x val="0.1514827466419638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dPt>
            <c:idx val="5"/>
            <c:invertIfNegative val="0"/>
            <c:bubble3D val="0"/>
            <c:spPr>
              <a:pattFill prst="dkDnDiag">
                <a:fgClr>
                  <a:srgbClr val="4472C4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B1-4A46-BC28-0AFD5068C97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Sheet1!$B$2:$B$7</c:f>
              <c:numCache>
                <c:formatCode>#,##0</c:formatCode>
                <c:ptCount val="6"/>
                <c:pt idx="0">
                  <c:v>2279</c:v>
                </c:pt>
                <c:pt idx="1">
                  <c:v>2660</c:v>
                </c:pt>
                <c:pt idx="2">
                  <c:v>2541</c:v>
                </c:pt>
                <c:pt idx="3">
                  <c:v>2691</c:v>
                </c:pt>
                <c:pt idx="4">
                  <c:v>3037</c:v>
                </c:pt>
                <c:pt idx="5">
                  <c:v>3605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B1-4A46-BC28-0AFD5068C97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795773551"/>
        <c:axId val="1604445279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Column3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2">
                          <a:shade val="85000"/>
                          <a:satMod val="130000"/>
                        </a:schemeClr>
                      </a:gs>
                      <a:gs pos="34000">
                        <a:schemeClr val="accent2">
                          <a:shade val="87000"/>
                          <a:satMod val="125000"/>
                        </a:schemeClr>
                      </a:gs>
                      <a:gs pos="70000">
                        <a:schemeClr val="accent2">
                          <a:tint val="100000"/>
                          <a:shade val="90000"/>
                          <a:satMod val="130000"/>
                        </a:schemeClr>
                      </a:gs>
                      <a:gs pos="100000">
                        <a:schemeClr val="accent2">
                          <a:tint val="100000"/>
                          <a:shade val="100000"/>
                          <a:satMod val="110000"/>
                        </a:schemeClr>
                      </a:gs>
                    </a:gsLst>
                    <a:path path="circle">
                      <a:fillToRect l="100000" t="100000" r="100000" b="100000"/>
                    </a:path>
                  </a:gradFill>
                  <a:ln>
                    <a:noFill/>
                  </a:ln>
                  <a:effectLst>
                    <a:outerShdw blurRad="38100" dist="25400" dir="2700000" algn="br" rotWithShape="0">
                      <a:srgbClr val="000000">
                        <a:alpha val="60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2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Sheet1!$C$2:$C$7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BCB1-4A46-BC28-0AFD5068C976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Column4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3">
                          <a:shade val="85000"/>
                          <a:satMod val="130000"/>
                        </a:schemeClr>
                      </a:gs>
                      <a:gs pos="34000">
                        <a:schemeClr val="accent3">
                          <a:shade val="87000"/>
                          <a:satMod val="125000"/>
                        </a:schemeClr>
                      </a:gs>
                      <a:gs pos="70000">
                        <a:schemeClr val="accent3">
                          <a:tint val="100000"/>
                          <a:shade val="90000"/>
                          <a:satMod val="130000"/>
                        </a:schemeClr>
                      </a:gs>
                      <a:gs pos="100000">
                        <a:schemeClr val="accent3">
                          <a:tint val="100000"/>
                          <a:shade val="100000"/>
                          <a:satMod val="110000"/>
                        </a:schemeClr>
                      </a:gs>
                    </a:gsLst>
                    <a:path path="circle">
                      <a:fillToRect l="100000" t="100000" r="100000" b="100000"/>
                    </a:path>
                  </a:gradFill>
                  <a:ln>
                    <a:noFill/>
                  </a:ln>
                  <a:effectLst>
                    <a:outerShdw blurRad="38100" dist="25400" dir="2700000" algn="br" rotWithShape="0">
                      <a:srgbClr val="000000">
                        <a:alpha val="60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2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Sheet1!$D$2:$D$7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BCB1-4A46-BC28-0AFD5068C976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Column5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4">
                          <a:shade val="85000"/>
                          <a:satMod val="130000"/>
                        </a:schemeClr>
                      </a:gs>
                      <a:gs pos="34000">
                        <a:schemeClr val="accent4">
                          <a:shade val="87000"/>
                          <a:satMod val="125000"/>
                        </a:schemeClr>
                      </a:gs>
                      <a:gs pos="70000">
                        <a:schemeClr val="accent4">
                          <a:tint val="100000"/>
                          <a:shade val="90000"/>
                          <a:satMod val="130000"/>
                        </a:schemeClr>
                      </a:gs>
                      <a:gs pos="100000">
                        <a:schemeClr val="accent4">
                          <a:tint val="100000"/>
                          <a:shade val="100000"/>
                          <a:satMod val="110000"/>
                        </a:schemeClr>
                      </a:gs>
                    </a:gsLst>
                    <a:path path="circle">
                      <a:fillToRect l="100000" t="100000" r="100000" b="100000"/>
                    </a:path>
                  </a:gradFill>
                  <a:ln>
                    <a:noFill/>
                  </a:ln>
                  <a:effectLst>
                    <a:outerShdw blurRad="38100" dist="25400" dir="2700000" algn="br" rotWithShape="0">
                      <a:srgbClr val="000000">
                        <a:alpha val="60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2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Sheet1!$E$2:$E$7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BCB1-4A46-BC28-0AFD5068C976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Sheet1!$F$1</c15:sqref>
                        </c15:formulaRef>
                      </c:ext>
                    </c:extLst>
                    <c:strCache>
                      <c:ptCount val="1"/>
                      <c:pt idx="0">
                        <c:v>Column6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shade val="85000"/>
                          <a:satMod val="130000"/>
                        </a:schemeClr>
                      </a:gs>
                      <a:gs pos="34000">
                        <a:schemeClr val="accent5">
                          <a:shade val="87000"/>
                          <a:satMod val="125000"/>
                        </a:schemeClr>
                      </a:gs>
                      <a:gs pos="70000">
                        <a:schemeClr val="accent5">
                          <a:tint val="100000"/>
                          <a:shade val="90000"/>
                          <a:satMod val="130000"/>
                        </a:schemeClr>
                      </a:gs>
                      <a:gs pos="100000">
                        <a:schemeClr val="accent5">
                          <a:tint val="100000"/>
                          <a:shade val="100000"/>
                          <a:satMod val="110000"/>
                        </a:schemeClr>
                      </a:gs>
                    </a:gsLst>
                    <a:path path="circle">
                      <a:fillToRect l="100000" t="100000" r="100000" b="100000"/>
                    </a:path>
                  </a:gradFill>
                  <a:ln>
                    <a:noFill/>
                  </a:ln>
                  <a:effectLst>
                    <a:outerShdw blurRad="38100" dist="25400" dir="2700000" algn="br" rotWithShape="0">
                      <a:srgbClr val="000000">
                        <a:alpha val="60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2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Sheet1!$F$2:$F$7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BCB1-4A46-BC28-0AFD5068C976}"/>
                  </c:ext>
                </c:extLst>
              </c15:ser>
            </c15:filteredBarSeries>
          </c:ext>
        </c:extLst>
      </c:barChart>
      <c:catAx>
        <c:axId val="1795773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4445279"/>
        <c:crosses val="autoZero"/>
        <c:auto val="1"/>
        <c:lblAlgn val="ctr"/>
        <c:lblOffset val="100"/>
        <c:noMultiLvlLbl val="0"/>
      </c:catAx>
      <c:valAx>
        <c:axId val="1604445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57735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FA188C-0FF0-4093-8880-490C9569FADE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5718AB-A877-4858-AD84-91558FBDE5AE}">
      <dgm:prSet phldrT="[Text]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31000">
              <a:schemeClr val="accent1">
                <a:lumMod val="40000"/>
                <a:lumOff val="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rPr>
            <a:t>Define and monitor the problem</a:t>
          </a:r>
          <a:endParaRPr lang="en-US" dirty="0"/>
        </a:p>
      </dgm:t>
    </dgm:pt>
    <dgm:pt modelId="{23046EAA-E658-4072-9020-36639F06A6E8}" type="parTrans" cxnId="{6A97685A-E2F1-4435-8176-F180B0E12185}">
      <dgm:prSet/>
      <dgm:spPr/>
      <dgm:t>
        <a:bodyPr/>
        <a:lstStyle/>
        <a:p>
          <a:endParaRPr lang="en-US"/>
        </a:p>
      </dgm:t>
    </dgm:pt>
    <dgm:pt modelId="{8DE88EFF-9DC0-43C5-BC11-94B7073D2D35}" type="sibTrans" cxnId="{6A97685A-E2F1-4435-8176-F180B0E12185}">
      <dgm:prSet/>
      <dgm:spPr/>
      <dgm:t>
        <a:bodyPr/>
        <a:lstStyle/>
        <a:p>
          <a:endParaRPr lang="en-US"/>
        </a:p>
      </dgm:t>
    </dgm:pt>
    <dgm:pt modelId="{A0A002A9-96A3-4AF8-A76F-EF0914040994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32000">
              <a:schemeClr val="accent1">
                <a:lumMod val="40000"/>
                <a:lumOff val="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r>
            <a:rPr lang="en-US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rPr>
            <a:t>Identify risk and protective factors</a:t>
          </a:r>
        </a:p>
      </dgm:t>
    </dgm:pt>
    <dgm:pt modelId="{80841D2A-FAEB-4898-80B6-2CC5C34CFE0F}" type="parTrans" cxnId="{C028F44A-1E37-45A2-81DA-A43CEC856E64}">
      <dgm:prSet/>
      <dgm:spPr/>
      <dgm:t>
        <a:bodyPr/>
        <a:lstStyle/>
        <a:p>
          <a:endParaRPr lang="en-US"/>
        </a:p>
      </dgm:t>
    </dgm:pt>
    <dgm:pt modelId="{61F8E63C-6F85-4ADF-99D7-476ED275012F}" type="sibTrans" cxnId="{C028F44A-1E37-45A2-81DA-A43CEC856E64}">
      <dgm:prSet/>
      <dgm:spPr/>
      <dgm:t>
        <a:bodyPr/>
        <a:lstStyle/>
        <a:p>
          <a:endParaRPr lang="en-US"/>
        </a:p>
      </dgm:t>
    </dgm:pt>
    <dgm:pt modelId="{4ADAC430-0416-4D82-B529-81095B2338FD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33000">
              <a:schemeClr val="accent1">
                <a:lumMod val="40000"/>
                <a:lumOff val="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r>
            <a:rPr lang="en-US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rPr>
            <a:t>Develop and test prevention strategies</a:t>
          </a:r>
        </a:p>
      </dgm:t>
    </dgm:pt>
    <dgm:pt modelId="{53FEE588-E225-4714-9838-D3E12EF62000}" type="parTrans" cxnId="{6C18BFCE-7538-4EB6-ADBD-E5A1A35495C9}">
      <dgm:prSet/>
      <dgm:spPr/>
      <dgm:t>
        <a:bodyPr/>
        <a:lstStyle/>
        <a:p>
          <a:endParaRPr lang="en-US"/>
        </a:p>
      </dgm:t>
    </dgm:pt>
    <dgm:pt modelId="{1A1871B2-1E37-4CA5-BA09-13F0953E8894}" type="sibTrans" cxnId="{6C18BFCE-7538-4EB6-ADBD-E5A1A35495C9}">
      <dgm:prSet/>
      <dgm:spPr/>
      <dgm:t>
        <a:bodyPr/>
        <a:lstStyle/>
        <a:p>
          <a:endParaRPr lang="en-US"/>
        </a:p>
      </dgm:t>
    </dgm:pt>
    <dgm:pt modelId="{C310DD9C-75B4-4FB2-881B-D03E24D19FD4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33000">
              <a:schemeClr val="accent1">
                <a:lumMod val="40000"/>
                <a:lumOff val="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r>
            <a:rPr lang="en-US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rPr>
            <a:t>Assure widespread adoption of </a:t>
          </a:r>
          <a:r>
            <a:rPr lang="en-US" b="1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rPr>
            <a:t>effective </a:t>
          </a:r>
          <a:r>
            <a:rPr lang="en-US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rPr>
            <a:t>prevention programs</a:t>
          </a:r>
          <a:endParaRPr lang="en-US" dirty="0"/>
        </a:p>
      </dgm:t>
    </dgm:pt>
    <dgm:pt modelId="{D5874681-BD00-4131-BC61-1DF2F752EBED}" type="parTrans" cxnId="{72A740B9-81F1-4156-B416-8FB02225DCFF}">
      <dgm:prSet/>
      <dgm:spPr/>
      <dgm:t>
        <a:bodyPr/>
        <a:lstStyle/>
        <a:p>
          <a:endParaRPr lang="en-US"/>
        </a:p>
      </dgm:t>
    </dgm:pt>
    <dgm:pt modelId="{88F009A2-56F3-4583-B978-E41EA794DE7A}" type="sibTrans" cxnId="{72A740B9-81F1-4156-B416-8FB02225DCFF}">
      <dgm:prSet/>
      <dgm:spPr/>
      <dgm:t>
        <a:bodyPr/>
        <a:lstStyle/>
        <a:p>
          <a:endParaRPr lang="en-US"/>
        </a:p>
      </dgm:t>
    </dgm:pt>
    <dgm:pt modelId="{A9856E3A-CABC-4CE7-9CD6-3D4A25362DE1}" type="pres">
      <dgm:prSet presAssocID="{42FA188C-0FF0-4093-8880-490C9569FADE}" presName="Name0" presStyleCnt="0">
        <dgm:presLayoutVars>
          <dgm:chMax val="7"/>
          <dgm:chPref val="7"/>
          <dgm:dir/>
        </dgm:presLayoutVars>
      </dgm:prSet>
      <dgm:spPr/>
    </dgm:pt>
    <dgm:pt modelId="{95DB0A7C-0CDD-45AA-9BFA-189351DB00D4}" type="pres">
      <dgm:prSet presAssocID="{42FA188C-0FF0-4093-8880-490C9569FADE}" presName="Name1" presStyleCnt="0"/>
      <dgm:spPr/>
    </dgm:pt>
    <dgm:pt modelId="{5850C181-BF81-4140-8C94-CC51E4270389}" type="pres">
      <dgm:prSet presAssocID="{42FA188C-0FF0-4093-8880-490C9569FADE}" presName="cycle" presStyleCnt="0"/>
      <dgm:spPr/>
    </dgm:pt>
    <dgm:pt modelId="{B6917F63-CDB2-4818-8037-F577557BC0A3}" type="pres">
      <dgm:prSet presAssocID="{42FA188C-0FF0-4093-8880-490C9569FADE}" presName="srcNode" presStyleLbl="node1" presStyleIdx="0" presStyleCnt="4"/>
      <dgm:spPr/>
    </dgm:pt>
    <dgm:pt modelId="{9A89547F-C921-488D-9E33-B996DDA02ABB}" type="pres">
      <dgm:prSet presAssocID="{42FA188C-0FF0-4093-8880-490C9569FADE}" presName="conn" presStyleLbl="parChTrans1D2" presStyleIdx="0" presStyleCnt="1"/>
      <dgm:spPr/>
    </dgm:pt>
    <dgm:pt modelId="{38C95EEB-4D1E-4434-BF30-136F37326549}" type="pres">
      <dgm:prSet presAssocID="{42FA188C-0FF0-4093-8880-490C9569FADE}" presName="extraNode" presStyleLbl="node1" presStyleIdx="0" presStyleCnt="4"/>
      <dgm:spPr/>
    </dgm:pt>
    <dgm:pt modelId="{D86184EA-8A3D-41DD-B9A6-7AFB99958DF7}" type="pres">
      <dgm:prSet presAssocID="{42FA188C-0FF0-4093-8880-490C9569FADE}" presName="dstNode" presStyleLbl="node1" presStyleIdx="0" presStyleCnt="4"/>
      <dgm:spPr/>
    </dgm:pt>
    <dgm:pt modelId="{5F0F73AE-A379-41A4-843D-7DB27F1AE2AA}" type="pres">
      <dgm:prSet presAssocID="{FE5718AB-A877-4858-AD84-91558FBDE5AE}" presName="text_1" presStyleLbl="node1" presStyleIdx="0" presStyleCnt="4">
        <dgm:presLayoutVars>
          <dgm:bulletEnabled val="1"/>
        </dgm:presLayoutVars>
      </dgm:prSet>
      <dgm:spPr/>
    </dgm:pt>
    <dgm:pt modelId="{670E44AC-A117-4981-A2D1-498C611500ED}" type="pres">
      <dgm:prSet presAssocID="{FE5718AB-A877-4858-AD84-91558FBDE5AE}" presName="accent_1" presStyleCnt="0"/>
      <dgm:spPr/>
    </dgm:pt>
    <dgm:pt modelId="{B5B3210E-E5EE-4B45-9513-E8619D18DF91}" type="pres">
      <dgm:prSet presAssocID="{FE5718AB-A877-4858-AD84-91558FBDE5AE}" presName="accentRepeatNode" presStyleLbl="solidFgAcc1" presStyleIdx="0" presStyleCnt="4"/>
      <dgm:spPr>
        <a:solidFill>
          <a:schemeClr val="accent1">
            <a:lumMod val="40000"/>
            <a:lumOff val="60000"/>
          </a:schemeClr>
        </a:solidFill>
        <a:effectLst>
          <a:softEdge rad="0"/>
        </a:effectLst>
      </dgm:spPr>
    </dgm:pt>
    <dgm:pt modelId="{9E519BAF-9137-40DB-8505-B79DD151FF7D}" type="pres">
      <dgm:prSet presAssocID="{A0A002A9-96A3-4AF8-A76F-EF0914040994}" presName="text_2" presStyleLbl="node1" presStyleIdx="1" presStyleCnt="4">
        <dgm:presLayoutVars>
          <dgm:bulletEnabled val="1"/>
        </dgm:presLayoutVars>
      </dgm:prSet>
      <dgm:spPr/>
    </dgm:pt>
    <dgm:pt modelId="{E608C2EA-4638-438E-86BA-24889DACEB85}" type="pres">
      <dgm:prSet presAssocID="{A0A002A9-96A3-4AF8-A76F-EF0914040994}" presName="accent_2" presStyleCnt="0"/>
      <dgm:spPr/>
    </dgm:pt>
    <dgm:pt modelId="{6744032C-FAD6-4039-958E-F134128393F1}" type="pres">
      <dgm:prSet presAssocID="{A0A002A9-96A3-4AF8-A76F-EF0914040994}" presName="accentRepeatNode" presStyleLbl="solidFgAcc1" presStyleIdx="1" presStyleCnt="4"/>
      <dgm:spPr>
        <a:solidFill>
          <a:schemeClr val="accent1">
            <a:lumMod val="40000"/>
            <a:lumOff val="60000"/>
          </a:schemeClr>
        </a:solidFill>
      </dgm:spPr>
    </dgm:pt>
    <dgm:pt modelId="{A315421C-1D53-4BC4-8BC0-24DA1AB90266}" type="pres">
      <dgm:prSet presAssocID="{4ADAC430-0416-4D82-B529-81095B2338FD}" presName="text_3" presStyleLbl="node1" presStyleIdx="2" presStyleCnt="4">
        <dgm:presLayoutVars>
          <dgm:bulletEnabled val="1"/>
        </dgm:presLayoutVars>
      </dgm:prSet>
      <dgm:spPr/>
    </dgm:pt>
    <dgm:pt modelId="{73182D12-7617-46B2-A340-61414D1F2213}" type="pres">
      <dgm:prSet presAssocID="{4ADAC430-0416-4D82-B529-81095B2338FD}" presName="accent_3" presStyleCnt="0"/>
      <dgm:spPr/>
    </dgm:pt>
    <dgm:pt modelId="{2818F70C-654A-4580-B866-05BBA35FC5B1}" type="pres">
      <dgm:prSet presAssocID="{4ADAC430-0416-4D82-B529-81095B2338FD}" presName="accentRepeatNode" presStyleLbl="solidFgAcc1" presStyleIdx="2" presStyleCnt="4"/>
      <dgm:spPr>
        <a:solidFill>
          <a:schemeClr val="accent1">
            <a:lumMod val="40000"/>
            <a:lumOff val="60000"/>
          </a:schemeClr>
        </a:solidFill>
      </dgm:spPr>
    </dgm:pt>
    <dgm:pt modelId="{C1483925-387F-4DC8-A6F7-EB9EC95F64BE}" type="pres">
      <dgm:prSet presAssocID="{C310DD9C-75B4-4FB2-881B-D03E24D19FD4}" presName="text_4" presStyleLbl="node1" presStyleIdx="3" presStyleCnt="4">
        <dgm:presLayoutVars>
          <dgm:bulletEnabled val="1"/>
        </dgm:presLayoutVars>
      </dgm:prSet>
      <dgm:spPr/>
    </dgm:pt>
    <dgm:pt modelId="{1DD17A82-F6CF-48CB-9AE7-CF7FD74905BD}" type="pres">
      <dgm:prSet presAssocID="{C310DD9C-75B4-4FB2-881B-D03E24D19FD4}" presName="accent_4" presStyleCnt="0"/>
      <dgm:spPr/>
    </dgm:pt>
    <dgm:pt modelId="{C74E6C2E-FF36-4AC5-B48E-18E4899263F8}" type="pres">
      <dgm:prSet presAssocID="{C310DD9C-75B4-4FB2-881B-D03E24D19FD4}" presName="accentRepeatNode" presStyleLbl="solidFgAcc1" presStyleIdx="3" presStyleCnt="4"/>
      <dgm:spPr>
        <a:solidFill>
          <a:schemeClr val="accent1">
            <a:lumMod val="40000"/>
            <a:lumOff val="60000"/>
          </a:schemeClr>
        </a:solidFill>
      </dgm:spPr>
    </dgm:pt>
  </dgm:ptLst>
  <dgm:cxnLst>
    <dgm:cxn modelId="{0F2E182E-6A72-418E-9F8F-EF82464827B3}" type="presOf" srcId="{8DE88EFF-9DC0-43C5-BC11-94B7073D2D35}" destId="{9A89547F-C921-488D-9E33-B996DDA02ABB}" srcOrd="0" destOrd="0" presId="urn:microsoft.com/office/officeart/2008/layout/VerticalCurvedList"/>
    <dgm:cxn modelId="{EA532048-94A4-488E-8E9A-B2E87E6B5DA7}" type="presOf" srcId="{C310DD9C-75B4-4FB2-881B-D03E24D19FD4}" destId="{C1483925-387F-4DC8-A6F7-EB9EC95F64BE}" srcOrd="0" destOrd="0" presId="urn:microsoft.com/office/officeart/2008/layout/VerticalCurvedList"/>
    <dgm:cxn modelId="{C028F44A-1E37-45A2-81DA-A43CEC856E64}" srcId="{42FA188C-0FF0-4093-8880-490C9569FADE}" destId="{A0A002A9-96A3-4AF8-A76F-EF0914040994}" srcOrd="1" destOrd="0" parTransId="{80841D2A-FAEB-4898-80B6-2CC5C34CFE0F}" sibTransId="{61F8E63C-6F85-4ADF-99D7-476ED275012F}"/>
    <dgm:cxn modelId="{6A97685A-E2F1-4435-8176-F180B0E12185}" srcId="{42FA188C-0FF0-4093-8880-490C9569FADE}" destId="{FE5718AB-A877-4858-AD84-91558FBDE5AE}" srcOrd="0" destOrd="0" parTransId="{23046EAA-E658-4072-9020-36639F06A6E8}" sibTransId="{8DE88EFF-9DC0-43C5-BC11-94B7073D2D35}"/>
    <dgm:cxn modelId="{8E39E69B-D376-4AC6-BFAA-F888AD84208E}" type="presOf" srcId="{42FA188C-0FF0-4093-8880-490C9569FADE}" destId="{A9856E3A-CABC-4CE7-9CD6-3D4A25362DE1}" srcOrd="0" destOrd="0" presId="urn:microsoft.com/office/officeart/2008/layout/VerticalCurvedList"/>
    <dgm:cxn modelId="{AC6401A6-4895-40AD-A286-5221CECAFEAD}" type="presOf" srcId="{FE5718AB-A877-4858-AD84-91558FBDE5AE}" destId="{5F0F73AE-A379-41A4-843D-7DB27F1AE2AA}" srcOrd="0" destOrd="0" presId="urn:microsoft.com/office/officeart/2008/layout/VerticalCurvedList"/>
    <dgm:cxn modelId="{72A740B9-81F1-4156-B416-8FB02225DCFF}" srcId="{42FA188C-0FF0-4093-8880-490C9569FADE}" destId="{C310DD9C-75B4-4FB2-881B-D03E24D19FD4}" srcOrd="3" destOrd="0" parTransId="{D5874681-BD00-4131-BC61-1DF2F752EBED}" sibTransId="{88F009A2-56F3-4583-B978-E41EA794DE7A}"/>
    <dgm:cxn modelId="{568341C1-6CCF-460B-B5E0-4670B2AB2C50}" type="presOf" srcId="{A0A002A9-96A3-4AF8-A76F-EF0914040994}" destId="{9E519BAF-9137-40DB-8505-B79DD151FF7D}" srcOrd="0" destOrd="0" presId="urn:microsoft.com/office/officeart/2008/layout/VerticalCurvedList"/>
    <dgm:cxn modelId="{6C18BFCE-7538-4EB6-ADBD-E5A1A35495C9}" srcId="{42FA188C-0FF0-4093-8880-490C9569FADE}" destId="{4ADAC430-0416-4D82-B529-81095B2338FD}" srcOrd="2" destOrd="0" parTransId="{53FEE588-E225-4714-9838-D3E12EF62000}" sibTransId="{1A1871B2-1E37-4CA5-BA09-13F0953E8894}"/>
    <dgm:cxn modelId="{86D7B3EF-CF32-48B2-84D7-56D79C3E2F16}" type="presOf" srcId="{4ADAC430-0416-4D82-B529-81095B2338FD}" destId="{A315421C-1D53-4BC4-8BC0-24DA1AB90266}" srcOrd="0" destOrd="0" presId="urn:microsoft.com/office/officeart/2008/layout/VerticalCurvedList"/>
    <dgm:cxn modelId="{92CEC049-BE1E-4373-8C75-32C1D2C3E74F}" type="presParOf" srcId="{A9856E3A-CABC-4CE7-9CD6-3D4A25362DE1}" destId="{95DB0A7C-0CDD-45AA-9BFA-189351DB00D4}" srcOrd="0" destOrd="0" presId="urn:microsoft.com/office/officeart/2008/layout/VerticalCurvedList"/>
    <dgm:cxn modelId="{12A438B9-A54D-487D-A8DB-2C68CE1739E4}" type="presParOf" srcId="{95DB0A7C-0CDD-45AA-9BFA-189351DB00D4}" destId="{5850C181-BF81-4140-8C94-CC51E4270389}" srcOrd="0" destOrd="0" presId="urn:microsoft.com/office/officeart/2008/layout/VerticalCurvedList"/>
    <dgm:cxn modelId="{BB47BCF9-C67B-49D4-B600-EB360C7CC302}" type="presParOf" srcId="{5850C181-BF81-4140-8C94-CC51E4270389}" destId="{B6917F63-CDB2-4818-8037-F577557BC0A3}" srcOrd="0" destOrd="0" presId="urn:microsoft.com/office/officeart/2008/layout/VerticalCurvedList"/>
    <dgm:cxn modelId="{0CB95918-4D99-4ABE-8C18-2E1E26A9C34E}" type="presParOf" srcId="{5850C181-BF81-4140-8C94-CC51E4270389}" destId="{9A89547F-C921-488D-9E33-B996DDA02ABB}" srcOrd="1" destOrd="0" presId="urn:microsoft.com/office/officeart/2008/layout/VerticalCurvedList"/>
    <dgm:cxn modelId="{B7330A51-D6F8-426E-89B3-17BB2E837E44}" type="presParOf" srcId="{5850C181-BF81-4140-8C94-CC51E4270389}" destId="{38C95EEB-4D1E-4434-BF30-136F37326549}" srcOrd="2" destOrd="0" presId="urn:microsoft.com/office/officeart/2008/layout/VerticalCurvedList"/>
    <dgm:cxn modelId="{FAC9AAF9-60FB-4E67-9690-65D6E55BB910}" type="presParOf" srcId="{5850C181-BF81-4140-8C94-CC51E4270389}" destId="{D86184EA-8A3D-41DD-B9A6-7AFB99958DF7}" srcOrd="3" destOrd="0" presId="urn:microsoft.com/office/officeart/2008/layout/VerticalCurvedList"/>
    <dgm:cxn modelId="{74047687-1728-4862-8885-75B0C91EEDB2}" type="presParOf" srcId="{95DB0A7C-0CDD-45AA-9BFA-189351DB00D4}" destId="{5F0F73AE-A379-41A4-843D-7DB27F1AE2AA}" srcOrd="1" destOrd="0" presId="urn:microsoft.com/office/officeart/2008/layout/VerticalCurvedList"/>
    <dgm:cxn modelId="{A13887F7-C619-4B17-B988-6F6B539F97B9}" type="presParOf" srcId="{95DB0A7C-0CDD-45AA-9BFA-189351DB00D4}" destId="{670E44AC-A117-4981-A2D1-498C611500ED}" srcOrd="2" destOrd="0" presId="urn:microsoft.com/office/officeart/2008/layout/VerticalCurvedList"/>
    <dgm:cxn modelId="{8941A846-F6A5-48D7-81EE-FD7B2375B294}" type="presParOf" srcId="{670E44AC-A117-4981-A2D1-498C611500ED}" destId="{B5B3210E-E5EE-4B45-9513-E8619D18DF91}" srcOrd="0" destOrd="0" presId="urn:microsoft.com/office/officeart/2008/layout/VerticalCurvedList"/>
    <dgm:cxn modelId="{A008C067-5205-4986-9BA4-FD1F7DCBCA6F}" type="presParOf" srcId="{95DB0A7C-0CDD-45AA-9BFA-189351DB00D4}" destId="{9E519BAF-9137-40DB-8505-B79DD151FF7D}" srcOrd="3" destOrd="0" presId="urn:microsoft.com/office/officeart/2008/layout/VerticalCurvedList"/>
    <dgm:cxn modelId="{37939B36-9CEC-41B8-BEA8-306D9E2B322F}" type="presParOf" srcId="{95DB0A7C-0CDD-45AA-9BFA-189351DB00D4}" destId="{E608C2EA-4638-438E-86BA-24889DACEB85}" srcOrd="4" destOrd="0" presId="urn:microsoft.com/office/officeart/2008/layout/VerticalCurvedList"/>
    <dgm:cxn modelId="{CA7DB449-E5F5-4515-8DA8-4C90B7E1E6FD}" type="presParOf" srcId="{E608C2EA-4638-438E-86BA-24889DACEB85}" destId="{6744032C-FAD6-4039-958E-F134128393F1}" srcOrd="0" destOrd="0" presId="urn:microsoft.com/office/officeart/2008/layout/VerticalCurvedList"/>
    <dgm:cxn modelId="{52B1DD87-D0ED-4BFD-A129-F416F7E783BA}" type="presParOf" srcId="{95DB0A7C-0CDD-45AA-9BFA-189351DB00D4}" destId="{A315421C-1D53-4BC4-8BC0-24DA1AB90266}" srcOrd="5" destOrd="0" presId="urn:microsoft.com/office/officeart/2008/layout/VerticalCurvedList"/>
    <dgm:cxn modelId="{F076AAF2-706D-402D-BC13-987C67C211AF}" type="presParOf" srcId="{95DB0A7C-0CDD-45AA-9BFA-189351DB00D4}" destId="{73182D12-7617-46B2-A340-61414D1F2213}" srcOrd="6" destOrd="0" presId="urn:microsoft.com/office/officeart/2008/layout/VerticalCurvedList"/>
    <dgm:cxn modelId="{0CD23298-836B-4C52-B386-56489C5264A7}" type="presParOf" srcId="{73182D12-7617-46B2-A340-61414D1F2213}" destId="{2818F70C-654A-4580-B866-05BBA35FC5B1}" srcOrd="0" destOrd="0" presId="urn:microsoft.com/office/officeart/2008/layout/VerticalCurvedList"/>
    <dgm:cxn modelId="{9D20C8F0-B286-471C-9815-20403D6EFEDA}" type="presParOf" srcId="{95DB0A7C-0CDD-45AA-9BFA-189351DB00D4}" destId="{C1483925-387F-4DC8-A6F7-EB9EC95F64BE}" srcOrd="7" destOrd="0" presId="urn:microsoft.com/office/officeart/2008/layout/VerticalCurvedList"/>
    <dgm:cxn modelId="{88EAB7AF-1E8D-4DA6-9034-44179318C042}" type="presParOf" srcId="{95DB0A7C-0CDD-45AA-9BFA-189351DB00D4}" destId="{1DD17A82-F6CF-48CB-9AE7-CF7FD74905BD}" srcOrd="8" destOrd="0" presId="urn:microsoft.com/office/officeart/2008/layout/VerticalCurvedList"/>
    <dgm:cxn modelId="{13ACD21C-1BE1-45C3-BDC7-F8B8DBB6D938}" type="presParOf" srcId="{1DD17A82-F6CF-48CB-9AE7-CF7FD74905BD}" destId="{C74E6C2E-FF36-4AC5-B48E-18E4899263F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D52D34-83BF-4C52-AD6F-471880408C80}" type="doc">
      <dgm:prSet loTypeId="urn:microsoft.com/office/officeart/2005/8/layout/pyramid1" loCatId="pyramid" qsTypeId="urn:microsoft.com/office/officeart/2005/8/quickstyle/simple3" qsCatId="simple" csTypeId="urn:microsoft.com/office/officeart/2005/8/colors/accent1_2" csCatId="accent1" phldr="1"/>
      <dgm:spPr/>
    </dgm:pt>
    <dgm:pt modelId="{06251EF9-E011-4856-821B-F6F9B57BC863}">
      <dgm:prSet phldrT="[Text]"/>
      <dgm:spPr/>
      <dgm:t>
        <a:bodyPr/>
        <a:lstStyle/>
        <a:p>
          <a:r>
            <a:rPr lang="en-US" dirty="0"/>
            <a:t>Tertiary</a:t>
          </a:r>
        </a:p>
      </dgm:t>
    </dgm:pt>
    <dgm:pt modelId="{69D2CC18-7460-4CD2-823D-F2EF81ADBEB9}" type="parTrans" cxnId="{14E5CBC5-5ACF-44D8-BF97-D65FFEBE2B60}">
      <dgm:prSet/>
      <dgm:spPr/>
      <dgm:t>
        <a:bodyPr/>
        <a:lstStyle/>
        <a:p>
          <a:endParaRPr lang="en-US"/>
        </a:p>
      </dgm:t>
    </dgm:pt>
    <dgm:pt modelId="{4F23F11D-1094-431F-BE76-A7FA7D509EF4}" type="sibTrans" cxnId="{14E5CBC5-5ACF-44D8-BF97-D65FFEBE2B60}">
      <dgm:prSet/>
      <dgm:spPr/>
      <dgm:t>
        <a:bodyPr/>
        <a:lstStyle/>
        <a:p>
          <a:endParaRPr lang="en-US"/>
        </a:p>
      </dgm:t>
    </dgm:pt>
    <dgm:pt modelId="{F672038F-C1FB-4311-982F-D3813B088222}">
      <dgm:prSet phldrT="[Text]"/>
      <dgm:spPr/>
      <dgm:t>
        <a:bodyPr/>
        <a:lstStyle/>
        <a:p>
          <a:r>
            <a:rPr lang="en-US" dirty="0"/>
            <a:t>Secondary</a:t>
          </a:r>
        </a:p>
      </dgm:t>
    </dgm:pt>
    <dgm:pt modelId="{BEA41A61-38CB-41DE-9710-AC3F70382932}" type="parTrans" cxnId="{A10F4AB2-451F-4545-9E08-B2F32A767B32}">
      <dgm:prSet/>
      <dgm:spPr/>
      <dgm:t>
        <a:bodyPr/>
        <a:lstStyle/>
        <a:p>
          <a:endParaRPr lang="en-US"/>
        </a:p>
      </dgm:t>
    </dgm:pt>
    <dgm:pt modelId="{F6BB8E33-3219-47AA-BBF5-E265F87A535F}" type="sibTrans" cxnId="{A10F4AB2-451F-4545-9E08-B2F32A767B32}">
      <dgm:prSet/>
      <dgm:spPr/>
      <dgm:t>
        <a:bodyPr/>
        <a:lstStyle/>
        <a:p>
          <a:endParaRPr lang="en-US"/>
        </a:p>
      </dgm:t>
    </dgm:pt>
    <dgm:pt modelId="{3A103634-8A37-45FD-A7B5-152CBA3E2231}">
      <dgm:prSet phldrT="[Text]"/>
      <dgm:spPr/>
      <dgm:t>
        <a:bodyPr/>
        <a:lstStyle/>
        <a:p>
          <a:r>
            <a:rPr lang="en-US" dirty="0"/>
            <a:t>Primary</a:t>
          </a:r>
        </a:p>
      </dgm:t>
    </dgm:pt>
    <dgm:pt modelId="{CD99AFE5-4C78-4A89-AA9C-E294665AA56B}" type="parTrans" cxnId="{61304F04-7CE8-45CC-877A-CEEDEDBC0425}">
      <dgm:prSet/>
      <dgm:spPr/>
      <dgm:t>
        <a:bodyPr/>
        <a:lstStyle/>
        <a:p>
          <a:endParaRPr lang="en-US"/>
        </a:p>
      </dgm:t>
    </dgm:pt>
    <dgm:pt modelId="{32CFF1A4-72F7-443C-B3B5-81BB7E6DE0D2}" type="sibTrans" cxnId="{61304F04-7CE8-45CC-877A-CEEDEDBC0425}">
      <dgm:prSet/>
      <dgm:spPr/>
      <dgm:t>
        <a:bodyPr/>
        <a:lstStyle/>
        <a:p>
          <a:endParaRPr lang="en-US"/>
        </a:p>
      </dgm:t>
    </dgm:pt>
    <dgm:pt modelId="{AAC67D56-136A-42B2-8038-110DD0AED441}" type="pres">
      <dgm:prSet presAssocID="{4ED52D34-83BF-4C52-AD6F-471880408C80}" presName="Name0" presStyleCnt="0">
        <dgm:presLayoutVars>
          <dgm:dir/>
          <dgm:animLvl val="lvl"/>
          <dgm:resizeHandles val="exact"/>
        </dgm:presLayoutVars>
      </dgm:prSet>
      <dgm:spPr/>
    </dgm:pt>
    <dgm:pt modelId="{D0B5EA4A-60C1-426C-B44E-A13B98215C14}" type="pres">
      <dgm:prSet presAssocID="{06251EF9-E011-4856-821B-F6F9B57BC863}" presName="Name8" presStyleCnt="0"/>
      <dgm:spPr/>
    </dgm:pt>
    <dgm:pt modelId="{88718F81-726B-4B72-9D7F-F54A8A3976AC}" type="pres">
      <dgm:prSet presAssocID="{06251EF9-E011-4856-821B-F6F9B57BC863}" presName="level" presStyleLbl="node1" presStyleIdx="0" presStyleCnt="3" custLinFactNeighborX="866" custLinFactNeighborY="212">
        <dgm:presLayoutVars>
          <dgm:chMax val="1"/>
          <dgm:bulletEnabled val="1"/>
        </dgm:presLayoutVars>
      </dgm:prSet>
      <dgm:spPr/>
    </dgm:pt>
    <dgm:pt modelId="{7E28C6B8-886E-43DE-B4A3-1B985345DFF9}" type="pres">
      <dgm:prSet presAssocID="{06251EF9-E011-4856-821B-F6F9B57BC86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969A5D8-67EB-4CFF-B54E-967D5242F25E}" type="pres">
      <dgm:prSet presAssocID="{F672038F-C1FB-4311-982F-D3813B088222}" presName="Name8" presStyleCnt="0"/>
      <dgm:spPr/>
    </dgm:pt>
    <dgm:pt modelId="{7B4851AA-19E1-42BC-B0AB-30D8DB6290E3}" type="pres">
      <dgm:prSet presAssocID="{F672038F-C1FB-4311-982F-D3813B088222}" presName="level" presStyleLbl="node1" presStyleIdx="1" presStyleCnt="3">
        <dgm:presLayoutVars>
          <dgm:chMax val="1"/>
          <dgm:bulletEnabled val="1"/>
        </dgm:presLayoutVars>
      </dgm:prSet>
      <dgm:spPr/>
    </dgm:pt>
    <dgm:pt modelId="{C619046C-A7BC-4F45-8A83-644CEDDDEF43}" type="pres">
      <dgm:prSet presAssocID="{F672038F-C1FB-4311-982F-D3813B08822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B271186-7930-4D5F-90BC-750F3B966B1C}" type="pres">
      <dgm:prSet presAssocID="{3A103634-8A37-45FD-A7B5-152CBA3E2231}" presName="Name8" presStyleCnt="0"/>
      <dgm:spPr/>
    </dgm:pt>
    <dgm:pt modelId="{903719D1-EBF6-4661-AC78-ED5823D1371D}" type="pres">
      <dgm:prSet presAssocID="{3A103634-8A37-45FD-A7B5-152CBA3E2231}" presName="level" presStyleLbl="node1" presStyleIdx="2" presStyleCnt="3">
        <dgm:presLayoutVars>
          <dgm:chMax val="1"/>
          <dgm:bulletEnabled val="1"/>
        </dgm:presLayoutVars>
      </dgm:prSet>
      <dgm:spPr/>
    </dgm:pt>
    <dgm:pt modelId="{5F543F20-FD89-4AC2-95A4-57269E1A8FEC}" type="pres">
      <dgm:prSet presAssocID="{3A103634-8A37-45FD-A7B5-152CBA3E223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E662901-E774-4B28-B7E7-6F3F4C0B7FFC}" type="presOf" srcId="{4ED52D34-83BF-4C52-AD6F-471880408C80}" destId="{AAC67D56-136A-42B2-8038-110DD0AED441}" srcOrd="0" destOrd="0" presId="urn:microsoft.com/office/officeart/2005/8/layout/pyramid1"/>
    <dgm:cxn modelId="{61304F04-7CE8-45CC-877A-CEEDEDBC0425}" srcId="{4ED52D34-83BF-4C52-AD6F-471880408C80}" destId="{3A103634-8A37-45FD-A7B5-152CBA3E2231}" srcOrd="2" destOrd="0" parTransId="{CD99AFE5-4C78-4A89-AA9C-E294665AA56B}" sibTransId="{32CFF1A4-72F7-443C-B3B5-81BB7E6DE0D2}"/>
    <dgm:cxn modelId="{698DD80E-D11C-4B81-A4B7-929C39B2727D}" type="presOf" srcId="{3A103634-8A37-45FD-A7B5-152CBA3E2231}" destId="{5F543F20-FD89-4AC2-95A4-57269E1A8FEC}" srcOrd="1" destOrd="0" presId="urn:microsoft.com/office/officeart/2005/8/layout/pyramid1"/>
    <dgm:cxn modelId="{89236424-41BB-4AE2-99B4-A1E482522C6E}" type="presOf" srcId="{3A103634-8A37-45FD-A7B5-152CBA3E2231}" destId="{903719D1-EBF6-4661-AC78-ED5823D1371D}" srcOrd="0" destOrd="0" presId="urn:microsoft.com/office/officeart/2005/8/layout/pyramid1"/>
    <dgm:cxn modelId="{694E346E-B15E-4ADE-B3AF-3785D93FA9EB}" type="presOf" srcId="{06251EF9-E011-4856-821B-F6F9B57BC863}" destId="{88718F81-726B-4B72-9D7F-F54A8A3976AC}" srcOrd="0" destOrd="0" presId="urn:microsoft.com/office/officeart/2005/8/layout/pyramid1"/>
    <dgm:cxn modelId="{061B7F7D-FF9F-4257-B6BB-6DBEAE5F9D2E}" type="presOf" srcId="{F672038F-C1FB-4311-982F-D3813B088222}" destId="{7B4851AA-19E1-42BC-B0AB-30D8DB6290E3}" srcOrd="0" destOrd="0" presId="urn:microsoft.com/office/officeart/2005/8/layout/pyramid1"/>
    <dgm:cxn modelId="{3D400C96-188B-4EE6-B362-40317A4C1719}" type="presOf" srcId="{F672038F-C1FB-4311-982F-D3813B088222}" destId="{C619046C-A7BC-4F45-8A83-644CEDDDEF43}" srcOrd="1" destOrd="0" presId="urn:microsoft.com/office/officeart/2005/8/layout/pyramid1"/>
    <dgm:cxn modelId="{848C5697-0B4A-49C5-8519-B8D1E265FC05}" type="presOf" srcId="{06251EF9-E011-4856-821B-F6F9B57BC863}" destId="{7E28C6B8-886E-43DE-B4A3-1B985345DFF9}" srcOrd="1" destOrd="0" presId="urn:microsoft.com/office/officeart/2005/8/layout/pyramid1"/>
    <dgm:cxn modelId="{A10F4AB2-451F-4545-9E08-B2F32A767B32}" srcId="{4ED52D34-83BF-4C52-AD6F-471880408C80}" destId="{F672038F-C1FB-4311-982F-D3813B088222}" srcOrd="1" destOrd="0" parTransId="{BEA41A61-38CB-41DE-9710-AC3F70382932}" sibTransId="{F6BB8E33-3219-47AA-BBF5-E265F87A535F}"/>
    <dgm:cxn modelId="{14E5CBC5-5ACF-44D8-BF97-D65FFEBE2B60}" srcId="{4ED52D34-83BF-4C52-AD6F-471880408C80}" destId="{06251EF9-E011-4856-821B-F6F9B57BC863}" srcOrd="0" destOrd="0" parTransId="{69D2CC18-7460-4CD2-823D-F2EF81ADBEB9}" sibTransId="{4F23F11D-1094-431F-BE76-A7FA7D509EF4}"/>
    <dgm:cxn modelId="{D3D7EC57-F5DD-428D-B086-2C0C5B3AA81B}" type="presParOf" srcId="{AAC67D56-136A-42B2-8038-110DD0AED441}" destId="{D0B5EA4A-60C1-426C-B44E-A13B98215C14}" srcOrd="0" destOrd="0" presId="urn:microsoft.com/office/officeart/2005/8/layout/pyramid1"/>
    <dgm:cxn modelId="{22B03832-31F2-4496-9F26-C7A55BA24969}" type="presParOf" srcId="{D0B5EA4A-60C1-426C-B44E-A13B98215C14}" destId="{88718F81-726B-4B72-9D7F-F54A8A3976AC}" srcOrd="0" destOrd="0" presId="urn:microsoft.com/office/officeart/2005/8/layout/pyramid1"/>
    <dgm:cxn modelId="{BFFC0EF2-B6F1-44C4-B9BE-0C436E41B960}" type="presParOf" srcId="{D0B5EA4A-60C1-426C-B44E-A13B98215C14}" destId="{7E28C6B8-886E-43DE-B4A3-1B985345DFF9}" srcOrd="1" destOrd="0" presId="urn:microsoft.com/office/officeart/2005/8/layout/pyramid1"/>
    <dgm:cxn modelId="{810CEC3E-BED7-49E5-8BE6-565DD46E669B}" type="presParOf" srcId="{AAC67D56-136A-42B2-8038-110DD0AED441}" destId="{0969A5D8-67EB-4CFF-B54E-967D5242F25E}" srcOrd="1" destOrd="0" presId="urn:microsoft.com/office/officeart/2005/8/layout/pyramid1"/>
    <dgm:cxn modelId="{3C4A754C-58A4-467E-8E7D-0008FC19C83C}" type="presParOf" srcId="{0969A5D8-67EB-4CFF-B54E-967D5242F25E}" destId="{7B4851AA-19E1-42BC-B0AB-30D8DB6290E3}" srcOrd="0" destOrd="0" presId="urn:microsoft.com/office/officeart/2005/8/layout/pyramid1"/>
    <dgm:cxn modelId="{CA3C621B-624F-443B-BCE4-2DF6395C2600}" type="presParOf" srcId="{0969A5D8-67EB-4CFF-B54E-967D5242F25E}" destId="{C619046C-A7BC-4F45-8A83-644CEDDDEF43}" srcOrd="1" destOrd="0" presId="urn:microsoft.com/office/officeart/2005/8/layout/pyramid1"/>
    <dgm:cxn modelId="{A08FA643-9693-4E9C-9B04-A61DA3A6C1AD}" type="presParOf" srcId="{AAC67D56-136A-42B2-8038-110DD0AED441}" destId="{5B271186-7930-4D5F-90BC-750F3B966B1C}" srcOrd="2" destOrd="0" presId="urn:microsoft.com/office/officeart/2005/8/layout/pyramid1"/>
    <dgm:cxn modelId="{FAFDC85B-1837-45D9-A616-224C518F64B4}" type="presParOf" srcId="{5B271186-7930-4D5F-90BC-750F3B966B1C}" destId="{903719D1-EBF6-4661-AC78-ED5823D1371D}" srcOrd="0" destOrd="0" presId="urn:microsoft.com/office/officeart/2005/8/layout/pyramid1"/>
    <dgm:cxn modelId="{8D6D6140-A100-45C6-B805-7C80B89FABEB}" type="presParOf" srcId="{5B271186-7930-4D5F-90BC-750F3B966B1C}" destId="{5F543F20-FD89-4AC2-95A4-57269E1A8FE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89547F-C921-488D-9E33-B996DDA02ABB}">
      <dsp:nvSpPr>
        <dsp:cNvPr id="0" name=""/>
        <dsp:cNvSpPr/>
      </dsp:nvSpPr>
      <dsp:spPr>
        <a:xfrm>
          <a:off x="-6131991" y="-938172"/>
          <a:ext cx="7299439" cy="7299439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0F73AE-A379-41A4-843D-7DB27F1AE2AA}">
      <dsp:nvSpPr>
        <dsp:cNvPr id="0" name=""/>
        <dsp:cNvSpPr/>
      </dsp:nvSpPr>
      <dsp:spPr>
        <a:xfrm>
          <a:off x="610996" y="416927"/>
          <a:ext cx="5131686" cy="8342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31000">
              <a:schemeClr val="accent1">
                <a:lumMod val="40000"/>
                <a:lumOff val="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221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300" kern="1200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rPr>
            <a:t>Define and monitor the problem</a:t>
          </a:r>
          <a:endParaRPr lang="en-US" sz="2300" kern="1200" dirty="0"/>
        </a:p>
      </dsp:txBody>
      <dsp:txXfrm>
        <a:off x="610996" y="416927"/>
        <a:ext cx="5131686" cy="834288"/>
      </dsp:txXfrm>
    </dsp:sp>
    <dsp:sp modelId="{B5B3210E-E5EE-4B45-9513-E8619D18DF91}">
      <dsp:nvSpPr>
        <dsp:cNvPr id="0" name=""/>
        <dsp:cNvSpPr/>
      </dsp:nvSpPr>
      <dsp:spPr>
        <a:xfrm>
          <a:off x="89565" y="312641"/>
          <a:ext cx="1042861" cy="1042861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0"/>
        </a:effectLst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E519BAF-9137-40DB-8505-B79DD151FF7D}">
      <dsp:nvSpPr>
        <dsp:cNvPr id="0" name=""/>
        <dsp:cNvSpPr/>
      </dsp:nvSpPr>
      <dsp:spPr>
        <a:xfrm>
          <a:off x="1089313" y="1668577"/>
          <a:ext cx="4653369" cy="8342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32000">
              <a:schemeClr val="accent1">
                <a:lumMod val="40000"/>
                <a:lumOff val="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221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rPr>
            <a:t>Identify risk and protective factors</a:t>
          </a:r>
        </a:p>
      </dsp:txBody>
      <dsp:txXfrm>
        <a:off x="1089313" y="1668577"/>
        <a:ext cx="4653369" cy="834288"/>
      </dsp:txXfrm>
    </dsp:sp>
    <dsp:sp modelId="{6744032C-FAD6-4039-958E-F134128393F1}">
      <dsp:nvSpPr>
        <dsp:cNvPr id="0" name=""/>
        <dsp:cNvSpPr/>
      </dsp:nvSpPr>
      <dsp:spPr>
        <a:xfrm>
          <a:off x="567882" y="1564291"/>
          <a:ext cx="1042861" cy="1042861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315421C-1D53-4BC4-8BC0-24DA1AB90266}">
      <dsp:nvSpPr>
        <dsp:cNvPr id="0" name=""/>
        <dsp:cNvSpPr/>
      </dsp:nvSpPr>
      <dsp:spPr>
        <a:xfrm>
          <a:off x="1089313" y="2920228"/>
          <a:ext cx="4653369" cy="8342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33000">
              <a:schemeClr val="accent1">
                <a:lumMod val="40000"/>
                <a:lumOff val="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221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rPr>
            <a:t>Develop and test prevention strategies</a:t>
          </a:r>
        </a:p>
      </dsp:txBody>
      <dsp:txXfrm>
        <a:off x="1089313" y="2920228"/>
        <a:ext cx="4653369" cy="834288"/>
      </dsp:txXfrm>
    </dsp:sp>
    <dsp:sp modelId="{2818F70C-654A-4580-B866-05BBA35FC5B1}">
      <dsp:nvSpPr>
        <dsp:cNvPr id="0" name=""/>
        <dsp:cNvSpPr/>
      </dsp:nvSpPr>
      <dsp:spPr>
        <a:xfrm>
          <a:off x="567882" y="2815942"/>
          <a:ext cx="1042861" cy="1042861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1483925-387F-4DC8-A6F7-EB9EC95F64BE}">
      <dsp:nvSpPr>
        <dsp:cNvPr id="0" name=""/>
        <dsp:cNvSpPr/>
      </dsp:nvSpPr>
      <dsp:spPr>
        <a:xfrm>
          <a:off x="610996" y="4171878"/>
          <a:ext cx="5131686" cy="8342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33000">
              <a:schemeClr val="accent1">
                <a:lumMod val="40000"/>
                <a:lumOff val="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221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rPr>
            <a:t>Assure widespread adoption of </a:t>
          </a:r>
          <a:r>
            <a:rPr lang="en-US" sz="2300" b="1" kern="1200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rPr>
            <a:t>effective </a:t>
          </a:r>
          <a:r>
            <a:rPr lang="en-US" sz="2300" kern="1200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rPr>
            <a:t>prevention programs</a:t>
          </a:r>
          <a:endParaRPr lang="en-US" sz="2300" kern="1200" dirty="0"/>
        </a:p>
      </dsp:txBody>
      <dsp:txXfrm>
        <a:off x="610996" y="4171878"/>
        <a:ext cx="5131686" cy="834288"/>
      </dsp:txXfrm>
    </dsp:sp>
    <dsp:sp modelId="{C74E6C2E-FF36-4AC5-B48E-18E4899263F8}">
      <dsp:nvSpPr>
        <dsp:cNvPr id="0" name=""/>
        <dsp:cNvSpPr/>
      </dsp:nvSpPr>
      <dsp:spPr>
        <a:xfrm>
          <a:off x="89565" y="4067592"/>
          <a:ext cx="1042861" cy="1042861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718F81-726B-4B72-9D7F-F54A8A3976AC}">
      <dsp:nvSpPr>
        <dsp:cNvPr id="0" name=""/>
        <dsp:cNvSpPr/>
      </dsp:nvSpPr>
      <dsp:spPr>
        <a:xfrm>
          <a:off x="963310" y="1651"/>
          <a:ext cx="955040" cy="778933"/>
        </a:xfrm>
        <a:prstGeom prst="trapezoid">
          <a:avLst>
            <a:gd name="adj" fmla="val 6130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Tertiary</a:t>
          </a:r>
        </a:p>
      </dsp:txBody>
      <dsp:txXfrm>
        <a:off x="963310" y="1651"/>
        <a:ext cx="955040" cy="778933"/>
      </dsp:txXfrm>
    </dsp:sp>
    <dsp:sp modelId="{7B4851AA-19E1-42BC-B0AB-30D8DB6290E3}">
      <dsp:nvSpPr>
        <dsp:cNvPr id="0" name=""/>
        <dsp:cNvSpPr/>
      </dsp:nvSpPr>
      <dsp:spPr>
        <a:xfrm>
          <a:off x="477520" y="778933"/>
          <a:ext cx="1910080" cy="778933"/>
        </a:xfrm>
        <a:prstGeom prst="trapezoid">
          <a:avLst>
            <a:gd name="adj" fmla="val 6130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Secondary</a:t>
          </a:r>
        </a:p>
      </dsp:txBody>
      <dsp:txXfrm>
        <a:off x="811784" y="778933"/>
        <a:ext cx="1241552" cy="778933"/>
      </dsp:txXfrm>
    </dsp:sp>
    <dsp:sp modelId="{903719D1-EBF6-4661-AC78-ED5823D1371D}">
      <dsp:nvSpPr>
        <dsp:cNvPr id="0" name=""/>
        <dsp:cNvSpPr/>
      </dsp:nvSpPr>
      <dsp:spPr>
        <a:xfrm>
          <a:off x="0" y="1557866"/>
          <a:ext cx="2865121" cy="778933"/>
        </a:xfrm>
        <a:prstGeom prst="trapezoid">
          <a:avLst>
            <a:gd name="adj" fmla="val 6130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Primary</a:t>
          </a:r>
        </a:p>
      </dsp:txBody>
      <dsp:txXfrm>
        <a:off x="501396" y="1557866"/>
        <a:ext cx="1862328" cy="7789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0.75171</cdr:x>
      <cdr:y>0.25197</cdr:y>
    </cdr:from>
    <cdr:to>
      <cdr:x>0.78433</cdr:x>
      <cdr:y>0.4692</cdr:y>
    </cdr:to>
    <cdr:sp macro="" textlink="">
      <cdr:nvSpPr>
        <cdr:cNvPr id="2" name="Arrow: Up 1">
          <a:extLst xmlns:a="http://schemas.openxmlformats.org/drawingml/2006/main">
            <a:ext uri="{FF2B5EF4-FFF2-40B4-BE49-F238E27FC236}">
              <a16:creationId xmlns:a16="http://schemas.microsoft.com/office/drawing/2014/main" id="{15B8DEDD-EF96-4219-990A-7FAD76DB78C0}"/>
            </a:ext>
          </a:extLst>
        </cdr:cNvPr>
        <cdr:cNvSpPr/>
      </cdr:nvSpPr>
      <cdr:spPr>
        <a:xfrm xmlns:a="http://schemas.openxmlformats.org/drawingml/2006/main">
          <a:off x="3712487" y="1013609"/>
          <a:ext cx="161101" cy="873856"/>
        </a:xfrm>
        <a:prstGeom xmlns:a="http://schemas.openxmlformats.org/drawingml/2006/main" prst="up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0.77702</cdr:x>
      <cdr:y>0.19436</cdr:y>
    </cdr:from>
    <cdr:to>
      <cdr:x>0.89598</cdr:x>
      <cdr:y>0.27924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DA79BFB3-2C37-4C27-8784-4F6C027F400D}"/>
            </a:ext>
          </a:extLst>
        </cdr:cNvPr>
        <cdr:cNvSpPr txBox="1"/>
      </cdr:nvSpPr>
      <cdr:spPr>
        <a:xfrm xmlns:a="http://schemas.openxmlformats.org/drawingml/2006/main">
          <a:off x="3836226" y="781857"/>
          <a:ext cx="587321" cy="34144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19%</a:t>
          </a:r>
        </a:p>
      </cdr:txBody>
    </cdr:sp>
  </cdr:relSizeAnchor>
  <cdr:relSizeAnchor xmlns:cdr="http://schemas.openxmlformats.org/drawingml/2006/chartDrawing">
    <cdr:from>
      <cdr:x>0.82018</cdr:x>
      <cdr:y>0.28483</cdr:y>
    </cdr:from>
    <cdr:to>
      <cdr:x>0.85281</cdr:x>
      <cdr:y>0.50206</cdr:y>
    </cdr:to>
    <cdr:sp macro="" textlink="">
      <cdr:nvSpPr>
        <cdr:cNvPr id="3" name="Arrow: Up 2">
          <a:extLst xmlns:a="http://schemas.openxmlformats.org/drawingml/2006/main">
            <a:ext uri="{FF2B5EF4-FFF2-40B4-BE49-F238E27FC236}">
              <a16:creationId xmlns:a16="http://schemas.microsoft.com/office/drawing/2014/main" id="{F2B112D1-7F86-467A-98C7-40802644C476}"/>
            </a:ext>
          </a:extLst>
        </cdr:cNvPr>
        <cdr:cNvSpPr/>
      </cdr:nvSpPr>
      <cdr:spPr>
        <a:xfrm xmlns:a="http://schemas.openxmlformats.org/drawingml/2006/main">
          <a:off x="4049336" y="1145808"/>
          <a:ext cx="161101" cy="873857"/>
        </a:xfrm>
        <a:prstGeom xmlns:a="http://schemas.openxmlformats.org/drawingml/2006/main" prst="up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B25D-8766-427E-8C9E-4845048D8DFC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8A28B-0568-4092-BB1A-13C9B073E3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F439B-391B-4B41-826A-951FCF412C34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A0038-7055-434C-B6C4-B8C69565C6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fontAlgn="base"/>
            <a:r>
              <a:rPr lang="en-US" dirty="0"/>
              <a:t>Development of and reporting on shared indicators; </a:t>
            </a:r>
          </a:p>
          <a:p>
            <a:pPr lvl="1" fontAlgn="base"/>
            <a:r>
              <a:rPr lang="en-US" dirty="0"/>
              <a:t>Facilitating data sharing to support implementation of violence prevention programs, particularly in Community Collaborative Areas; </a:t>
            </a:r>
          </a:p>
          <a:p>
            <a:pPr lvl="1" fontAlgn="base"/>
            <a:r>
              <a:rPr lang="en-US" dirty="0"/>
              <a:t>Analysis and interpretation of available data (either within Partner systems or integrated at individual-level across systems) to inform program design, monitor program implementation, and evaluate program impact, along with best practice recommendations; </a:t>
            </a:r>
          </a:p>
          <a:p>
            <a:pPr lvl="1" fontAlgn="base"/>
            <a:r>
              <a:rPr lang="en-US" dirty="0"/>
              <a:t>Development and implementation of evaluation plans for newly implemented programs, including a comprehensive, aligned strategy between the new community-level and hospital-based violence prevention programs. </a:t>
            </a:r>
          </a:p>
          <a:p>
            <a:endParaRPr lang="en-US" sz="1800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CC242-49FA-4494-A24B-AEE2CCDFA0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68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6A1D0-E060-4472-BB2A-053F34018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C0CDF-6585-4B96-87E2-6DB32529E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6B094-004B-45E8-973F-6621DA142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DBE5A-E30A-43B5-9C68-7046425566F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C5A42-B62C-4441-A3B6-931A7BE9F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6A3AC-61F4-4BB8-94F0-2EC5FFCEE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7789-DF3E-401B-973E-50560CE4F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21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210B1-F1C2-4650-9129-D18D47FA2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73D4AE-A758-4E15-AEB9-56997D7566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35FE2-E27C-47C0-B809-0BCBFB36D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DBE5A-E30A-43B5-9C68-7046425566F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2A981-0662-430F-A306-EABC7E9B7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CC4F5-B490-408D-9C89-C31F6CB50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7789-DF3E-401B-973E-50560CE4F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2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3D2A2-2962-466F-AE80-E762E581E1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9CD9A3-CD87-49E1-993D-B50EFE582E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104D5-0E58-4A5C-A4AE-0282FF53F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DBE5A-E30A-43B5-9C68-7046425566F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5F870-EB8F-4998-A720-92837A814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435EA-4DE0-4866-9140-B0A03FEE7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7789-DF3E-401B-973E-50560CE4F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57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461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940F57-02B1-4B56-8BA7-24557BFCBB01}"/>
              </a:ext>
            </a:extLst>
          </p:cNvPr>
          <p:cNvSpPr/>
          <p:nvPr userDrawn="1"/>
        </p:nvSpPr>
        <p:spPr>
          <a:xfrm>
            <a:off x="0" y="4622800"/>
            <a:ext cx="12192000" cy="2230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037721"/>
            <a:ext cx="9575801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125744"/>
            <a:ext cx="9575800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2079137" y="4855144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2470356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95899" y="4288"/>
            <a:ext cx="68961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 title="Decorative"/>
          <p:cNvSpPr/>
          <p:nvPr userDrawn="1"/>
        </p:nvSpPr>
        <p:spPr>
          <a:xfrm>
            <a:off x="0" y="0"/>
            <a:ext cx="5295899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90" y="2040520"/>
            <a:ext cx="4120444" cy="1818655"/>
          </a:xfrm>
        </p:spPr>
        <p:txBody>
          <a:bodyPr anchor="b">
            <a:noAutofit/>
          </a:bodyPr>
          <a:lstStyle>
            <a:lvl1pPr algn="l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690" y="4031658"/>
            <a:ext cx="4120443" cy="338549"/>
          </a:xfrm>
        </p:spPr>
        <p:txBody>
          <a:bodyPr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893092" y="2764774"/>
            <a:ext cx="0" cy="2188806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l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826507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090444"/>
            <a:ext cx="7252504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WWW.WEBSITENAME.COM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1819845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604762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2090" y="2905535"/>
            <a:ext cx="4120444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2090" y="3993558"/>
            <a:ext cx="4120443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WWW.WEBSITENAME.COM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5932310" y="272667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3872089" y="860778"/>
            <a:ext cx="4120444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58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328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760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895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 title="Decorative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1"/>
          </a:solidFill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7ABA-76A1-4869-B94B-0B1194512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170AF-9055-433D-8139-B329FECA3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1F894-1C4F-4807-B66C-0942689B4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DBE5A-E30A-43B5-9C68-7046425566F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43BB0-7919-47BF-A4D9-FF80E035D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C258E-EB3B-4858-AACA-4C0C832E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7789-DF3E-401B-973E-50560CE4F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21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 title="Decorative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2"/>
          </a:solidFill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14206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4769712" y="3138616"/>
            <a:ext cx="7422288" cy="3212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413" y="4304207"/>
            <a:ext cx="6439156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14413" y="5505120"/>
            <a:ext cx="6439155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208815" y="4226947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235650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0" y="4387695"/>
            <a:ext cx="12192000" cy="219678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821" y="4395670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37164" y="4387695"/>
            <a:ext cx="4527458" cy="2196780"/>
          </a:xfrm>
          <a:noFill/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3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337163" y="4742580"/>
            <a:ext cx="1" cy="1494984"/>
          </a:xfrm>
          <a:prstGeom prst="line">
            <a:avLst/>
          </a:prstGeom>
          <a:ln w="762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34413" y="812800"/>
            <a:ext cx="3557587" cy="5232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5313" y="879710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313" y="195615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5313" y="303260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5313" y="410904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5313" y="518549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4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791782" y="3899540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226060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1244" y="2225040"/>
            <a:ext cx="4536079" cy="463296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031" y="2055335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1031" y="2782449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1031" y="4352427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1031" y="3567438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21031" y="513741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95043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4877" y="0"/>
            <a:ext cx="5927124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529" y="2348736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29" y="307585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529" y="4645828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1529" y="3860839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529" y="5430816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73412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910666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 title="Decorative"/>
          <p:cNvSpPr/>
          <p:nvPr userDrawn="1"/>
        </p:nvSpPr>
        <p:spPr>
          <a:xfrm>
            <a:off x="4910667" y="0"/>
            <a:ext cx="11740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5131" y="879710"/>
            <a:ext cx="4801847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5131" y="1956155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5131" y="3032600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5131" y="4109045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5131" y="5185490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2D435A30-7C8E-4847-B027-91CBFA159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4074" y="87971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819BB324-34C6-4FF7-8780-D294AC6EC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4074" y="1956155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43B3C496-FB0A-4924-A341-696D17E2D9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4074" y="303260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FEACD5FF-800E-4BB0-82F3-2E0AEF1215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4074" y="4109045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4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58B97284-E1BE-4DCD-9CC1-C441D1A857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84074" y="518549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5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283145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54" y="2596916"/>
            <a:ext cx="4385841" cy="1325563"/>
          </a:xfrm>
        </p:spPr>
        <p:txBody>
          <a:bodyPr anchor="b"/>
          <a:lstStyle>
            <a:lvl1pPr algn="l"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9353" y="4628132"/>
            <a:ext cx="4385841" cy="13255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9353" y="4165142"/>
            <a:ext cx="4385841" cy="382749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527427" y="1631760"/>
            <a:ext cx="0" cy="4321933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9" name="Picture Placeholder 5" title="Decorative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354" y="1631760"/>
            <a:ext cx="804759" cy="80475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934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808079"/>
            <a:ext cx="6096000" cy="404992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465"/>
            <a:ext cx="5257801" cy="1325563"/>
          </a:xfrm>
        </p:spPr>
        <p:txBody>
          <a:bodyPr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7825" y="2808079"/>
            <a:ext cx="4312353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87825" y="3212363"/>
            <a:ext cx="4312353" cy="2962659"/>
          </a:xfrm>
        </p:spPr>
        <p:txBody>
          <a:bodyPr lIns="0" tIns="7200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5130846" y="1256529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1144141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E5DCEB-1CC8-4AEE-9DEC-6C62AD4FB42C}"/>
              </a:ext>
            </a:extLst>
          </p:cNvPr>
          <p:cNvSpPr/>
          <p:nvPr userDrawn="1"/>
        </p:nvSpPr>
        <p:spPr>
          <a:xfrm>
            <a:off x="0" y="3429000"/>
            <a:ext cx="6096001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6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825" y="1190909"/>
            <a:ext cx="4554008" cy="1325563"/>
          </a:xfrm>
        </p:spPr>
        <p:txBody>
          <a:bodyPr lIns="0" anchor="b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7253" y="2516138"/>
            <a:ext cx="4544580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97253" y="2920422"/>
            <a:ext cx="4544580" cy="3226378"/>
          </a:xfrm>
        </p:spPr>
        <p:txBody>
          <a:bodyPr lIns="0" tIns="7200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3606800"/>
            <a:ext cx="4927601" cy="2540000"/>
          </a:xfrm>
        </p:spPr>
        <p:txBody>
          <a:bodyPr lIns="0" tIns="7200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603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B8A66-9AA8-40A7-B5CD-B158EBE13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934C8-12DC-45E2-BCBD-6754A186F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42455-510B-4707-A76A-53D6649D3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DBE5A-E30A-43B5-9C68-7046425566F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22085-176F-490F-8F3F-83799352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A2A80-C1F0-401E-880D-AB4C52488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7789-DF3E-401B-973E-50560CE4F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21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 title="Decorative"/>
          <p:cNvSpPr/>
          <p:nvPr userDrawn="1"/>
        </p:nvSpPr>
        <p:spPr>
          <a:xfrm>
            <a:off x="3708400" y="0"/>
            <a:ext cx="4775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921" y="936980"/>
            <a:ext cx="3686159" cy="1466055"/>
          </a:xfrm>
        </p:spPr>
        <p:txBody>
          <a:bodyPr lIns="0" anchor="t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988" y="2407322"/>
            <a:ext cx="368602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2921" y="2811606"/>
            <a:ext cx="3686159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8360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0643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09156155-C47D-47A0-A08D-DCAC4D742D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40889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3408891"/>
            <a:ext cx="12203575" cy="344910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3666354"/>
            <a:ext cx="3448800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4055" y="3666354"/>
            <a:ext cx="3450265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8447" y="4070639"/>
            <a:ext cx="3448800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54055" y="4070639"/>
            <a:ext cx="345026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9104"/>
            <a:ext cx="3136900" cy="2168682"/>
          </a:xfrm>
        </p:spPr>
        <p:txBody>
          <a:bodyPr lIns="0" anchor="ctr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10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7234858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8814" y="2632337"/>
            <a:ext cx="4385841" cy="33575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2016" y="1598619"/>
            <a:ext cx="4869806" cy="1896435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2016" y="1194294"/>
            <a:ext cx="4869806" cy="382749"/>
          </a:xfrm>
        </p:spPr>
        <p:txBody>
          <a:bodyPr lIns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2C5FA2F-DD81-4A72-AB26-A4C663724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2018" y="4093464"/>
            <a:ext cx="4869806" cy="1896435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2017" y="3689139"/>
            <a:ext cx="4832794" cy="382749"/>
          </a:xfrm>
        </p:spPr>
        <p:txBody>
          <a:bodyPr lIns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830507" y="1194294"/>
            <a:ext cx="0" cy="4795606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970810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8658" y="836271"/>
            <a:ext cx="4263342" cy="518545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 title="Decorative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597" y="836271"/>
            <a:ext cx="4262400" cy="5185458"/>
          </a:xfrm>
          <a:solidFill>
            <a:schemeClr val="accent1"/>
          </a:solidFill>
        </p:spPr>
        <p:txBody>
          <a:bodyPr lIns="252000" tIns="144000" rIns="14400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33" y="1659770"/>
            <a:ext cx="2558005" cy="1325563"/>
          </a:xfrm>
        </p:spPr>
        <p:txBody>
          <a:bodyPr anchor="t"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9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756506" y="1915220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2174074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 title="Decorative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206186"/>
            <a:ext cx="12192000" cy="3651813"/>
          </a:xfrm>
          <a:solidFill>
            <a:schemeClr val="accent2"/>
          </a:solidFill>
        </p:spPr>
        <p:txBody>
          <a:bodyPr lIns="5400000" tIns="216000" rIns="180000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anchor="b"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836" y="1"/>
            <a:ext cx="3523423" cy="32061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1836" y="3358587"/>
            <a:ext cx="3523423" cy="32061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2271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4586456"/>
            <a:ext cx="10349090" cy="1577281"/>
          </a:xfrm>
          <a:noFill/>
          <a:ln>
            <a:noFill/>
          </a:ln>
        </p:spPr>
        <p:txBody>
          <a:bodyPr lIns="0" tIns="2160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717212"/>
            <a:ext cx="10349089" cy="854791"/>
          </a:xfrm>
        </p:spPr>
        <p:txBody>
          <a:bodyPr lIns="0" rIns="0" anchor="b"/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6271"/>
            <a:ext cx="10349089" cy="251652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1282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0" y="0"/>
            <a:ext cx="4745620" cy="3428990"/>
          </a:xfrm>
          <a:prstGeom prst="rect">
            <a:avLst/>
          </a:prstGeom>
          <a:solidFill>
            <a:schemeClr val="accent2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400" b="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5620" y="3428990"/>
            <a:ext cx="7446380" cy="342900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0"/>
            <a:ext cx="3085618" cy="1325563"/>
          </a:xfrm>
        </p:spPr>
        <p:txBody>
          <a:bodyPr lIns="0" anchor="t"/>
          <a:lstStyle>
            <a:lvl1pPr algn="l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E0AB4DF-4264-4631-9A72-72B25F9BE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9078" y="1197273"/>
            <a:ext cx="6121722" cy="382749"/>
          </a:xfrm>
        </p:spPr>
        <p:txBody>
          <a:bodyPr lIns="0" tIns="0" anchor="t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8" y="1588155"/>
            <a:ext cx="6121722" cy="1397178"/>
          </a:xfr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3737092"/>
            <a:ext cx="3085618" cy="2663707"/>
          </a:xfr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63622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92C0C-7E68-45AE-8824-6858C6874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2502" y="4973519"/>
            <a:ext cx="7299618" cy="1440000"/>
          </a:xfrm>
          <a:solidFill>
            <a:schemeClr val="accent1"/>
          </a:solidFill>
        </p:spPr>
        <p:txBody>
          <a:bodyPr lIns="216000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36023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027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76A40-026E-4068-AAC7-F3093B2C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C5D74-9555-4B66-98A6-B26E4723E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06E25-F014-4404-93FB-188581BB4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A7ECE-66B4-4657-B595-D7DE736C0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DBE5A-E30A-43B5-9C68-7046425566F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AE35F-5EAA-4B9A-82A5-7EE796728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8F66C-29A4-4153-B043-99E79ECCA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7789-DF3E-401B-973E-50560CE4F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61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1"/>
          </a:solidFill>
        </p:spPr>
        <p:txBody>
          <a:bodyPr lIns="274320" tIns="182880" rIns="182880" bIns="18288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2597402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2"/>
          </a:solidFill>
        </p:spPr>
        <p:txBody>
          <a:bodyPr lIns="274320" tIns="182880" rIns="182880" bIns="18288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29559417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72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9541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89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82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6611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 title="Decorative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7970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 title="Decorative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3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2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2">
                    <a:lumMod val="75000"/>
                    <a:lumOff val="25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94804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6918B-5328-4D3D-B80E-D53090DC1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D6304-7147-4BAE-9AB2-923042577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6E0F3F-094C-406A-AEBB-4C08C7C1F0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4CFE1D-8E2B-4CB9-A464-C862C59DF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C873FF-BFDC-4F8A-81BD-F4CF206464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10538-1EDE-4C3A-92C5-718CB2612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DBE5A-E30A-43B5-9C68-7046425566F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E675C2-1153-47C1-A432-79340F463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AF134-AE91-4377-AAF7-FCBBF808B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7789-DF3E-401B-973E-50560CE4F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329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6495172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4">
                    <a:lumMod val="40000"/>
                    <a:lumOff val="6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6834422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2">
              <a:lumMod val="75000"/>
              <a:lumOff val="25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52306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1">
              <a:lumMod val="60000"/>
              <a:lumOff val="40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17688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4">
              <a:lumMod val="40000"/>
              <a:lumOff val="60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217497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9791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Picture Placeholder 5" title="Decorative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9917" y="100214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9917" y="2291505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9917" y="3580864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5" title="Decorative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49917" y="4870223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bg1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26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58980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anchor="b"/>
          <a:lstStyle>
            <a:lvl1pPr>
              <a:defRPr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E5B409A-28A1-4F13-9C1C-E15291930DF1}"/>
              </a:ext>
            </a:extLst>
          </p:cNvPr>
          <p:cNvSpPr/>
          <p:nvPr userDrawn="1"/>
        </p:nvSpPr>
        <p:spPr>
          <a:xfrm>
            <a:off x="6721671" y="1047456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0A9508C-D302-4643-AFFA-37BE20A4CF91}"/>
              </a:ext>
            </a:extLst>
          </p:cNvPr>
          <p:cNvSpPr/>
          <p:nvPr userDrawn="1"/>
        </p:nvSpPr>
        <p:spPr>
          <a:xfrm>
            <a:off x="6721671" y="2342488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C430BF1-F654-4C13-9094-97AE78B80696}"/>
              </a:ext>
            </a:extLst>
          </p:cNvPr>
          <p:cNvSpPr/>
          <p:nvPr userDrawn="1"/>
        </p:nvSpPr>
        <p:spPr>
          <a:xfrm>
            <a:off x="6721671" y="3644740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4F3E6A2-CCB8-4870-9797-40002216D2B3}"/>
              </a:ext>
            </a:extLst>
          </p:cNvPr>
          <p:cNvSpPr/>
          <p:nvPr userDrawn="1"/>
        </p:nvSpPr>
        <p:spPr>
          <a:xfrm>
            <a:off x="6721671" y="4935469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3725AD6-E3CC-4FAC-94F3-1F4CB56D22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74411" y="1200196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C80D4B49-1275-4A83-A987-EC233FB6CC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74411" y="2506752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B475AE2-C1A9-4191-A31B-5D6893397E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74411" y="3797479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C29F28E2-C28B-447C-818F-8676A82EEAA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74411" y="5088208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922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880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5" title="Decorative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610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 title="Decorative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7341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 title="Decorative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2071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3920809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3923752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3920809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3916626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541483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63841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4601529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4604472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4601529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4597346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731691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D7457D0-C252-49A3-9635-C29B38A49BDC}"/>
              </a:ext>
            </a:extLst>
          </p:cNvPr>
          <p:cNvSpPr/>
          <p:nvPr userDrawn="1"/>
        </p:nvSpPr>
        <p:spPr>
          <a:xfrm>
            <a:off x="117962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6715FF-568E-4151-A75B-79EC2EC52AED}"/>
              </a:ext>
            </a:extLst>
          </p:cNvPr>
          <p:cNvSpPr/>
          <p:nvPr userDrawn="1"/>
        </p:nvSpPr>
        <p:spPr>
          <a:xfrm>
            <a:off x="4025670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E41CAAB-44C4-48D7-80E1-3BF0D8006A5A}"/>
              </a:ext>
            </a:extLst>
          </p:cNvPr>
          <p:cNvSpPr/>
          <p:nvPr userDrawn="1"/>
        </p:nvSpPr>
        <p:spPr>
          <a:xfrm>
            <a:off x="687171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251A171-181E-416A-9BB8-F6DBEB470707}"/>
              </a:ext>
            </a:extLst>
          </p:cNvPr>
          <p:cNvSpPr/>
          <p:nvPr userDrawn="1"/>
        </p:nvSpPr>
        <p:spPr>
          <a:xfrm>
            <a:off x="9717761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FE6EF7CF-2190-49FE-8BAE-D2863ECD5CA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955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47D99824-ECF4-4A44-A7CE-84F3AC262C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149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F1AE9D02-1431-4CC3-8919-5D21732C45C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978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69207058-4EB8-4D3C-B236-53DC24F30D9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553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05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156F-3CA0-4B35-AB24-66B17A3B8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450E9B-E692-44D5-8A53-44E6CFE70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DBE5A-E30A-43B5-9C68-7046425566F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A4318D-2541-468F-B869-777E933EE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60038A-1DA4-4B9B-93CA-DEE92C3FA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7789-DF3E-401B-973E-50560CE4F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011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rgbClr val="DFE3E9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2234610"/>
            <a:ext cx="4008437" cy="1395208"/>
          </a:xfrm>
        </p:spPr>
        <p:txBody>
          <a:bodyPr lIns="0" anchor="b"/>
          <a:lstStyle>
            <a:lvl1pPr>
              <a:defRPr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369547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2922" y="954224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5" title="Decorative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02922" y="2245735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 title="Decorative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02922" y="3537246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 title="Decorative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02922" y="4828757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3276108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4194667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Decorative"/>
          <p:cNvSpPr/>
          <p:nvPr userDrawn="1"/>
        </p:nvSpPr>
        <p:spPr>
          <a:xfrm>
            <a:off x="0" y="0"/>
            <a:ext cx="12192000" cy="28096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581" y="597067"/>
            <a:ext cx="8768625" cy="1149325"/>
          </a:xfrm>
        </p:spPr>
        <p:txBody>
          <a:bodyPr l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8871" y="3050995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42264" y="3050995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5657" y="3061267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49049" y="3061267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711" y="527200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711" y="479147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0942" y="527200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0942" y="479147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A499762-AEDB-43BC-89CC-CC0602BEAF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17173" y="528227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80EDD7E-326D-47DC-B58D-88ECE1D00F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7173" y="480174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B92C933-F978-486C-A305-0BAC73E0F15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23403" y="528227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18BFAE0-942E-42DB-BD07-596D50E07E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23403" y="480174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21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759266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645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title="Decorative"/>
          <p:cNvSpPr/>
          <p:nvPr userDrawn="1"/>
        </p:nvSpPr>
        <p:spPr>
          <a:xfrm>
            <a:off x="0" y="1964267"/>
            <a:ext cx="3052729" cy="2443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 title="Decorative"/>
          <p:cNvSpPr/>
          <p:nvPr userDrawn="1"/>
        </p:nvSpPr>
        <p:spPr>
          <a:xfrm>
            <a:off x="6092848" y="1964267"/>
            <a:ext cx="3052729" cy="2443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 title="Decorative"/>
          <p:cNvSpPr/>
          <p:nvPr userDrawn="1"/>
        </p:nvSpPr>
        <p:spPr>
          <a:xfrm>
            <a:off x="9139272" y="4414498"/>
            <a:ext cx="3052729" cy="244350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642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3790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Rectangle 25" title="Decorative"/>
          <p:cNvSpPr/>
          <p:nvPr userDrawn="1"/>
        </p:nvSpPr>
        <p:spPr>
          <a:xfrm>
            <a:off x="3046424" y="4414498"/>
            <a:ext cx="3052729" cy="24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64410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4410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359042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59042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3288925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288925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9412281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412281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31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2848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750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2247900"/>
            <a:ext cx="5620473" cy="387032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5F4DF3-3822-4AC9-9C82-C8D284E443EB}"/>
              </a:ext>
            </a:extLst>
          </p:cNvPr>
          <p:cNvSpPr/>
          <p:nvPr userDrawn="1"/>
        </p:nvSpPr>
        <p:spPr>
          <a:xfrm>
            <a:off x="5937569" y="2082800"/>
            <a:ext cx="5620473" cy="10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09635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Shape 62" title="Decorative">
            <a:extLst>
              <a:ext uri="{FF2B5EF4-FFF2-40B4-BE49-F238E27FC236}">
                <a16:creationId xmlns:a16="http://schemas.microsoft.com/office/drawing/2014/main" id="{5C48ADE8-5D65-4FF2-93E1-D504137454D1}"/>
              </a:ext>
            </a:extLst>
          </p:cNvPr>
          <p:cNvSpPr/>
          <p:nvPr userDrawn="1"/>
        </p:nvSpPr>
        <p:spPr>
          <a:xfrm flipV="1">
            <a:off x="5770807" y="839972"/>
            <a:ext cx="0" cy="5370328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3101273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47689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anchor="b">
            <a:normAutofit/>
          </a:bodyPr>
          <a:lstStyle>
            <a:lvl1pPr algn="r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392680"/>
            <a:ext cx="10719842" cy="416750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45607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anchor="b">
            <a:normAutofit/>
          </a:bodyPr>
          <a:lstStyle>
            <a:lvl1pPr algn="r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815420" y="2392680"/>
            <a:ext cx="5742622" cy="402399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4" name="Picture Placeholder 3" title="Decorative">
            <a:extLst>
              <a:ext uri="{FF2B5EF4-FFF2-40B4-BE49-F238E27FC236}">
                <a16:creationId xmlns:a16="http://schemas.microsoft.com/office/drawing/2014/main" id="{C9E9201F-1E54-4CE0-974D-2A45F04F48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392045"/>
            <a:ext cx="4776788" cy="4023995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85145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89560"/>
            <a:ext cx="10896600" cy="89321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097363"/>
            <a:ext cx="10896600" cy="6028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Table Placeholder 3" title="Decorative">
            <a:extLst>
              <a:ext uri="{FF2B5EF4-FFF2-40B4-BE49-F238E27FC236}">
                <a16:creationId xmlns:a16="http://schemas.microsoft.com/office/drawing/2014/main" id="{EC1740A4-BBA1-4296-9738-ADD3B80B243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47700" y="1806575"/>
            <a:ext cx="10896600" cy="457835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F89895-C9CB-41ED-8D32-1D56FAB06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DBE5A-E30A-43B5-9C68-7046425566F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12569-261D-414D-8BBC-852C2C93E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CD10F-DE62-462F-87DC-BB411196D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7789-DF3E-401B-973E-50560CE4F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584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 title="Decorative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659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 title="Decorative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6" title="Decorative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50030"/>
            <a:ext cx="2578099" cy="2508588"/>
          </a:xfrm>
        </p:spPr>
        <p:txBody>
          <a:bodyPr lIns="0" anchor="b">
            <a:normAutofit/>
          </a:bodyPr>
          <a:lstStyle>
            <a:lvl1pPr algn="l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612562" y="1959892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2529377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 title="Decorative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15" y="1497808"/>
            <a:ext cx="3129335" cy="536019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 title="Decorative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6714" y="-20671"/>
            <a:ext cx="3129336" cy="53970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446" y="2718684"/>
            <a:ext cx="3415560" cy="2508588"/>
          </a:xfrm>
        </p:spPr>
        <p:txBody>
          <a:bodyPr lIns="0" anchor="b">
            <a:normAutofit/>
          </a:bodyPr>
          <a:lstStyle>
            <a:lvl1pPr algn="l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8555848" y="4281994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0967618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 title="Decorative">
            <a:extLst>
              <a:ext uri="{FF2B5EF4-FFF2-40B4-BE49-F238E27FC236}">
                <a16:creationId xmlns:a16="http://schemas.microsoft.com/office/drawing/2014/main" id="{AC817481-FC70-46B9-B779-4E5C04778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25" y="1260389"/>
            <a:ext cx="2816352" cy="317381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4701" y="0"/>
            <a:ext cx="2817564" cy="31756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00DB6AEA-811C-4554-97AF-7D4F2639BD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3361" y="4586414"/>
            <a:ext cx="5798904" cy="227158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75694821-2A94-40B8-8AAD-3E3762AFD3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9737" y="4586414"/>
            <a:ext cx="2817564" cy="227158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7889" y="2030436"/>
            <a:ext cx="2817564" cy="240376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1076" y="0"/>
            <a:ext cx="2817564" cy="443420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213361" y="0"/>
            <a:ext cx="2815716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 title="Decorative"/>
          <p:cNvSpPr/>
          <p:nvPr userDrawn="1"/>
        </p:nvSpPr>
        <p:spPr>
          <a:xfrm>
            <a:off x="3196549" y="3334454"/>
            <a:ext cx="2815716" cy="10997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 title="Decorative"/>
          <p:cNvSpPr/>
          <p:nvPr userDrawn="1"/>
        </p:nvSpPr>
        <p:spPr>
          <a:xfrm>
            <a:off x="6179737" y="0"/>
            <a:ext cx="2815716" cy="1878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 title="Decorative"/>
          <p:cNvSpPr/>
          <p:nvPr userDrawn="1"/>
        </p:nvSpPr>
        <p:spPr>
          <a:xfrm>
            <a:off x="9162924" y="4598770"/>
            <a:ext cx="2815716" cy="22592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4C505-3A3F-4B5B-B3FF-7D14A2BDB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F9506-1D3D-4DC3-9FD5-BFC6A7305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B4861-DD62-4F29-9428-A45E67383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AC8B5F-2BD8-4CAD-9FCD-6AA5B81D7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DBE5A-E30A-43B5-9C68-7046425566F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7283B-1E4E-4B78-BD4E-7883A1CB9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D3F185-80F6-4D42-BB4C-7FBB796C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7789-DF3E-401B-973E-50560CE4F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87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CAF6B-9069-4F06-8F80-AE04A5ED8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9A9314-C35B-4C08-AC7F-0CFB1CE01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8ACBF-AE2F-4E28-8347-3F69EBBF8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E3E5D-674D-40CA-B41B-2D8A0523C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DBE5A-E30A-43B5-9C68-7046425566F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0C378F-CB99-4F24-AA29-8A1647543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4E0C88-649F-44A8-8642-CA25C9B6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7789-DF3E-401B-973E-50560CE4F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18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85988F-3410-4B1F-B462-824C6A939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CEB43-8EA0-4876-90C6-0D5CC74CC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55E58-223F-4037-A720-C949431DD2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DBE5A-E30A-43B5-9C68-7046425566F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2982E-8E0E-4ACF-915F-400DEA26A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14307-90F5-4961-8E80-E76C5770D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D7789-DF3E-401B-973E-50560CE4F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6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36" r:id="rId14"/>
    <p:sldLayoutId id="2147483735" r:id="rId15"/>
    <p:sldLayoutId id="2147483684" r:id="rId16"/>
    <p:sldLayoutId id="2147483752" r:id="rId17"/>
    <p:sldLayoutId id="2147483737" r:id="rId18"/>
    <p:sldLayoutId id="2147483651" r:id="rId19"/>
    <p:sldLayoutId id="2147483738" r:id="rId20"/>
    <p:sldLayoutId id="2147483685" r:id="rId21"/>
    <p:sldLayoutId id="2147483674" r:id="rId22"/>
    <p:sldLayoutId id="2147483690" r:id="rId23"/>
    <p:sldLayoutId id="2147483694" r:id="rId24"/>
    <p:sldLayoutId id="2147483748" r:id="rId25"/>
    <p:sldLayoutId id="2147483693" r:id="rId26"/>
    <p:sldLayoutId id="2147483686" r:id="rId27"/>
    <p:sldLayoutId id="2147483703" r:id="rId28"/>
    <p:sldLayoutId id="2147483709" r:id="rId29"/>
    <p:sldLayoutId id="2147483710" r:id="rId30"/>
    <p:sldLayoutId id="2147483712" r:id="rId31"/>
    <p:sldLayoutId id="2147483749" r:id="rId32"/>
    <p:sldLayoutId id="2147483704" r:id="rId33"/>
    <p:sldLayoutId id="2147483702" r:id="rId34"/>
    <p:sldLayoutId id="2147483713" r:id="rId35"/>
    <p:sldLayoutId id="2147483714" r:id="rId36"/>
    <p:sldLayoutId id="2147483715" r:id="rId37"/>
    <p:sldLayoutId id="2147483695" r:id="rId38"/>
    <p:sldLayoutId id="2147483730" r:id="rId39"/>
    <p:sldLayoutId id="2147483698" r:id="rId40"/>
    <p:sldLayoutId id="2147483731" r:id="rId41"/>
    <p:sldLayoutId id="2147483699" r:id="rId42"/>
    <p:sldLayoutId id="2147483732" r:id="rId43"/>
    <p:sldLayoutId id="2147483739" r:id="rId44"/>
    <p:sldLayoutId id="2147483740" r:id="rId45"/>
    <p:sldLayoutId id="2147483700" r:id="rId46"/>
    <p:sldLayoutId id="2147483741" r:id="rId47"/>
    <p:sldLayoutId id="2147483742" r:id="rId48"/>
    <p:sldLayoutId id="2147483696" r:id="rId49"/>
    <p:sldLayoutId id="2147483743" r:id="rId50"/>
    <p:sldLayoutId id="2147483744" r:id="rId51"/>
    <p:sldLayoutId id="2147483745" r:id="rId52"/>
    <p:sldLayoutId id="2147483705" r:id="rId53"/>
    <p:sldLayoutId id="2147483746" r:id="rId54"/>
    <p:sldLayoutId id="2147483687" r:id="rId55"/>
    <p:sldLayoutId id="2147483719" r:id="rId56"/>
    <p:sldLayoutId id="2147483720" r:id="rId57"/>
    <p:sldLayoutId id="2147483718" r:id="rId58"/>
    <p:sldLayoutId id="2147483721" r:id="rId59"/>
    <p:sldLayoutId id="2147483716" r:id="rId60"/>
    <p:sldLayoutId id="2147483722" r:id="rId61"/>
    <p:sldLayoutId id="2147483723" r:id="rId62"/>
    <p:sldLayoutId id="2147483753" r:id="rId63"/>
    <p:sldLayoutId id="2147483754" r:id="rId64"/>
    <p:sldLayoutId id="2147483755" r:id="rId65"/>
    <p:sldLayoutId id="2147483725" r:id="rId66"/>
    <p:sldLayoutId id="2147483726" r:id="rId67"/>
    <p:sldLayoutId id="2147483675" r:id="rId68"/>
    <p:sldLayoutId id="2147483677" r:id="rId69"/>
    <p:sldLayoutId id="2147483729" r:id="rId70"/>
    <p:sldLayoutId id="2147483747" r:id="rId71"/>
    <p:sldLayoutId id="2147483728" r:id="rId7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public.tableau.com/profile/charlotte#!/vizhome/CommunityViolenceDataDashboard/HomePag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Tracie.Campbell@mecklenburgcountync.gov" TargetMode="Externa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openxmlformats.org/officeDocument/2006/relationships/image" Target="../media/image7.sv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listheory.prattsils.org/a-tale-of-teens-tweens-and-technology-addiction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23991-6F5F-45D3-883F-8179BE103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714" y="4771502"/>
            <a:ext cx="8570912" cy="89125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en-US" dirty="0"/>
              <a:t>Community Violence Prevention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5E40E-3256-4272-A29D-F2438D5C13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11543" y="5483948"/>
            <a:ext cx="9575800" cy="33854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Mecklenburg County Office of Violence Prevention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7603D3-FEE4-46DB-85B1-D230548D1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6117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E1086-16FD-4638-9C7D-28DC3A3193A4}"/>
              </a:ext>
            </a:extLst>
          </p:cNvPr>
          <p:cNvSpPr txBox="1"/>
          <p:nvPr/>
        </p:nvSpPr>
        <p:spPr>
          <a:xfrm>
            <a:off x="8920065" y="5822497"/>
            <a:ext cx="3165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10000"/>
                    <a:lumOff val="90000"/>
                  </a:schemeClr>
                </a:solidFill>
              </a:rPr>
              <a:t>Presented by: </a:t>
            </a:r>
          </a:p>
          <a:p>
            <a:r>
              <a:rPr lang="en-US" dirty="0">
                <a:solidFill>
                  <a:schemeClr val="accent5">
                    <a:lumMod val="10000"/>
                    <a:lumOff val="90000"/>
                  </a:schemeClr>
                </a:solidFill>
              </a:rPr>
              <a:t>Tracie Campbell, MS, CHES</a:t>
            </a:r>
          </a:p>
          <a:p>
            <a:r>
              <a:rPr lang="en-US" dirty="0">
                <a:solidFill>
                  <a:schemeClr val="accent5">
                    <a:lumMod val="10000"/>
                    <a:lumOff val="90000"/>
                  </a:schemeClr>
                </a:solidFill>
              </a:rPr>
              <a:t>Senior Health Manager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6ABA4-D54D-4E8F-B20B-76F6F99E6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57" y="4771502"/>
            <a:ext cx="1483454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2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BA76689A-5753-4CE0-9B96-8666DD48E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02" y="5603855"/>
            <a:ext cx="10763794" cy="82307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DFE3E9"/>
                </a:solidFill>
              </a:rPr>
              <a:t>Regional Violence Prevention Coalition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4017AE-1D2D-4188-8CA2-F3F08BE47944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" b="1221"/>
          <a:stretch>
            <a:fillRect/>
          </a:stretch>
        </p:blipFill>
        <p:spPr bwMode="auto">
          <a:xfrm>
            <a:off x="1216633" y="836023"/>
            <a:ext cx="9758733" cy="440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591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497643-6901-4A62-A1CD-C51A1A6DC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tx2"/>
                </a:solidFill>
              </a:rPr>
              <a:t>Violence Interruption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97778A-91CA-4A28-A071-F631FCA4A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509" y="1407613"/>
            <a:ext cx="10659291" cy="48233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Alternatives to Violence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Cure Violence Global (CVG) employs an evidence-based methodology to reduce violent crime and violent incidents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Leverage trusted messengers from the community to interrupt and prevent violence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County and City partnered with CVG to implement Violence Interrupter Model - Beatties Ford Road/LaSalle St, Corridor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Identified as one of four durable violent crime areas in Charlotte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CVG will provide technical assistance to Youth Advocate Programs in first year of implementation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68B860C-CD95-423C-982E-6E4BF4194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4008" y="5205265"/>
            <a:ext cx="6446809" cy="150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87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2BB6DD-7D7E-4AE8-B136-DD725D59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Hospital-Based Violence Interruption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A86C33-2179-4A57-B58A-123FB600D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Atrium Health</a:t>
            </a:r>
          </a:p>
          <a:p>
            <a:r>
              <a:rPr lang="en-US" sz="2800" dirty="0">
                <a:solidFill>
                  <a:schemeClr val="tx2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Identify victims of violence at the hospita</a:t>
            </a:r>
            <a:r>
              <a:rPr lang="en-US" dirty="0">
                <a:solidFill>
                  <a:schemeClr val="tx2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</a:t>
            </a:r>
          </a:p>
          <a:p>
            <a:r>
              <a:rPr lang="en-US" dirty="0">
                <a:solidFill>
                  <a:schemeClr val="tx2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High risk for sequent violent re-injury or retaliation </a:t>
            </a:r>
          </a:p>
          <a:p>
            <a:r>
              <a:rPr lang="en-US" dirty="0">
                <a:solidFill>
                  <a:schemeClr val="tx2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Provide wrap-around services </a:t>
            </a:r>
          </a:p>
          <a:p>
            <a:r>
              <a:rPr lang="en-US" dirty="0">
                <a:solidFill>
                  <a:schemeClr val="tx2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Goal of reducing the likelihood of their future involvement in violence, either a victim or as a perpetrator</a:t>
            </a:r>
          </a:p>
          <a:p>
            <a:r>
              <a:rPr lang="en-US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Anticipated Launch November 2021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80F5A310-04C7-4756-AA81-1DF98BB7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978" y="4833312"/>
            <a:ext cx="3970062" cy="182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439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936C1-0EA5-4B62-9DFB-938316646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829"/>
            <a:ext cx="10515600" cy="946865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Violence Prevention Data Collaborative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A62A8-5496-45CC-9B49-614F4D957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13258" cy="2775872"/>
          </a:xfrm>
        </p:spPr>
        <p:txBody>
          <a:bodyPr>
            <a:normAutofit/>
          </a:bodyPr>
          <a:lstStyle/>
          <a:p>
            <a:pPr lvl="0"/>
            <a:endParaRPr lang="en-US" sz="1800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026" name="Picture 2" descr="Charlotte-Mecklenburg Schools">
            <a:extLst>
              <a:ext uri="{FF2B5EF4-FFF2-40B4-BE49-F238E27FC236}">
                <a16:creationId xmlns:a16="http://schemas.microsoft.com/office/drawing/2014/main" id="{CBEC6D9A-D125-4859-8F57-0FB0D4021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862" y="5481549"/>
            <a:ext cx="1146085" cy="96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CF7EE8-2698-4081-8750-98067D9EE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475" y="5460159"/>
            <a:ext cx="1007149" cy="981838"/>
          </a:xfrm>
          <a:prstGeom prst="rect">
            <a:avLst/>
          </a:prstGeom>
        </p:spPr>
      </p:pic>
      <p:pic>
        <p:nvPicPr>
          <p:cNvPr id="1032" name="Picture 8" descr="The story behind the official Mecklenburg County seal">
            <a:extLst>
              <a:ext uri="{FF2B5EF4-FFF2-40B4-BE49-F238E27FC236}">
                <a16:creationId xmlns:a16="http://schemas.microsoft.com/office/drawing/2014/main" id="{3D92333F-670C-4933-8224-1AABAF665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88" y="5454478"/>
            <a:ext cx="1007148" cy="95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mployee of the Year | Human Resources | UNC Charlotte">
            <a:extLst>
              <a:ext uri="{FF2B5EF4-FFF2-40B4-BE49-F238E27FC236}">
                <a16:creationId xmlns:a16="http://schemas.microsoft.com/office/drawing/2014/main" id="{B0285B69-B570-4B89-810F-8D2F1FDFA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316" y="5471209"/>
            <a:ext cx="1182831" cy="9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MPD Receives Civic Imagination Award - WCCB Charlotte's CW">
            <a:extLst>
              <a:ext uri="{FF2B5EF4-FFF2-40B4-BE49-F238E27FC236}">
                <a16:creationId xmlns:a16="http://schemas.microsoft.com/office/drawing/2014/main" id="{9E4DC9B3-5AE7-4328-AD45-BFC4AC576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58" y="5471208"/>
            <a:ext cx="1278882" cy="95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edia Resources | Atrium Health">
            <a:extLst>
              <a:ext uri="{FF2B5EF4-FFF2-40B4-BE49-F238E27FC236}">
                <a16:creationId xmlns:a16="http://schemas.microsoft.com/office/drawing/2014/main" id="{64C8D303-5230-4DD2-A82B-5945DEC0A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21" y="5447423"/>
            <a:ext cx="1146085" cy="99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9819B-F3EA-48E1-9DD6-ED1A030AFA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7610" y="5467305"/>
            <a:ext cx="1278882" cy="97469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5C03E0B-E5F4-4446-B512-5439CCDDB95F}"/>
              </a:ext>
            </a:extLst>
          </p:cNvPr>
          <p:cNvSpPr txBox="1">
            <a:spLocks/>
          </p:cNvSpPr>
          <p:nvPr/>
        </p:nvSpPr>
        <p:spPr>
          <a:xfrm>
            <a:off x="967788" y="1747639"/>
            <a:ext cx="10515600" cy="336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Work team of the Violence Prevention Plan</a:t>
            </a:r>
          </a:p>
          <a:p>
            <a:pPr fontAlgn="base"/>
            <a:r>
              <a:rPr lang="en-US" dirty="0"/>
              <a:t>Charged with data sharing, analysis, reporting and evaluation, e.g.:</a:t>
            </a:r>
          </a:p>
          <a:p>
            <a:pPr lvl="1" fontAlgn="base"/>
            <a:r>
              <a:rPr lang="en-US" dirty="0"/>
              <a:t>Community Violence Data Dashboard </a:t>
            </a:r>
          </a:p>
          <a:p>
            <a:pPr lvl="1" fontAlgn="base"/>
            <a:r>
              <a:rPr lang="en-US" dirty="0"/>
              <a:t>Analysis of data integrated across systems</a:t>
            </a:r>
          </a:p>
          <a:p>
            <a:pPr lvl="1" fontAlgn="base"/>
            <a:r>
              <a:rPr lang="en-US" dirty="0"/>
              <a:t>Aligned program evaluation, including Cure Violence and HAVI</a:t>
            </a:r>
          </a:p>
          <a:p>
            <a:endParaRPr lang="en-US" sz="1800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2" descr="Image result for Novant Health">
            <a:extLst>
              <a:ext uri="{FF2B5EF4-FFF2-40B4-BE49-F238E27FC236}">
                <a16:creationId xmlns:a16="http://schemas.microsoft.com/office/drawing/2014/main" id="{6D0E20E0-C3CC-4E72-8F7B-3362C81BD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357" y="5454478"/>
            <a:ext cx="1120443" cy="97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614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CDAC17C6-162B-45ED-B0E4-170287302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358" y="2307781"/>
            <a:ext cx="5177022" cy="38180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F7E26-60E0-46E5-8516-DE89148F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BC3CFBE-5F2C-4412-8BD7-826C05E216CB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7F0264-C26E-4FBC-B7CE-013E624DD2F4}"/>
              </a:ext>
            </a:extLst>
          </p:cNvPr>
          <p:cNvSpPr/>
          <p:nvPr/>
        </p:nvSpPr>
        <p:spPr>
          <a:xfrm>
            <a:off x="723970" y="428725"/>
            <a:ext cx="98325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u="sng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Community Violence Data Dashboard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Accessible at: https://public.tableau.com/views/CommunityViolenceDataDashboard/HomePage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C9CD48-7F22-48C6-95A2-67EF15DAF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11" y="2320231"/>
            <a:ext cx="5301479" cy="381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23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 descr="hspv.pdf">
            <a:extLst>
              <a:ext uri="{FF2B5EF4-FFF2-40B4-BE49-F238E27FC236}">
                <a16:creationId xmlns:a16="http://schemas.microsoft.com/office/drawing/2014/main" id="{A05C4C7E-C8FC-4A4A-939C-C8F6E8FA0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3874"/>
            <a:ext cx="10412963" cy="671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79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6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7" name="Rectangle 38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07A96FD6-18BE-4134-953B-3628EA55A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386" y="1608667"/>
            <a:ext cx="3218914" cy="4501127"/>
          </a:xfrm>
        </p:spPr>
        <p:txBody>
          <a:bodyPr anchor="t"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WHAT’S NEXT? </a:t>
            </a:r>
            <a:br>
              <a:rPr lang="en-US" sz="3200" dirty="0">
                <a:solidFill>
                  <a:srgbClr val="FFFFFF"/>
                </a:solidFill>
              </a:rPr>
            </a:br>
            <a:br>
              <a:rPr lang="en-US" sz="3200" dirty="0">
                <a:solidFill>
                  <a:srgbClr val="FFFFFF"/>
                </a:solidFill>
              </a:rPr>
            </a:b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The Commitment</a:t>
            </a:r>
            <a:br>
              <a:rPr lang="en-US" sz="3200" dirty="0">
                <a:solidFill>
                  <a:srgbClr val="FFFFFF"/>
                </a:solidFill>
              </a:rPr>
            </a:b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2BFEB791-C442-4D4A-A362-A370E4F159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7698" y="1608667"/>
            <a:ext cx="3421958" cy="4501127"/>
          </a:xfrm>
        </p:spPr>
        <p:txBody>
          <a:bodyPr>
            <a:normAutofit/>
          </a:bodyPr>
          <a:lstStyle/>
          <a:p>
            <a:r>
              <a:rPr lang="en-US" sz="2000" dirty="0"/>
              <a:t>Support Efforts</a:t>
            </a:r>
          </a:p>
          <a:p>
            <a:r>
              <a:rPr lang="en-US" sz="2000" dirty="0"/>
              <a:t>Spotlight Organizations</a:t>
            </a:r>
          </a:p>
          <a:p>
            <a:r>
              <a:rPr lang="en-US" sz="2000" dirty="0"/>
              <a:t>Listen to Feedback /Input</a:t>
            </a:r>
          </a:p>
          <a:p>
            <a:r>
              <a:rPr lang="en-US" sz="2000" dirty="0"/>
              <a:t>Develop Partnerships</a:t>
            </a:r>
          </a:p>
          <a:p>
            <a:r>
              <a:rPr lang="en-US" sz="2000" dirty="0"/>
              <a:t>Foster Collaboration</a:t>
            </a:r>
          </a:p>
          <a:p>
            <a:r>
              <a:rPr lang="en-US" sz="2000" dirty="0"/>
              <a:t>Assist Capacity Building &amp; Infrastructure</a:t>
            </a:r>
          </a:p>
          <a:p>
            <a:r>
              <a:rPr lang="en-US" sz="2000" dirty="0"/>
              <a:t>Introduce New Opportunities</a:t>
            </a:r>
          </a:p>
          <a:p>
            <a:r>
              <a:rPr lang="en-US" sz="2000" dirty="0"/>
              <a:t>Take Action</a:t>
            </a:r>
          </a:p>
          <a:p>
            <a:r>
              <a:rPr lang="en-US" sz="2000" dirty="0"/>
              <a:t>Facilitate Change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DC4FBF9-EC32-4E80-9183-BFCBD37C8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9696" y="1588347"/>
            <a:ext cx="3421957" cy="4501127"/>
          </a:xfrm>
        </p:spPr>
        <p:txBody>
          <a:bodyPr>
            <a:normAutofit/>
          </a:bodyPr>
          <a:lstStyle/>
          <a:p>
            <a:r>
              <a:rPr lang="en-US" sz="2000" dirty="0"/>
              <a:t>Be Open Minded</a:t>
            </a:r>
          </a:p>
          <a:p>
            <a:r>
              <a:rPr lang="en-US" sz="2000" dirty="0"/>
              <a:t>Share Community Needs</a:t>
            </a:r>
          </a:p>
          <a:p>
            <a:r>
              <a:rPr lang="en-US" sz="2000" dirty="0"/>
              <a:t>Willingness to Collaborate</a:t>
            </a:r>
          </a:p>
          <a:p>
            <a:r>
              <a:rPr lang="en-US" sz="2000" dirty="0"/>
              <a:t>Shift towards IMPACTFUL CHANGE</a:t>
            </a:r>
          </a:p>
          <a:p>
            <a:r>
              <a:rPr lang="en-US" sz="2000" dirty="0"/>
              <a:t>Initiate tough conversations among diverse groups</a:t>
            </a:r>
          </a:p>
          <a:p>
            <a:r>
              <a:rPr lang="en-US" sz="2000" dirty="0"/>
              <a:t>Partner with OVP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D01033-5F88-4B0B-9862-2CA49500C027}"/>
              </a:ext>
            </a:extLst>
          </p:cNvPr>
          <p:cNvSpPr txBox="1"/>
          <p:nvPr/>
        </p:nvSpPr>
        <p:spPr>
          <a:xfrm>
            <a:off x="4547698" y="948261"/>
            <a:ext cx="1855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OVP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CCDFE2-D0BE-4668-8BCB-CA0F1D8C1F99}"/>
              </a:ext>
            </a:extLst>
          </p:cNvPr>
          <p:cNvSpPr txBox="1"/>
          <p:nvPr/>
        </p:nvSpPr>
        <p:spPr>
          <a:xfrm>
            <a:off x="8521148" y="948261"/>
            <a:ext cx="2067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434473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006ABC-DD66-4DF9-8E16-93EE9CB7A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82" y="116676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6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Questions</a:t>
            </a:r>
          </a:p>
        </p:txBody>
      </p:sp>
      <p:pic>
        <p:nvPicPr>
          <p:cNvPr id="11" name="Graphic 10" descr="Help">
            <a:extLst>
              <a:ext uri="{FF2B5EF4-FFF2-40B4-BE49-F238E27FC236}">
                <a16:creationId xmlns:a16="http://schemas.microsoft.com/office/drawing/2014/main" id="{4398A3ED-7F59-4C4C-A15E-AE445E890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6953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7E0C0E-7F02-4C16-92D5-4C741C067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9747" y="2983375"/>
            <a:ext cx="7252505" cy="891250"/>
          </a:xfrm>
        </p:spPr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04FD6C-C6F5-46FD-A850-6A68BD45F6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20167" y="4235500"/>
            <a:ext cx="8151664" cy="176845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Tracie.Campbell@mecklenburgcountync.gov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980-314-9117 (o)</a:t>
            </a:r>
          </a:p>
          <a:p>
            <a:r>
              <a:rPr lang="en-US" sz="2800" dirty="0">
                <a:latin typeface="+mj-lt"/>
              </a:rPr>
              <a:t>980-2889035 (c)</a:t>
            </a:r>
          </a:p>
        </p:txBody>
      </p:sp>
    </p:spTree>
    <p:extLst>
      <p:ext uri="{BB962C8B-B14F-4D97-AF65-F5344CB8AC3E}">
        <p14:creationId xmlns:p14="http://schemas.microsoft.com/office/powerpoint/2010/main" val="4097785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5476F8-600F-4BE3-87EF-0A257A81AB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24033" y="206700"/>
            <a:ext cx="3500438" cy="1325563"/>
          </a:xfrm>
        </p:spPr>
        <p:txBody>
          <a:bodyPr/>
          <a:lstStyle/>
          <a:p>
            <a:pPr algn="ctr"/>
            <a:r>
              <a:rPr lang="en-US" b="1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OVP Mission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7BF38-941E-495C-BA39-798C60F27A3C}"/>
              </a:ext>
            </a:extLst>
          </p:cNvPr>
          <p:cNvSpPr txBox="1"/>
          <p:nvPr/>
        </p:nvSpPr>
        <p:spPr>
          <a:xfrm>
            <a:off x="1234750" y="1493919"/>
            <a:ext cx="97224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reduce violence in Mecklenburg County by collaborating with County, City, Partners, and Community to increase opportunity, and build healthier, more resilient communities.</a:t>
            </a:r>
          </a:p>
          <a:p>
            <a:pPr algn="ctr"/>
            <a:r>
              <a:rPr lang="en-US" sz="32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1886ED-A23C-4243-BAEE-CFBB1453DBC4}"/>
              </a:ext>
            </a:extLst>
          </p:cNvPr>
          <p:cNvSpPr txBox="1"/>
          <p:nvPr/>
        </p:nvSpPr>
        <p:spPr>
          <a:xfrm>
            <a:off x="4592217" y="4086808"/>
            <a:ext cx="2564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Vision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7B77A0-91C0-414B-BA76-E0889FD59680}"/>
              </a:ext>
            </a:extLst>
          </p:cNvPr>
          <p:cNvSpPr txBox="1"/>
          <p:nvPr/>
        </p:nvSpPr>
        <p:spPr>
          <a:xfrm>
            <a:off x="1234751" y="5028144"/>
            <a:ext cx="9722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 residents of Mecklenburg County will live, learn, work, and play in safe, healthy, thriving communities.</a:t>
            </a:r>
          </a:p>
        </p:txBody>
      </p:sp>
    </p:spTree>
    <p:extLst>
      <p:ext uri="{BB962C8B-B14F-4D97-AF65-F5344CB8AC3E}">
        <p14:creationId xmlns:p14="http://schemas.microsoft.com/office/powerpoint/2010/main" val="1747710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0EB029-0318-4A77-90CB-5D7FB4359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C3CFBE-5F2C-4412-8BD7-826C05E216C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6A6AE8-8C29-4CA3-94C3-44C5648D3DDE}"/>
              </a:ext>
            </a:extLst>
          </p:cNvPr>
          <p:cNvSpPr/>
          <p:nvPr/>
        </p:nvSpPr>
        <p:spPr>
          <a:xfrm>
            <a:off x="454017" y="467500"/>
            <a:ext cx="115086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Segoe UI" panose="020B0502040204020203" pitchFamily="34" charset="0"/>
                <a:cs typeface="Segoe UI" panose="020B0502040204020203" pitchFamily="34" charset="0"/>
              </a:rPr>
              <a:t>Violence increased over the last several years in our community, including gun-related homicides and assaults which are on track to exceed last year’s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FB75E-8C5F-4B84-A559-AF58E6AE4CDE}"/>
              </a:ext>
            </a:extLst>
          </p:cNvPr>
          <p:cNvSpPr txBox="1"/>
          <p:nvPr/>
        </p:nvSpPr>
        <p:spPr>
          <a:xfrm>
            <a:off x="128426" y="6390500"/>
            <a:ext cx="575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Source: Charlotte-Mecklenburg Police Department Crime Stats</a:t>
            </a:r>
          </a:p>
          <a:p>
            <a:endParaRPr lang="en-US" sz="1200" b="1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A08A78F-E752-4064-B36C-781D760702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7475539"/>
              </p:ext>
            </p:extLst>
          </p:nvPr>
        </p:nvGraphicFramePr>
        <p:xfrm>
          <a:off x="1096963" y="1846263"/>
          <a:ext cx="493871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7BAEEFC8-EC2C-477D-99A3-0394097A6D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4782672"/>
              </p:ext>
            </p:extLst>
          </p:nvPr>
        </p:nvGraphicFramePr>
        <p:xfrm>
          <a:off x="6426583" y="1846263"/>
          <a:ext cx="4937125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2">
            <a:extLst>
              <a:ext uri="{FF2B5EF4-FFF2-40B4-BE49-F238E27FC236}">
                <a16:creationId xmlns:a16="http://schemas.microsoft.com/office/drawing/2014/main" id="{8F1B6FD9-1701-4720-B9CD-56B83A1B1824}"/>
              </a:ext>
            </a:extLst>
          </p:cNvPr>
          <p:cNvSpPr txBox="1"/>
          <p:nvPr/>
        </p:nvSpPr>
        <p:spPr>
          <a:xfrm>
            <a:off x="4610146" y="2523285"/>
            <a:ext cx="58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19%</a:t>
            </a:r>
          </a:p>
        </p:txBody>
      </p:sp>
    </p:spTree>
    <p:extLst>
      <p:ext uri="{BB962C8B-B14F-4D97-AF65-F5344CB8AC3E}">
        <p14:creationId xmlns:p14="http://schemas.microsoft.com/office/powerpoint/2010/main" val="375412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6383D-6A18-4C15-AB93-F9ADFA620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CFBE-5F2C-4412-8BD7-826C05E216CB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5E3747-A56F-4743-8316-FB8FEB88C026}"/>
              </a:ext>
            </a:extLst>
          </p:cNvPr>
          <p:cNvSpPr/>
          <p:nvPr/>
        </p:nvSpPr>
        <p:spPr>
          <a:xfrm>
            <a:off x="130175" y="6193562"/>
            <a:ext cx="11947525" cy="4953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POLICY</a:t>
            </a:r>
            <a:r>
              <a:rPr lang="en-US" sz="2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	 	 		</a:t>
            </a:r>
            <a:r>
              <a:rPr lang="en-US" sz="2400" b="1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PRACTICE	</a:t>
            </a:r>
            <a:r>
              <a:rPr lang="en-US" sz="2400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	 	</a:t>
            </a:r>
            <a:r>
              <a:rPr lang="en-US" sz="2400" b="1" dirty="0">
                <a:solidFill>
                  <a:srgbClr val="FFFF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PROGRAMS</a:t>
            </a:r>
            <a:endParaRPr lang="en-US" sz="2400" b="1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82AD40-273D-4E04-8E2C-9F54830E74E0}"/>
              </a:ext>
            </a:extLst>
          </p:cNvPr>
          <p:cNvSpPr txBox="1">
            <a:spLocks/>
          </p:cNvSpPr>
          <p:nvPr/>
        </p:nvSpPr>
        <p:spPr>
          <a:xfrm>
            <a:off x="242887" y="136525"/>
            <a:ext cx="11706225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Framework to Address Violence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938207-2067-438F-9FF6-88DE7AE13005}"/>
              </a:ext>
            </a:extLst>
          </p:cNvPr>
          <p:cNvSpPr/>
          <p:nvPr/>
        </p:nvSpPr>
        <p:spPr>
          <a:xfrm>
            <a:off x="130175" y="1231900"/>
            <a:ext cx="2271713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Intergovernmental Collaboration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0FB8E2-32B7-4904-B14F-E8EE9FE05A93}"/>
              </a:ext>
            </a:extLst>
          </p:cNvPr>
          <p:cNvSpPr/>
          <p:nvPr/>
        </p:nvSpPr>
        <p:spPr>
          <a:xfrm>
            <a:off x="2533648" y="1219200"/>
            <a:ext cx="2116951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Community Engagement &amp; Mobility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5A7D93-C978-4CE5-B062-229C7DC2CAA3}"/>
              </a:ext>
            </a:extLst>
          </p:cNvPr>
          <p:cNvSpPr/>
          <p:nvPr/>
        </p:nvSpPr>
        <p:spPr>
          <a:xfrm>
            <a:off x="4806559" y="1219200"/>
            <a:ext cx="21463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Generate Data and Evidence</a:t>
            </a:r>
            <a:endParaRPr lang="en-US" sz="1900" b="1" dirty="0">
              <a:solidFill>
                <a:schemeClr val="bg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30DFBA-794C-4A68-B288-8BEC618E005A}"/>
              </a:ext>
            </a:extLst>
          </p:cNvPr>
          <p:cNvSpPr/>
          <p:nvPr/>
        </p:nvSpPr>
        <p:spPr>
          <a:xfrm>
            <a:off x="7108819" y="1219200"/>
            <a:ext cx="2526919" cy="829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Invest in Community-Led Prevention Initiatives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DC4AC3-8E62-49F1-BA71-D113264AEA4E}"/>
              </a:ext>
            </a:extLst>
          </p:cNvPr>
          <p:cNvSpPr/>
          <p:nvPr/>
        </p:nvSpPr>
        <p:spPr>
          <a:xfrm>
            <a:off x="9811339" y="1204500"/>
            <a:ext cx="2146299" cy="829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Interrupt Violence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6360A2-4A1E-4C37-898B-4C254322DCD2}"/>
              </a:ext>
            </a:extLst>
          </p:cNvPr>
          <p:cNvSpPr txBox="1"/>
          <p:nvPr/>
        </p:nvSpPr>
        <p:spPr>
          <a:xfrm>
            <a:off x="130175" y="2413000"/>
            <a:ext cx="2271713" cy="369331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Co-funded and programmatic partnership for Violence Interrupter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Joint monthly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1D83D2-3E7C-4C33-9255-1142F7B83A4E}"/>
              </a:ext>
            </a:extLst>
          </p:cNvPr>
          <p:cNvSpPr txBox="1"/>
          <p:nvPr/>
        </p:nvSpPr>
        <p:spPr>
          <a:xfrm>
            <a:off x="2533648" y="2400300"/>
            <a:ext cx="2146300" cy="369331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Violence Prevention Comprehensive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Peacekeepers Academy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100 Youth Advisory Council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OVP Connecting Communities Learning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F59025-7032-49FD-ACAE-8C2264E6F972}"/>
              </a:ext>
            </a:extLst>
          </p:cNvPr>
          <p:cNvSpPr txBox="1"/>
          <p:nvPr/>
        </p:nvSpPr>
        <p:spPr>
          <a:xfrm>
            <a:off x="4806559" y="2413000"/>
            <a:ext cx="2146300" cy="369331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Co-lead multiorganization Violence Prevention Data Collaborative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F185F4-4CA9-4C0B-A7E1-F6BB386D3628}"/>
              </a:ext>
            </a:extLst>
          </p:cNvPr>
          <p:cNvSpPr txBox="1"/>
          <p:nvPr/>
        </p:nvSpPr>
        <p:spPr>
          <a:xfrm>
            <a:off x="7108819" y="2400300"/>
            <a:ext cx="2432048" cy="369331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Foster development of sound infrastructure and capacity building via Peacekeepers Academy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Introduce Violence Prevention evidence-based, best practice strategies used throughout  the country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7281D2-FACD-4757-B320-BD9BA0FF2D7D}"/>
              </a:ext>
            </a:extLst>
          </p:cNvPr>
          <p:cNvSpPr txBox="1"/>
          <p:nvPr/>
        </p:nvSpPr>
        <p:spPr>
          <a:xfrm>
            <a:off x="9811340" y="2400300"/>
            <a:ext cx="2133609" cy="369331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County /City partnership Selected Violence interrupter Host organization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all other efforts to interrupt violence within Mecklenburg County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87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Content Placeholder 9">
            <a:extLst>
              <a:ext uri="{FF2B5EF4-FFF2-40B4-BE49-F238E27FC236}">
                <a16:creationId xmlns:a16="http://schemas.microsoft.com/office/drawing/2014/main" id="{00629AF2-FAFD-4EF2-AE39-040EFEB95078}"/>
              </a:ext>
            </a:extLst>
          </p:cNvPr>
          <p:cNvGraphicFramePr>
            <a:graphicFrameLocks noGrp="1"/>
          </p:cNvGraphicFramePr>
          <p:nvPr>
            <p:ph type="pic" sz="quarter" idx="10"/>
            <p:extLst>
              <p:ext uri="{D42A27DB-BD31-4B8C-83A1-F6EECF244321}">
                <p14:modId xmlns:p14="http://schemas.microsoft.com/office/powerpoint/2010/main" val="1184850378"/>
              </p:ext>
            </p:extLst>
          </p:nvPr>
        </p:nvGraphicFramePr>
        <p:xfrm>
          <a:off x="6096000" y="717452"/>
          <a:ext cx="5819335" cy="5423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96DBE169-BA91-4B17-9AF2-4BAD528B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74" y="269968"/>
            <a:ext cx="4595575" cy="2341375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Violence as a Public Health Issue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C3FEF13-81CF-4D3A-9341-E881CF5EA7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56" y="2689260"/>
            <a:ext cx="4173660" cy="39522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Graphic 36" descr="Badge 1 with solid fill">
            <a:extLst>
              <a:ext uri="{FF2B5EF4-FFF2-40B4-BE49-F238E27FC236}">
                <a16:creationId xmlns:a16="http://schemas.microsoft.com/office/drawing/2014/main" id="{68449574-31E3-4F3B-B0B7-E23D6CE008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71846" y="1086729"/>
            <a:ext cx="914400" cy="914400"/>
          </a:xfrm>
          <a:prstGeom prst="rect">
            <a:avLst/>
          </a:prstGeom>
        </p:spPr>
      </p:pic>
      <p:pic>
        <p:nvPicPr>
          <p:cNvPr id="45" name="Graphic 44" descr="Badge with solid fill">
            <a:extLst>
              <a:ext uri="{FF2B5EF4-FFF2-40B4-BE49-F238E27FC236}">
                <a16:creationId xmlns:a16="http://schemas.microsoft.com/office/drawing/2014/main" id="{3ABD2AD0-1F07-4D90-BA78-B0D2570CBA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29046" y="2370406"/>
            <a:ext cx="914400" cy="914400"/>
          </a:xfrm>
          <a:prstGeom prst="rect">
            <a:avLst/>
          </a:prstGeom>
        </p:spPr>
      </p:pic>
      <p:pic>
        <p:nvPicPr>
          <p:cNvPr id="47" name="Graphic 46" descr="Badge 3 with solid fill">
            <a:extLst>
              <a:ext uri="{FF2B5EF4-FFF2-40B4-BE49-F238E27FC236}">
                <a16:creationId xmlns:a16="http://schemas.microsoft.com/office/drawing/2014/main" id="{849BA162-621B-4466-BD1B-3ECFE84818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29046" y="3573195"/>
            <a:ext cx="914400" cy="914400"/>
          </a:xfrm>
          <a:prstGeom prst="rect">
            <a:avLst/>
          </a:prstGeom>
        </p:spPr>
      </p:pic>
      <p:pic>
        <p:nvPicPr>
          <p:cNvPr id="49" name="Graphic 48" descr="Badge 4 with solid fill">
            <a:extLst>
              <a:ext uri="{FF2B5EF4-FFF2-40B4-BE49-F238E27FC236}">
                <a16:creationId xmlns:a16="http://schemas.microsoft.com/office/drawing/2014/main" id="{85F458D0-F305-4A1D-94AF-5B555436D4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271846" y="48568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07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8763EB1-3FDC-4FF8-AE93-72D128317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114" y="1138671"/>
            <a:ext cx="3484654" cy="174024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Multi- Level Prevention</a:t>
            </a:r>
          </a:p>
        </p:txBody>
      </p:sp>
      <p:pic>
        <p:nvPicPr>
          <p:cNvPr id="7" name="Picture 4" descr="Diagram&#10;&#10;Description automatically generated">
            <a:extLst>
              <a:ext uri="{FF2B5EF4-FFF2-40B4-BE49-F238E27FC236}">
                <a16:creationId xmlns:a16="http://schemas.microsoft.com/office/drawing/2014/main" id="{B04B81BD-426D-42BB-BD87-C6F30D883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" b="311"/>
          <a:stretch>
            <a:fillRect/>
          </a:stretch>
        </p:blipFill>
        <p:spPr bwMode="auto">
          <a:xfrm>
            <a:off x="573826" y="190614"/>
            <a:ext cx="6573056" cy="653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7F9249A-ECDC-4002-9D0A-C60C24449B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7302735"/>
              </p:ext>
            </p:extLst>
          </p:nvPr>
        </p:nvGraphicFramePr>
        <p:xfrm>
          <a:off x="8239760" y="3429000"/>
          <a:ext cx="2865121" cy="233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2149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1A6ECD-779A-4F0B-B005-60C7F518A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1. Collaboration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1D1758-D344-4AE4-8364-640321ED69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5131" y="2038720"/>
            <a:ext cx="4801847" cy="755650"/>
          </a:xfrm>
        </p:spPr>
        <p:txBody>
          <a:bodyPr/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2. Inclusion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1F6E174-7A30-4A06-BF82-6A80087055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5129" y="4146841"/>
            <a:ext cx="4801847" cy="75565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4. Accountability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A9882DF-2FB5-423E-B0DA-82FBB02C94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5130" y="3048770"/>
            <a:ext cx="4801847" cy="75565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3. Capacity-Building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FC6EBB-FDE1-4D8F-94CB-4BFF86AAED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5. Access &amp; Equity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BBA9BFC-9034-43E9-BA04-226D74BC74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FC7C711-01D2-41F3-8A65-5B6AEFC60F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2B77335-EE35-4DAE-9AAA-56814A74184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991CFC0-B7D0-4B08-A1EB-E9D103BCDC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8975E0-EEB2-44A6-AFC4-DD220DF940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D9E71D-268B-498C-B524-DE3862E30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2" y="679919"/>
            <a:ext cx="4704521" cy="1910882"/>
          </a:xfrm>
        </p:spPr>
        <p:txBody>
          <a:bodyPr/>
          <a:lstStyle/>
          <a:p>
            <a:pPr algn="ctr"/>
            <a:r>
              <a:rPr lang="en-US" sz="5800" dirty="0"/>
              <a:t>Comprehensive Plan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8B9204-7DA3-485D-98E8-4FD3E5EF2857}"/>
              </a:ext>
            </a:extLst>
          </p:cNvPr>
          <p:cNvSpPr txBox="1"/>
          <p:nvPr/>
        </p:nvSpPr>
        <p:spPr>
          <a:xfrm>
            <a:off x="639897" y="3090225"/>
            <a:ext cx="387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Guiding Principles</a:t>
            </a:r>
          </a:p>
        </p:txBody>
      </p:sp>
    </p:spTree>
    <p:extLst>
      <p:ext uri="{BB962C8B-B14F-4D97-AF65-F5344CB8AC3E}">
        <p14:creationId xmlns:p14="http://schemas.microsoft.com/office/powerpoint/2010/main" val="1868269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939125B-0B50-4458-B77F-DD908053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6000" dirty="0"/>
            </a:br>
            <a:endParaRPr lang="en-US" sz="5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518CC6-750B-4C65-A252-0833E58F37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1260" y="3429000"/>
            <a:ext cx="10515600" cy="19160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tx2"/>
                </a:solidFill>
              </a:rPr>
              <a:t>Interactive learning series designed to assist grass roots community-based organizations (CBO’s) to develop sound infrastructure and to increase capacity building.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70D3F-C531-4C30-9AE1-FACDDD4576A5}"/>
              </a:ext>
            </a:extLst>
          </p:cNvPr>
          <p:cNvSpPr txBox="1"/>
          <p:nvPr/>
        </p:nvSpPr>
        <p:spPr>
          <a:xfrm>
            <a:off x="5173979" y="5789793"/>
            <a:ext cx="255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Coming Fall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615C59-6AEE-4A7D-8DD7-57D60FA6D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0" y="365125"/>
            <a:ext cx="8438882" cy="25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78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CC5D2D9-E61C-4E52-8E84-27EB66F15A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86246" y="3687891"/>
            <a:ext cx="1132254" cy="382749"/>
          </a:xfrm>
        </p:spPr>
        <p:txBody>
          <a:bodyPr/>
          <a:lstStyle/>
          <a:p>
            <a:pPr algn="ctr"/>
            <a:r>
              <a:rPr lang="en-US" dirty="0"/>
              <a:t>GOAL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F99A6A5-E9F7-48C3-A225-0FADF54725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97885" y="5132285"/>
            <a:ext cx="2196231" cy="408940"/>
          </a:xfrm>
        </p:spPr>
        <p:txBody>
          <a:bodyPr/>
          <a:lstStyle/>
          <a:p>
            <a:pPr algn="ctr"/>
            <a:r>
              <a:rPr lang="en-US" dirty="0"/>
              <a:t>PARTICIPANTS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5F60D34-1FAF-42BC-BA42-4774CCDC6A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8447" y="4070640"/>
            <a:ext cx="3448800" cy="771948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To increase youth engagement in identifying solutions to prevent youth violence and increase neighborhood safety</a:t>
            </a:r>
          </a:p>
          <a:p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550E931-53DC-4902-9166-E2F55537F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5936" y="5596819"/>
            <a:ext cx="2560125" cy="930483"/>
          </a:xfrm>
        </p:spPr>
        <p:txBody>
          <a:bodyPr/>
          <a:lstStyle/>
          <a:p>
            <a:r>
              <a:rPr lang="en-US" dirty="0"/>
              <a:t>Middle &amp; High School Students</a:t>
            </a:r>
          </a:p>
          <a:p>
            <a:r>
              <a:rPr lang="en-US" dirty="0"/>
              <a:t>18–24-year-olds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4523BC2F-B033-4FD4-A183-0D57C1B79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100 YOUTH ADVISORY COUNCIL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4511CFD-A42B-49B3-BBCA-FE4A0E302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"/>
            <a:ext cx="12191999" cy="3448256"/>
          </a:xfrm>
          <a:prstGeom prst="rect">
            <a:avLst/>
          </a:prstGeom>
        </p:spPr>
      </p:pic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FE697842-831F-47CE-8013-D821E0C1203E}"/>
              </a:ext>
            </a:extLst>
          </p:cNvPr>
          <p:cNvSpPr txBox="1">
            <a:spLocks/>
          </p:cNvSpPr>
          <p:nvPr/>
        </p:nvSpPr>
        <p:spPr>
          <a:xfrm>
            <a:off x="9250766" y="3694154"/>
            <a:ext cx="1381071" cy="382749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ACTIVITIES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67A93C44-9986-456C-9475-860591B88C1F}"/>
              </a:ext>
            </a:extLst>
          </p:cNvPr>
          <p:cNvSpPr txBox="1">
            <a:spLocks/>
          </p:cNvSpPr>
          <p:nvPr/>
        </p:nvSpPr>
        <p:spPr>
          <a:xfrm>
            <a:off x="8216902" y="4076902"/>
            <a:ext cx="3448800" cy="2566494"/>
          </a:xfrm>
          <a:prstGeom prst="rect">
            <a:avLst/>
          </a:prstGeom>
        </p:spPr>
        <p:txBody>
          <a:bodyPr vert="horz" lIns="0" tIns="7200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dirty="0"/>
              <a:t>Advise OVP– look at specific programs in Mecklenburg and identify gaps and where/what new opportunities need to be introduced</a:t>
            </a:r>
          </a:p>
          <a:p>
            <a:pPr lvl="0"/>
            <a:r>
              <a:rPr lang="en-US" sz="1800" dirty="0"/>
              <a:t>Participate in conversations around neighborhood safety and improvements</a:t>
            </a:r>
          </a:p>
          <a:p>
            <a:pPr lvl="0"/>
            <a:r>
              <a:rPr lang="en-US" sz="1800" dirty="0"/>
              <a:t>Present recommendations elected officials and community stakeholders </a:t>
            </a:r>
          </a:p>
          <a:p>
            <a:pPr lvl="0"/>
            <a:r>
              <a:rPr lang="en-US" sz="1800" dirty="0"/>
              <a:t>Inform about youth violence prevention initiatives</a:t>
            </a:r>
          </a:p>
          <a:p>
            <a:pPr lvl="0"/>
            <a:r>
              <a:rPr lang="en-US" sz="1800" dirty="0"/>
              <a:t>Facilitate conversations around youth violence prevention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492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1422</TotalTime>
  <Words>760</Words>
  <Application>Microsoft Office PowerPoint</Application>
  <PresentationFormat>Widescreen</PresentationFormat>
  <Paragraphs>135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Biome</vt:lpstr>
      <vt:lpstr>Calibri</vt:lpstr>
      <vt:lpstr>Calibri Light</vt:lpstr>
      <vt:lpstr>Constantia</vt:lpstr>
      <vt:lpstr>Helvetica Light</vt:lpstr>
      <vt:lpstr>Raleway</vt:lpstr>
      <vt:lpstr>Segoe UI</vt:lpstr>
      <vt:lpstr>Tw Cen MT</vt:lpstr>
      <vt:lpstr>Wingdings</vt:lpstr>
      <vt:lpstr>Office Theme</vt:lpstr>
      <vt:lpstr>Community Violence Prevention </vt:lpstr>
      <vt:lpstr>OVP Mission</vt:lpstr>
      <vt:lpstr>PowerPoint Presentation</vt:lpstr>
      <vt:lpstr>PowerPoint Presentation</vt:lpstr>
      <vt:lpstr>Violence as a Public Health Issue</vt:lpstr>
      <vt:lpstr>Multi- Level Prevention</vt:lpstr>
      <vt:lpstr>Comprehensive Plan</vt:lpstr>
      <vt:lpstr> </vt:lpstr>
      <vt:lpstr>100 YOUTH ADVISORY COUNCIL</vt:lpstr>
      <vt:lpstr>Regional Violence Prevention Coalition</vt:lpstr>
      <vt:lpstr>Violence Interruption Program</vt:lpstr>
      <vt:lpstr>Hospital-Based Violence Interruption Program</vt:lpstr>
      <vt:lpstr>Violence Prevention Data Collaborative</vt:lpstr>
      <vt:lpstr>PowerPoint Presentation</vt:lpstr>
      <vt:lpstr>PowerPoint Presentation</vt:lpstr>
      <vt:lpstr>WHAT’S NEXT?    The Commitment </vt:lpstr>
      <vt:lpstr>Questions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Violence Prevention</dc:title>
  <dc:creator>Tracie Campbell</dc:creator>
  <cp:lastModifiedBy>Campbell, Tracie</cp:lastModifiedBy>
  <cp:revision>8</cp:revision>
  <dcterms:created xsi:type="dcterms:W3CDTF">2021-02-18T05:41:34Z</dcterms:created>
  <dcterms:modified xsi:type="dcterms:W3CDTF">2021-10-21T15:17:57Z</dcterms:modified>
</cp:coreProperties>
</file>