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2" r:id="rId10"/>
    <p:sldId id="271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lise Mennicke" initials="AM" lastIdx="4" clrIdx="0">
    <p:extLst>
      <p:ext uri="{19B8F6BF-5375-455C-9EA6-DF929625EA0E}">
        <p15:presenceInfo xmlns:p15="http://schemas.microsoft.com/office/powerpoint/2012/main" userId="Annelise Mennic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rcramer4@uncc.ed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AEB82-3FFE-4102-AC86-297CD1061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534" y="2404534"/>
            <a:ext cx="8880050" cy="1646302"/>
          </a:xfrm>
        </p:spPr>
        <p:txBody>
          <a:bodyPr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Determinants of Mental Health During and After the COVID-19 Pandemic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372E6-AF23-4A96-AC94-65B1A332C8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Academy for Population Health Innovation (APHI) Nexus Conference Community-Academic Panel 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9, 2021</a:t>
            </a:r>
          </a:p>
        </p:txBody>
      </p:sp>
    </p:spTree>
    <p:extLst>
      <p:ext uri="{BB962C8B-B14F-4D97-AF65-F5344CB8AC3E}">
        <p14:creationId xmlns:p14="http://schemas.microsoft.com/office/powerpoint/2010/main" val="12765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2626BB-CED1-4231-A358-D3AE4D9D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BEF6F1C-696B-4687-9FFA-5B4ABF241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85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21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4ED6ED-CA29-4AAA-9829-8812BD75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29" y="499621"/>
            <a:ext cx="9123173" cy="143077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Panelist comments on mental health, social determinants &amp; the COVID-19 pandemic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B8C0E95-DE64-4034-807D-C5EABFA71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911" y="2342679"/>
            <a:ext cx="6234237" cy="324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1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BA2D8-4929-466A-A41C-E8A6B4181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CE13C7-A172-4F35-B5EA-198CAB7EF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046" y="1930400"/>
            <a:ext cx="5162445" cy="40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8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54A13-13D3-41D1-825C-40049BE0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CC30C-E135-4311-BA53-5F9C4FAEB57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tx1"/>
                </a:solidFill>
              </a:rPr>
              <a:t>For more, please contact: </a:t>
            </a:r>
            <a:br>
              <a:rPr lang="en-US" sz="2200" b="1" dirty="0">
                <a:solidFill>
                  <a:schemeClr val="tx1"/>
                </a:solidFill>
              </a:rPr>
            </a:br>
            <a:r>
              <a:rPr lang="en-US" sz="2200" b="1" dirty="0">
                <a:solidFill>
                  <a:schemeClr val="tx1"/>
                </a:solidFill>
              </a:rPr>
              <a:t>Robert J. Cramer, Ph.D.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tx1"/>
                </a:solidFill>
              </a:rPr>
              <a:t>Department of Public Health Sciences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tx1"/>
                </a:solidFill>
              </a:rPr>
              <a:t>UNC Charlotte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rcramer4@uncc.edu</a:t>
            </a:r>
            <a:endParaRPr lang="en-US" sz="2200" b="1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chemeClr val="tx1"/>
                </a:solidFill>
              </a:rPr>
              <a:t>@DocRobPhD23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22854ED-BE50-4A63-9324-0D317F66DE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78753" y="2160588"/>
            <a:ext cx="4207850" cy="236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5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3D760-4359-4600-AD5A-C6FFEB05A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30977"/>
            <a:ext cx="8596668" cy="5762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Panelists: Welcome! Welcome!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5BB87E3-023A-4C65-BCD1-E3C22DB95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1395168"/>
            <a:ext cx="4185623" cy="464619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Yu-jay Harris, MBA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President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Psychology For All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Elise Howell, MA, LCMHC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Licensed Clinician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Southeast Psych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86A6AEC-4781-4CA2-A8CE-12C9CD6C0C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1395168"/>
            <a:ext cx="4185617" cy="4646196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Robert J. Cramer, Ph.D.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Associate Professor &amp;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Belk Distinguished Scholar in Health Research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Department of Public Health Sciences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Annelise </a:t>
            </a:r>
            <a:r>
              <a:rPr lang="en-US" sz="2200" dirty="0" err="1">
                <a:solidFill>
                  <a:schemeClr val="tx1"/>
                </a:solidFill>
              </a:rPr>
              <a:t>Mennicke</a:t>
            </a:r>
            <a:r>
              <a:rPr lang="en-US" sz="2200" dirty="0">
                <a:solidFill>
                  <a:schemeClr val="tx1"/>
                </a:solidFill>
              </a:rPr>
              <a:t>, MSW, PhD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Assistant Professor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School of Social Work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E509A7-8BE9-4AC7-A0DD-E42FD0F14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987" y="5331855"/>
            <a:ext cx="3255393" cy="13951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89B410-F569-431A-B4F2-C0E1AA73C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659" y="2575441"/>
            <a:ext cx="1307794" cy="13077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B34812-E48D-47A7-BC2A-5846FA95C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361" y="5202439"/>
            <a:ext cx="1900503" cy="16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24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04BB5F4-9CCA-40A7-81C1-FCECB6AD8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2527"/>
            <a:ext cx="8596668" cy="132080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framework: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Determinants of Mental Health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CDCBD4A-CBEC-42A9-8F27-79E9E888E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2646" y="1470984"/>
            <a:ext cx="5387016" cy="53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2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A3FA-664C-49B7-88A2-C3E20E66D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157114"/>
            <a:ext cx="8596668" cy="1320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Psychology for All-UNC Charlotte COVID-19 Needs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BA694-3DB5-4959-97E7-2850020D5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67" y="1477915"/>
            <a:ext cx="9615339" cy="508314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Summer 2020</a:t>
            </a:r>
          </a:p>
          <a:p>
            <a:r>
              <a:rPr lang="en-US" dirty="0"/>
              <a:t>Assessment of: </a:t>
            </a:r>
          </a:p>
          <a:p>
            <a:pPr lvl="1"/>
            <a:r>
              <a:rPr lang="en-US" dirty="0"/>
              <a:t>COVID-19 exposure</a:t>
            </a:r>
          </a:p>
          <a:p>
            <a:pPr lvl="1"/>
            <a:r>
              <a:rPr lang="en-US" dirty="0"/>
              <a:t>COVID-19 specific stress &amp; reactions </a:t>
            </a:r>
          </a:p>
          <a:p>
            <a:pPr lvl="1"/>
            <a:r>
              <a:rPr lang="en-US" dirty="0"/>
              <a:t>Mental health &amp; alcohol use</a:t>
            </a:r>
          </a:p>
          <a:p>
            <a:pPr lvl="1"/>
            <a:r>
              <a:rPr lang="en-US" dirty="0"/>
              <a:t>Relationship quality</a:t>
            </a:r>
          </a:p>
          <a:p>
            <a:pPr lvl="1"/>
            <a:r>
              <a:rPr lang="en-US" dirty="0"/>
              <a:t>Domestic violence</a:t>
            </a:r>
          </a:p>
          <a:p>
            <a:pPr lvl="1"/>
            <a:r>
              <a:rPr lang="en-US" dirty="0"/>
              <a:t>Coping &amp; resilience</a:t>
            </a:r>
          </a:p>
          <a:p>
            <a:pPr lvl="1"/>
            <a:r>
              <a:rPr lang="en-US" dirty="0"/>
              <a:t>Interest in mental health services (online &amp; in-person)</a:t>
            </a:r>
          </a:p>
          <a:p>
            <a:r>
              <a:rPr lang="en-US" dirty="0"/>
              <a:t>Online survey distributed via PFA’s constituent partners: </a:t>
            </a:r>
          </a:p>
          <a:p>
            <a:pPr lvl="1"/>
            <a:r>
              <a:rPr lang="en-US" dirty="0"/>
              <a:t>C4 Counseling</a:t>
            </a:r>
          </a:p>
          <a:p>
            <a:pPr lvl="1"/>
            <a:r>
              <a:rPr lang="en-US" dirty="0"/>
              <a:t>The Harvest Center</a:t>
            </a:r>
          </a:p>
          <a:p>
            <a:pPr lvl="1"/>
            <a:r>
              <a:rPr lang="en-US" dirty="0"/>
              <a:t>Care Ring</a:t>
            </a:r>
          </a:p>
          <a:p>
            <a:pPr lvl="1"/>
            <a:r>
              <a:rPr lang="en-US" dirty="0"/>
              <a:t>Time Out Youth</a:t>
            </a:r>
          </a:p>
          <a:p>
            <a:pPr lvl="1"/>
            <a:r>
              <a:rPr lang="en-US" dirty="0"/>
              <a:t>Westside Education Think Tank</a:t>
            </a:r>
          </a:p>
          <a:p>
            <a:r>
              <a:rPr lang="en-US" dirty="0"/>
              <a:t>Participation criteria: (a) 18 years of age or older, (b) living in Charlotte and surrounding counties, </a:t>
            </a:r>
          </a:p>
          <a:p>
            <a:pPr marL="0" indent="0">
              <a:buNone/>
            </a:pPr>
            <a:r>
              <a:rPr lang="en-US" dirty="0"/>
              <a:t>	and (3) household income &lt; $60k.  </a:t>
            </a:r>
          </a:p>
        </p:txBody>
      </p:sp>
    </p:spTree>
    <p:extLst>
      <p:ext uri="{BB962C8B-B14F-4D97-AF65-F5344CB8AC3E}">
        <p14:creationId xmlns:p14="http://schemas.microsoft.com/office/powerpoint/2010/main" val="118599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9AEAB-F439-433B-880C-54BC8F2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27" y="326796"/>
            <a:ext cx="8596668" cy="1320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of the Needs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C8B88-F38D-45CE-8FEC-2A594D84C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103" y="1425297"/>
            <a:ext cx="5167285" cy="426849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1: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To assess COVID-19 specific exposure, stress, and biopsychosocial responses.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To assess psychosocial impacts, namely rates of mental health symptoms, alcohol use, domestic violence, relationship quality, and coping efforts. 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 To assess interest in and barriers to low cost mental health services utilization. 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16E0AB-25C0-4D00-B241-A2DD3686CF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786649"/>
            <a:ext cx="3561614" cy="354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2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C985B1-484F-4B57-9DCC-6945D09A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10" y="166540"/>
            <a:ext cx="8596668" cy="13208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 and Other-Experienced COVID-19 Related Exposure and Stressors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E2365E-850B-4D0D-9EEB-CDF0BD82FB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597117"/>
              </p:ext>
            </p:extLst>
          </p:nvPr>
        </p:nvGraphicFramePr>
        <p:xfrm>
          <a:off x="575035" y="1487341"/>
          <a:ext cx="10276741" cy="5333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9347">
                  <a:extLst>
                    <a:ext uri="{9D8B030D-6E8A-4147-A177-3AD203B41FA5}">
                      <a16:colId xmlns:a16="http://schemas.microsoft.com/office/drawing/2014/main" val="3129730043"/>
                    </a:ext>
                  </a:extLst>
                </a:gridCol>
                <a:gridCol w="1468884">
                  <a:extLst>
                    <a:ext uri="{9D8B030D-6E8A-4147-A177-3AD203B41FA5}">
                      <a16:colId xmlns:a16="http://schemas.microsoft.com/office/drawing/2014/main" val="1759608966"/>
                    </a:ext>
                  </a:extLst>
                </a:gridCol>
                <a:gridCol w="1958510">
                  <a:extLst>
                    <a:ext uri="{9D8B030D-6E8A-4147-A177-3AD203B41FA5}">
                      <a16:colId xmlns:a16="http://schemas.microsoft.com/office/drawing/2014/main" val="464557545"/>
                    </a:ext>
                  </a:extLst>
                </a:gridCol>
              </a:tblGrid>
              <a:tr h="11243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Experience: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Happened to me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 (%)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Happened to someone close to me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 (%)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250290"/>
                  </a:ext>
                </a:extLst>
              </a:tr>
              <a:tr h="5550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 Become ill from possible or certain exposure to the coronavirus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46 (29.5%)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111 (71.2%)</a:t>
                      </a:r>
                      <a:endParaRPr 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7089325"/>
                  </a:ext>
                </a:extLst>
              </a:tr>
              <a:tr h="2704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 Job requires possible exposure to coronavirus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 (46.8%)</a:t>
                      </a:r>
                      <a:endParaRPr 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 (41.7%)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4783941"/>
                  </a:ext>
                </a:extLst>
              </a:tr>
              <a:tr h="517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 Lost job or lost income due to the coronavirus pandemic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 (46.2%)</a:t>
                      </a:r>
                      <a:endParaRPr lang="en-US" sz="18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84 (53.8%)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9196390"/>
                  </a:ext>
                </a:extLst>
              </a:tr>
              <a:tr h="5550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 Increased responsibilities at home due to the coronavirus pandemic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 (46.8%)</a:t>
                      </a:r>
                      <a:endParaRPr 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88 (56.4%)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203341"/>
                  </a:ext>
                </a:extLst>
              </a:tr>
              <a:tr h="5550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 Difficulty getting food, medication or other necessities due to the coronavirus pandemic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52 (33.3%)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76 (48.7%)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797789"/>
                  </a:ext>
                </a:extLst>
              </a:tr>
              <a:tr h="5550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 Difficulty getting needed social support due to the coronavirus pandemic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 (41.0%)</a:t>
                      </a:r>
                      <a:endParaRPr 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71 (45.5%)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6221896"/>
                  </a:ext>
                </a:extLst>
              </a:tr>
              <a:tr h="517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 Lost health insurance due to the coronavirus pandemic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 (25.6%)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 (44.9%)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2442384"/>
                  </a:ext>
                </a:extLst>
              </a:tr>
              <a:tr h="5550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 Went on public food assistance due to the coronavirus pandemic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54 (34.6%)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62 (39.7%)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6367109"/>
                  </a:ext>
                </a:extLst>
              </a:tr>
            </a:tbl>
          </a:graphicData>
        </a:graphic>
      </p:graphicFrame>
      <p:sp>
        <p:nvSpPr>
          <p:cNvPr id="2" name="Explosion 1 1">
            <a:extLst>
              <a:ext uri="{FF2B5EF4-FFF2-40B4-BE49-F238E27FC236}">
                <a16:creationId xmlns:a16="http://schemas.microsoft.com/office/drawing/2014/main" id="{566789D4-57EB-334B-8F47-B846F7E33536}"/>
              </a:ext>
            </a:extLst>
          </p:cNvPr>
          <p:cNvSpPr/>
          <p:nvPr/>
        </p:nvSpPr>
        <p:spPr>
          <a:xfrm rot="1131768">
            <a:off x="9407680" y="-85040"/>
            <a:ext cx="2886159" cy="1674467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in mind, this was early in the pandemic</a:t>
            </a:r>
          </a:p>
        </p:txBody>
      </p:sp>
    </p:spTree>
    <p:extLst>
      <p:ext uri="{BB962C8B-B14F-4D97-AF65-F5344CB8AC3E}">
        <p14:creationId xmlns:p14="http://schemas.microsoft.com/office/powerpoint/2010/main" val="199393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D0A706-CFE4-4088-8F60-651C452D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60" y="1498604"/>
            <a:ext cx="4088802" cy="3214798"/>
          </a:xfrm>
        </p:spPr>
        <p:txBody>
          <a:bodyPr>
            <a:normAutofit/>
          </a:bodyPr>
          <a:lstStyle/>
          <a:p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Findings: Reactions to the Pandemic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3C04CA4-6539-4223-8513-9AED720198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84448"/>
              </p:ext>
            </p:extLst>
          </p:nvPr>
        </p:nvGraphicFramePr>
        <p:xfrm>
          <a:off x="4760913" y="0"/>
          <a:ext cx="7431087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7622">
                  <a:extLst>
                    <a:ext uri="{9D8B030D-6E8A-4147-A177-3AD203B41FA5}">
                      <a16:colId xmlns:a16="http://schemas.microsoft.com/office/drawing/2014/main" val="2447367552"/>
                    </a:ext>
                  </a:extLst>
                </a:gridCol>
                <a:gridCol w="2124854">
                  <a:extLst>
                    <a:ext uri="{9D8B030D-6E8A-4147-A177-3AD203B41FA5}">
                      <a16:colId xmlns:a16="http://schemas.microsoft.com/office/drawing/2014/main" val="4193483609"/>
                    </a:ext>
                  </a:extLst>
                </a:gridCol>
                <a:gridCol w="2018611">
                  <a:extLst>
                    <a:ext uri="{9D8B030D-6E8A-4147-A177-3AD203B41FA5}">
                      <a16:colId xmlns:a16="http://schemas.microsoft.com/office/drawing/2014/main" val="3429031878"/>
                    </a:ext>
                  </a:extLst>
                </a:gridCol>
              </a:tblGrid>
              <a:tr h="13130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Since learning about the coronavirus (COVID-19) outbreak…</a:t>
                      </a: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who reported this lessened since beginning of pandemic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% who reported this increased since beginning of pandemic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extLst>
                  <a:ext uri="{0D108BD9-81ED-4DB2-BD59-A6C34878D82A}">
                    <a16:rowId xmlns:a16="http://schemas.microsoft.com/office/drawing/2014/main" val="4104577237"/>
                  </a:ext>
                </a:extLst>
              </a:tr>
              <a:tr h="5174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 My stress is: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extLst>
                  <a:ext uri="{0D108BD9-81ED-4DB2-BD59-A6C34878D82A}">
                    <a16:rowId xmlns:a16="http://schemas.microsoft.com/office/drawing/2014/main" val="344006449"/>
                  </a:ext>
                </a:extLst>
              </a:tr>
              <a:tr h="591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 My interaction with friends and family is: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43.6</a:t>
                      </a:r>
                      <a:endParaRPr 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extLst>
                  <a:ext uri="{0D108BD9-81ED-4DB2-BD59-A6C34878D82A}">
                    <a16:rowId xmlns:a16="http://schemas.microsoft.com/office/drawing/2014/main" val="2596190020"/>
                  </a:ext>
                </a:extLst>
              </a:tr>
              <a:tr h="5174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 My emotional distress is: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31.4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extLst>
                  <a:ext uri="{0D108BD9-81ED-4DB2-BD59-A6C34878D82A}">
                    <a16:rowId xmlns:a16="http://schemas.microsoft.com/office/drawing/2014/main" val="2130785676"/>
                  </a:ext>
                </a:extLst>
              </a:tr>
              <a:tr h="5174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4. My physical activity is: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41.0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23.0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extLst>
                  <a:ext uri="{0D108BD9-81ED-4DB2-BD59-A6C34878D82A}">
                    <a16:rowId xmlns:a16="http://schemas.microsoft.com/office/drawing/2014/main" val="1449959634"/>
                  </a:ext>
                </a:extLst>
              </a:tr>
              <a:tr h="591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5. My use of alcohol and/or illicit drugs is: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extLst>
                  <a:ext uri="{0D108BD9-81ED-4DB2-BD59-A6C34878D82A}">
                    <a16:rowId xmlns:a16="http://schemas.microsoft.com/office/drawing/2014/main" val="133043823"/>
                  </a:ext>
                </a:extLst>
              </a:tr>
              <a:tr h="591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6. My use of prescription medication is: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39.7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22.4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extLst>
                  <a:ext uri="{0D108BD9-81ED-4DB2-BD59-A6C34878D82A}">
                    <a16:rowId xmlns:a16="http://schemas.microsoft.com/office/drawing/2014/main" val="3628636331"/>
                  </a:ext>
                </a:extLst>
              </a:tr>
              <a:tr h="5174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 My pain is: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35.9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26.3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extLst>
                  <a:ext uri="{0D108BD9-81ED-4DB2-BD59-A6C34878D82A}">
                    <a16:rowId xmlns:a16="http://schemas.microsoft.com/office/drawing/2014/main" val="3675690440"/>
                  </a:ext>
                </a:extLst>
              </a:tr>
              <a:tr h="51741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 My fear or worry is: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32.1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extLst>
                  <a:ext uri="{0D108BD9-81ED-4DB2-BD59-A6C34878D82A}">
                    <a16:rowId xmlns:a16="http://schemas.microsoft.com/office/drawing/2014/main" val="1311686956"/>
                  </a:ext>
                </a:extLst>
              </a:tr>
              <a:tr h="591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 My effort to cope with stress is: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41.6</a:t>
                      </a:r>
                      <a:endParaRPr 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extLst>
                  <a:ext uri="{0D108BD9-81ED-4DB2-BD59-A6C34878D82A}">
                    <a16:rowId xmlns:a16="http://schemas.microsoft.com/office/drawing/2014/main" val="1016737093"/>
                  </a:ext>
                </a:extLst>
              </a:tr>
              <a:tr h="591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10. My overall sense of well-being is: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37.2</a:t>
                      </a:r>
                      <a:endParaRPr lang="en-US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415" marR="77415" marT="0" marB="0"/>
                </a:tc>
                <a:extLst>
                  <a:ext uri="{0D108BD9-81ED-4DB2-BD59-A6C34878D82A}">
                    <a16:rowId xmlns:a16="http://schemas.microsoft.com/office/drawing/2014/main" val="3701378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76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793A0-289B-41EE-B5FF-023FA120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9" y="0"/>
            <a:ext cx="10172918" cy="9049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BB1613-8367-46FA-A7AD-3923DF7BF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657"/>
            <a:ext cx="12191999" cy="68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75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476D5C-2916-45EC-BDF1-91548F38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9DA55ED-CEC4-4045-8387-CBCF9A205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0319"/>
            <a:ext cx="12195169" cy="6868319"/>
          </a:xfrm>
        </p:spPr>
      </p:pic>
    </p:spTree>
    <p:extLst>
      <p:ext uri="{BB962C8B-B14F-4D97-AF65-F5344CB8AC3E}">
        <p14:creationId xmlns:p14="http://schemas.microsoft.com/office/powerpoint/2010/main" val="23645334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633</Words>
  <Application>Microsoft Office PowerPoint</Application>
  <PresentationFormat>Widescreen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Facet</vt:lpstr>
      <vt:lpstr>Social Determinants of Mental Health During and After the COVID-19 Pandemic</vt:lpstr>
      <vt:lpstr>Panelists: Welcome! Welcome!</vt:lpstr>
      <vt:lpstr>Our framework:  Social Determinants of Mental Health</vt:lpstr>
      <vt:lpstr>The Psychology for All-UNC Charlotte COVID-19 Needs Assessment</vt:lpstr>
      <vt:lpstr>Goals of the Needs Assessment</vt:lpstr>
      <vt:lpstr>Self- and Other-Experienced COVID-19 Related Exposure and Stressors</vt:lpstr>
      <vt:lpstr>Summary Findings: Reactions to the Pandemic </vt:lpstr>
      <vt:lpstr>PowerPoint Presentation</vt:lpstr>
      <vt:lpstr>PowerPoint Presentation</vt:lpstr>
      <vt:lpstr>PowerPoint Presentation</vt:lpstr>
      <vt:lpstr>Panelist comments on mental health, social determinants &amp; the COVID-19 pandemic</vt:lpstr>
      <vt:lpstr>Q&amp;A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Determinants of Mental Health During and After the COVID-19 Pandemic</dc:title>
  <dc:creator>Robert Cramer</dc:creator>
  <cp:lastModifiedBy>Robert Cramer</cp:lastModifiedBy>
  <cp:revision>12</cp:revision>
  <dcterms:created xsi:type="dcterms:W3CDTF">2021-03-24T22:21:05Z</dcterms:created>
  <dcterms:modified xsi:type="dcterms:W3CDTF">2021-03-31T14:28:15Z</dcterms:modified>
</cp:coreProperties>
</file>