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836" r:id="rId5"/>
  </p:sldMasterIdLst>
  <p:notesMasterIdLst>
    <p:notesMasterId r:id="rId32"/>
  </p:notesMasterIdLst>
  <p:handoutMasterIdLst>
    <p:handoutMasterId r:id="rId33"/>
  </p:handoutMasterIdLst>
  <p:sldIdLst>
    <p:sldId id="2515" r:id="rId6"/>
    <p:sldId id="2666" r:id="rId7"/>
    <p:sldId id="2667" r:id="rId8"/>
    <p:sldId id="2650" r:id="rId9"/>
    <p:sldId id="2669" r:id="rId10"/>
    <p:sldId id="2718" r:id="rId11"/>
    <p:sldId id="332" r:id="rId12"/>
    <p:sldId id="2481" r:id="rId13"/>
    <p:sldId id="2482" r:id="rId14"/>
    <p:sldId id="2483" r:id="rId15"/>
    <p:sldId id="2719" r:id="rId16"/>
    <p:sldId id="2721" r:id="rId17"/>
    <p:sldId id="2709" r:id="rId18"/>
    <p:sldId id="2649" r:id="rId19"/>
    <p:sldId id="2652" r:id="rId20"/>
    <p:sldId id="2711" r:id="rId21"/>
    <p:sldId id="2715" r:id="rId22"/>
    <p:sldId id="2720" r:id="rId23"/>
    <p:sldId id="2723" r:id="rId24"/>
    <p:sldId id="2722" r:id="rId25"/>
    <p:sldId id="2717" r:id="rId26"/>
    <p:sldId id="2568" r:id="rId27"/>
    <p:sldId id="2645" r:id="rId28"/>
    <p:sldId id="2693" r:id="rId29"/>
    <p:sldId id="2716" r:id="rId30"/>
    <p:sldId id="2706" r:id="rId31"/>
  </p:sldIdLst>
  <p:sldSz cx="11884025" cy="6684963"/>
  <p:notesSz cx="7315200" cy="9601200"/>
  <p:defaultTextStyle>
    <a:defPPr>
      <a:defRPr lang="en-US"/>
    </a:defPPr>
    <a:lvl1pPr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1pPr>
    <a:lvl2pPr marL="453440"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2pPr>
    <a:lvl3pPr marL="90687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3pPr>
    <a:lvl4pPr marL="1360313"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4pPr>
    <a:lvl5pPr marL="181375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5pPr>
    <a:lvl6pPr marL="2267188" algn="l" defTabSz="906878" rtl="0" eaLnBrk="1" latinLnBrk="0" hangingPunct="1">
      <a:defRPr sz="3200" kern="1200">
        <a:solidFill>
          <a:srgbClr val="4D4D4D"/>
        </a:solidFill>
        <a:latin typeface="Arial" charset="0"/>
        <a:ea typeface="ＭＳ Ｐゴシック" pitchFamily="-1" charset="-128"/>
        <a:cs typeface="+mn-cs"/>
      </a:defRPr>
    </a:lvl6pPr>
    <a:lvl7pPr marL="2720627" algn="l" defTabSz="906878" rtl="0" eaLnBrk="1" latinLnBrk="0" hangingPunct="1">
      <a:defRPr sz="3200" kern="1200">
        <a:solidFill>
          <a:srgbClr val="4D4D4D"/>
        </a:solidFill>
        <a:latin typeface="Arial" charset="0"/>
        <a:ea typeface="ＭＳ Ｐゴシック" pitchFamily="-1" charset="-128"/>
        <a:cs typeface="+mn-cs"/>
      </a:defRPr>
    </a:lvl7pPr>
    <a:lvl8pPr marL="3174066" algn="l" defTabSz="906878" rtl="0" eaLnBrk="1" latinLnBrk="0" hangingPunct="1">
      <a:defRPr sz="3200" kern="1200">
        <a:solidFill>
          <a:srgbClr val="4D4D4D"/>
        </a:solidFill>
        <a:latin typeface="Arial" charset="0"/>
        <a:ea typeface="ＭＳ Ｐゴシック" pitchFamily="-1" charset="-128"/>
        <a:cs typeface="+mn-cs"/>
      </a:defRPr>
    </a:lvl8pPr>
    <a:lvl9pPr marL="3627505" algn="l" defTabSz="906878" rtl="0" eaLnBrk="1" latinLnBrk="0" hangingPunct="1">
      <a:defRPr sz="3200" kern="1200">
        <a:solidFill>
          <a:srgbClr val="4D4D4D"/>
        </a:solidFill>
        <a:latin typeface="Arial" charset="0"/>
        <a:ea typeface="ＭＳ Ｐゴシック" pitchFamily="-1" charset="-128"/>
        <a:cs typeface="+mn-cs"/>
      </a:defRPr>
    </a:lvl9pPr>
  </p:defaultTextStyle>
  <p:extLst>
    <p:ext uri="{521415D9-36F7-43E2-AB2F-B90AF26B5E84}">
      <p14:sectionLst xmlns:p14="http://schemas.microsoft.com/office/powerpoint/2010/main">
        <p14:section name="Default Section" id="{9EDE39C0-477D-4A6E-A1BA-84CAD8BCC63E}">
          <p14:sldIdLst>
            <p14:sldId id="2515"/>
            <p14:sldId id="2666"/>
            <p14:sldId id="2667"/>
            <p14:sldId id="2650"/>
            <p14:sldId id="2669"/>
            <p14:sldId id="2718"/>
            <p14:sldId id="332"/>
            <p14:sldId id="2481"/>
            <p14:sldId id="2482"/>
            <p14:sldId id="2483"/>
            <p14:sldId id="2719"/>
            <p14:sldId id="2721"/>
            <p14:sldId id="2709"/>
            <p14:sldId id="2649"/>
            <p14:sldId id="2652"/>
            <p14:sldId id="2711"/>
            <p14:sldId id="2715"/>
            <p14:sldId id="2720"/>
            <p14:sldId id="2723"/>
            <p14:sldId id="2722"/>
            <p14:sldId id="2717"/>
            <p14:sldId id="2568"/>
            <p14:sldId id="2645"/>
            <p14:sldId id="2693"/>
            <p14:sldId id="2716"/>
            <p14:sldId id="2706"/>
          </p14:sldIdLst>
        </p14:section>
      </p14:sectionLst>
    </p:ext>
    <p:ext uri="{EFAFB233-063F-42B5-8137-9DF3F51BA10A}">
      <p15:sldGuideLst xmlns:p15="http://schemas.microsoft.com/office/powerpoint/2012/main">
        <p15:guide id="1" orient="horz" pos="1058" userDrawn="1">
          <p15:clr>
            <a:srgbClr val="A4A3A4"/>
          </p15:clr>
        </p15:guide>
        <p15:guide id="2" pos="104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Keener" initials="TK" lastIdx="21" clrIdx="0">
    <p:extLst>
      <p:ext uri="{19B8F6BF-5375-455C-9EA6-DF929625EA0E}">
        <p15:presenceInfo xmlns:p15="http://schemas.microsoft.com/office/powerpoint/2012/main" userId="S-1-5-21-1409082233-436374069-725345543-3847" providerId="AD"/>
      </p:ext>
    </p:extLst>
  </p:cmAuthor>
  <p:cmAuthor id="2" name="Yuly Rodriguez" initials="YR" lastIdx="10" clrIdx="1">
    <p:extLst>
      <p:ext uri="{19B8F6BF-5375-455C-9EA6-DF929625EA0E}">
        <p15:presenceInfo xmlns:p15="http://schemas.microsoft.com/office/powerpoint/2012/main" userId="S::yrodriguez@leadingonopportunity.org::6f43dc1b-1bde-461e-9689-89c6f4d2e6a6" providerId="AD"/>
      </p:ext>
    </p:extLst>
  </p:cmAuthor>
  <p:cmAuthor id="3" name="Sherri Chisholm" initials="SC" lastIdx="3" clrIdx="2">
    <p:extLst>
      <p:ext uri="{19B8F6BF-5375-455C-9EA6-DF929625EA0E}">
        <p15:presenceInfo xmlns:p15="http://schemas.microsoft.com/office/powerpoint/2012/main" userId="S::schisholm@leadingonopportunity.org::7c66aaf3-0370-4a73-b683-a05549dab198" providerId="AD"/>
      </p:ext>
    </p:extLst>
  </p:cmAuthor>
  <p:cmAuthor id="4" name="Nandi" initials="N" lastIdx="1" clrIdx="3">
    <p:extLst>
      <p:ext uri="{19B8F6BF-5375-455C-9EA6-DF929625EA0E}">
        <p15:presenceInfo xmlns:p15="http://schemas.microsoft.com/office/powerpoint/2012/main" userId="S::nrelford@leadingonopportunity.org::264c8061-da18-4e8f-95ed-2f9a03599e6b" providerId="AD"/>
      </p:ext>
    </p:extLst>
  </p:cmAuthor>
  <p:cmAuthor id="5" name="AJ Calhoun" initials="AC" lastIdx="3" clrIdx="4">
    <p:extLst>
      <p:ext uri="{19B8F6BF-5375-455C-9EA6-DF929625EA0E}">
        <p15:presenceInfo xmlns:p15="http://schemas.microsoft.com/office/powerpoint/2012/main" userId="S::acalhoun@leadingonopportunity.org::1dceb7ee-11fa-4545-bb89-5e7ab1fcf2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BBC"/>
    <a:srgbClr val="AE00AE"/>
    <a:srgbClr val="FF00FF"/>
    <a:srgbClr val="012340"/>
    <a:srgbClr val="DBE3F3"/>
    <a:srgbClr val="457DB6"/>
    <a:srgbClr val="7BA6E6"/>
    <a:srgbClr val="33687E"/>
    <a:srgbClr val="9A222E"/>
    <a:srgbClr val="D1D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54D07-857A-3947-A4B9-4EFDA4EB8EF1}" v="637" dt="2021-04-07T18:20:35.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4"/>
    <p:restoredTop sz="81763"/>
  </p:normalViewPr>
  <p:slideViewPr>
    <p:cSldViewPr snapToGrid="0">
      <p:cViewPr>
        <p:scale>
          <a:sx n="96" d="100"/>
          <a:sy n="96" d="100"/>
        </p:scale>
        <p:origin x="1144" y="560"/>
      </p:cViewPr>
      <p:guideLst>
        <p:guide orient="horz" pos="1058"/>
        <p:guide pos="1048"/>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 Calhoun" userId="1dceb7ee-11fa-4545-bb89-5e7ab1fcf2fe" providerId="ADAL" clId="{1DE54D07-857A-3947-A4B9-4EFDA4EB8EF1}"/>
    <pc:docChg chg="undo custSel addSld delSld modSld sldOrd modSection">
      <pc:chgData name="AJ Calhoun" userId="1dceb7ee-11fa-4545-bb89-5e7ab1fcf2fe" providerId="ADAL" clId="{1DE54D07-857A-3947-A4B9-4EFDA4EB8EF1}" dt="2021-04-07T18:21:33.661" v="35935" actId="313"/>
      <pc:docMkLst>
        <pc:docMk/>
      </pc:docMkLst>
      <pc:sldChg chg="addSp modSp mod modNotesTx">
        <pc:chgData name="AJ Calhoun" userId="1dceb7ee-11fa-4545-bb89-5e7ab1fcf2fe" providerId="ADAL" clId="{1DE54D07-857A-3947-A4B9-4EFDA4EB8EF1}" dt="2021-04-06T15:26:51.287" v="11315" actId="20577"/>
        <pc:sldMkLst>
          <pc:docMk/>
          <pc:sldMk cId="3667806477" sldId="332"/>
        </pc:sldMkLst>
        <pc:spChg chg="mod">
          <ac:chgData name="AJ Calhoun" userId="1dceb7ee-11fa-4545-bb89-5e7ab1fcf2fe" providerId="ADAL" clId="{1DE54D07-857A-3947-A4B9-4EFDA4EB8EF1}" dt="2021-04-06T14:05:41.266" v="2332" actId="1076"/>
          <ac:spMkLst>
            <pc:docMk/>
            <pc:sldMk cId="3667806477" sldId="332"/>
            <ac:spMk id="3" creationId="{00000000-0000-0000-0000-000000000000}"/>
          </ac:spMkLst>
        </pc:spChg>
        <pc:spChg chg="add mod">
          <ac:chgData name="AJ Calhoun" userId="1dceb7ee-11fa-4545-bb89-5e7ab1fcf2fe" providerId="ADAL" clId="{1DE54D07-857A-3947-A4B9-4EFDA4EB8EF1}" dt="2021-04-06T14:06:01.921" v="2402" actId="1076"/>
          <ac:spMkLst>
            <pc:docMk/>
            <pc:sldMk cId="3667806477" sldId="332"/>
            <ac:spMk id="10" creationId="{D7E393A4-FFA7-4141-B0D3-DF3B44284FE8}"/>
          </ac:spMkLst>
        </pc:spChg>
      </pc:sldChg>
      <pc:sldChg chg="modSp mod modNotesTx">
        <pc:chgData name="AJ Calhoun" userId="1dceb7ee-11fa-4545-bb89-5e7ab1fcf2fe" providerId="ADAL" clId="{1DE54D07-857A-3947-A4B9-4EFDA4EB8EF1}" dt="2021-04-07T18:20:53.599" v="35923" actId="2"/>
        <pc:sldMkLst>
          <pc:docMk/>
          <pc:sldMk cId="3329236934" sldId="2481"/>
        </pc:sldMkLst>
        <pc:spChg chg="mod">
          <ac:chgData name="AJ Calhoun" userId="1dceb7ee-11fa-4545-bb89-5e7ab1fcf2fe" providerId="ADAL" clId="{1DE54D07-857A-3947-A4B9-4EFDA4EB8EF1}" dt="2021-04-07T18:20:53.599" v="35923" actId="2"/>
          <ac:spMkLst>
            <pc:docMk/>
            <pc:sldMk cId="3329236934" sldId="2481"/>
            <ac:spMk id="12" creationId="{00000000-0000-0000-0000-000000000000}"/>
          </ac:spMkLst>
        </pc:spChg>
      </pc:sldChg>
      <pc:sldChg chg="modNotesTx">
        <pc:chgData name="AJ Calhoun" userId="1dceb7ee-11fa-4545-bb89-5e7ab1fcf2fe" providerId="ADAL" clId="{1DE54D07-857A-3947-A4B9-4EFDA4EB8EF1}" dt="2021-04-06T15:45:28.165" v="12831" actId="20577"/>
        <pc:sldMkLst>
          <pc:docMk/>
          <pc:sldMk cId="3753642703" sldId="2482"/>
        </pc:sldMkLst>
      </pc:sldChg>
      <pc:sldChg chg="modSp mod modNotesTx">
        <pc:chgData name="AJ Calhoun" userId="1dceb7ee-11fa-4545-bb89-5e7ab1fcf2fe" providerId="ADAL" clId="{1DE54D07-857A-3947-A4B9-4EFDA4EB8EF1}" dt="2021-04-07T18:20:55.749" v="35925" actId="2"/>
        <pc:sldMkLst>
          <pc:docMk/>
          <pc:sldMk cId="1402584202" sldId="2483"/>
        </pc:sldMkLst>
        <pc:spChg chg="mod">
          <ac:chgData name="AJ Calhoun" userId="1dceb7ee-11fa-4545-bb89-5e7ab1fcf2fe" providerId="ADAL" clId="{1DE54D07-857A-3947-A4B9-4EFDA4EB8EF1}" dt="2021-04-07T18:20:54.970" v="35924" actId="2"/>
          <ac:spMkLst>
            <pc:docMk/>
            <pc:sldMk cId="1402584202" sldId="2483"/>
            <ac:spMk id="69" creationId="{B41E7EA9-EEBA-5C45-9E8B-CA32CDDEA307}"/>
          </ac:spMkLst>
        </pc:spChg>
        <pc:spChg chg="mod">
          <ac:chgData name="AJ Calhoun" userId="1dceb7ee-11fa-4545-bb89-5e7ab1fcf2fe" providerId="ADAL" clId="{1DE54D07-857A-3947-A4B9-4EFDA4EB8EF1}" dt="2021-04-07T18:20:55.749" v="35925" actId="2"/>
          <ac:spMkLst>
            <pc:docMk/>
            <pc:sldMk cId="1402584202" sldId="2483"/>
            <ac:spMk id="79" creationId="{F639D178-AE4C-EA4C-B91C-74028E20B9BE}"/>
          </ac:spMkLst>
        </pc:spChg>
      </pc:sldChg>
      <pc:sldChg chg="modSp mod modNotesTx">
        <pc:chgData name="AJ Calhoun" userId="1dceb7ee-11fa-4545-bb89-5e7ab1fcf2fe" providerId="ADAL" clId="{1DE54D07-857A-3947-A4B9-4EFDA4EB8EF1}" dt="2021-04-06T14:23:32.257" v="5321" actId="20577"/>
        <pc:sldMkLst>
          <pc:docMk/>
          <pc:sldMk cId="3914912496" sldId="2515"/>
        </pc:sldMkLst>
        <pc:spChg chg="mod">
          <ac:chgData name="AJ Calhoun" userId="1dceb7ee-11fa-4545-bb89-5e7ab1fcf2fe" providerId="ADAL" clId="{1DE54D07-857A-3947-A4B9-4EFDA4EB8EF1}" dt="2021-04-06T14:08:25.579" v="2574" actId="113"/>
          <ac:spMkLst>
            <pc:docMk/>
            <pc:sldMk cId="3914912496" sldId="2515"/>
            <ac:spMk id="7" creationId="{27A928EC-3C27-A740-BF27-7E58A88DE53F}"/>
          </ac:spMkLst>
        </pc:spChg>
      </pc:sldChg>
      <pc:sldChg chg="delSp modSp mod modNotesTx">
        <pc:chgData name="AJ Calhoun" userId="1dceb7ee-11fa-4545-bb89-5e7ab1fcf2fe" providerId="ADAL" clId="{1DE54D07-857A-3947-A4B9-4EFDA4EB8EF1}" dt="2021-04-07T18:19:22.820" v="35915" actId="1035"/>
        <pc:sldMkLst>
          <pc:docMk/>
          <pc:sldMk cId="4255863542" sldId="2568"/>
        </pc:sldMkLst>
        <pc:spChg chg="mod">
          <ac:chgData name="AJ Calhoun" userId="1dceb7ee-11fa-4545-bb89-5e7ab1fcf2fe" providerId="ADAL" clId="{1DE54D07-857A-3947-A4B9-4EFDA4EB8EF1}" dt="2021-04-06T14:08:03.640" v="2571" actId="1076"/>
          <ac:spMkLst>
            <pc:docMk/>
            <pc:sldMk cId="4255863542" sldId="2568"/>
            <ac:spMk id="4" creationId="{C2F58562-D347-5749-9A9F-1E07F3A19E5E}"/>
          </ac:spMkLst>
        </pc:spChg>
        <pc:spChg chg="del">
          <ac:chgData name="AJ Calhoun" userId="1dceb7ee-11fa-4545-bb89-5e7ab1fcf2fe" providerId="ADAL" clId="{1DE54D07-857A-3947-A4B9-4EFDA4EB8EF1}" dt="2021-04-06T14:07:16.832" v="2456" actId="478"/>
          <ac:spMkLst>
            <pc:docMk/>
            <pc:sldMk cId="4255863542" sldId="2568"/>
            <ac:spMk id="5" creationId="{27E1D960-DC46-3B43-827E-92A1FFEC96B8}"/>
          </ac:spMkLst>
        </pc:spChg>
        <pc:spChg chg="mod">
          <ac:chgData name="AJ Calhoun" userId="1dceb7ee-11fa-4545-bb89-5e7ab1fcf2fe" providerId="ADAL" clId="{1DE54D07-857A-3947-A4B9-4EFDA4EB8EF1}" dt="2021-04-07T18:19:22.820" v="35915" actId="1035"/>
          <ac:spMkLst>
            <pc:docMk/>
            <pc:sldMk cId="4255863542" sldId="2568"/>
            <ac:spMk id="7" creationId="{27A928EC-3C27-A740-BF27-7E58A88DE53F}"/>
          </ac:spMkLst>
        </pc:spChg>
      </pc:sldChg>
      <pc:sldChg chg="modNotesTx">
        <pc:chgData name="AJ Calhoun" userId="1dceb7ee-11fa-4545-bb89-5e7ab1fcf2fe" providerId="ADAL" clId="{1DE54D07-857A-3947-A4B9-4EFDA4EB8EF1}" dt="2021-04-07T18:20:38.749" v="35917" actId="2"/>
        <pc:sldMkLst>
          <pc:docMk/>
          <pc:sldMk cId="1832738162" sldId="2645"/>
        </pc:sldMkLst>
      </pc:sldChg>
      <pc:sldChg chg="addSp modSp mod modNotesTx">
        <pc:chgData name="AJ Calhoun" userId="1dceb7ee-11fa-4545-bb89-5e7ab1fcf2fe" providerId="ADAL" clId="{1DE54D07-857A-3947-A4B9-4EFDA4EB8EF1}" dt="2021-04-07T18:20:59.245" v="35928" actId="2"/>
        <pc:sldMkLst>
          <pc:docMk/>
          <pc:sldMk cId="4114111949" sldId="2649"/>
        </pc:sldMkLst>
        <pc:spChg chg="add mod">
          <ac:chgData name="AJ Calhoun" userId="1dceb7ee-11fa-4545-bb89-5e7ab1fcf2fe" providerId="ADAL" clId="{1DE54D07-857A-3947-A4B9-4EFDA4EB8EF1}" dt="2021-04-06T14:06:33.019" v="2424" actId="1076"/>
          <ac:spMkLst>
            <pc:docMk/>
            <pc:sldMk cId="4114111949" sldId="2649"/>
            <ac:spMk id="203" creationId="{B62BBACD-628D-B947-9B02-BD94F4734A96}"/>
          </ac:spMkLst>
        </pc:spChg>
        <pc:spChg chg="mod">
          <ac:chgData name="AJ Calhoun" userId="1dceb7ee-11fa-4545-bb89-5e7ab1fcf2fe" providerId="ADAL" clId="{1DE54D07-857A-3947-A4B9-4EFDA4EB8EF1}" dt="2021-04-07T18:20:59.245" v="35928" actId="2"/>
          <ac:spMkLst>
            <pc:docMk/>
            <pc:sldMk cId="4114111949" sldId="2649"/>
            <ac:spMk id="626" creationId="{526F5D67-5FE1-A544-B9BC-32D3B5EDFB11}"/>
          </ac:spMkLst>
        </pc:spChg>
      </pc:sldChg>
      <pc:sldChg chg="addSp modSp mod ord modNotesTx">
        <pc:chgData name="AJ Calhoun" userId="1dceb7ee-11fa-4545-bb89-5e7ab1fcf2fe" providerId="ADAL" clId="{1DE54D07-857A-3947-A4B9-4EFDA4EB8EF1}" dt="2021-04-06T14:43:15.835" v="8640" actId="20577"/>
        <pc:sldMkLst>
          <pc:docMk/>
          <pc:sldMk cId="1221298051" sldId="2650"/>
        </pc:sldMkLst>
        <pc:spChg chg="add mod">
          <ac:chgData name="AJ Calhoun" userId="1dceb7ee-11fa-4545-bb89-5e7ab1fcf2fe" providerId="ADAL" clId="{1DE54D07-857A-3947-A4B9-4EFDA4EB8EF1}" dt="2021-04-06T14:05:12.544" v="2326" actId="1076"/>
          <ac:spMkLst>
            <pc:docMk/>
            <pc:sldMk cId="1221298051" sldId="2650"/>
            <ac:spMk id="56" creationId="{D4B4E24F-FDD8-574D-91A3-7FE75E0F91C1}"/>
          </ac:spMkLst>
        </pc:spChg>
      </pc:sldChg>
      <pc:sldChg chg="modNotesTx">
        <pc:chgData name="AJ Calhoun" userId="1dceb7ee-11fa-4545-bb89-5e7ab1fcf2fe" providerId="ADAL" clId="{1DE54D07-857A-3947-A4B9-4EFDA4EB8EF1}" dt="2021-04-07T18:21:10.294" v="35932" actId="2"/>
        <pc:sldMkLst>
          <pc:docMk/>
          <pc:sldMk cId="605816498" sldId="2652"/>
        </pc:sldMkLst>
      </pc:sldChg>
      <pc:sldChg chg="modNotesTx">
        <pc:chgData name="AJ Calhoun" userId="1dceb7ee-11fa-4545-bb89-5e7ab1fcf2fe" providerId="ADAL" clId="{1DE54D07-857A-3947-A4B9-4EFDA4EB8EF1}" dt="2021-04-07T18:20:45.973" v="35920" actId="313"/>
        <pc:sldMkLst>
          <pc:docMk/>
          <pc:sldMk cId="158292087" sldId="2666"/>
        </pc:sldMkLst>
      </pc:sldChg>
      <pc:sldChg chg="modNotesTx">
        <pc:chgData name="AJ Calhoun" userId="1dceb7ee-11fa-4545-bb89-5e7ab1fcf2fe" providerId="ADAL" clId="{1DE54D07-857A-3947-A4B9-4EFDA4EB8EF1}" dt="2021-04-07T14:38:01.771" v="27319" actId="20577"/>
        <pc:sldMkLst>
          <pc:docMk/>
          <pc:sldMk cId="3531052873" sldId="2667"/>
        </pc:sldMkLst>
      </pc:sldChg>
      <pc:sldChg chg="addSp delSp modSp mod modNotesTx">
        <pc:chgData name="AJ Calhoun" userId="1dceb7ee-11fa-4545-bb89-5e7ab1fcf2fe" providerId="ADAL" clId="{1DE54D07-857A-3947-A4B9-4EFDA4EB8EF1}" dt="2021-04-06T15:16:50.650" v="9293" actId="20577"/>
        <pc:sldMkLst>
          <pc:docMk/>
          <pc:sldMk cId="2556791068" sldId="2669"/>
        </pc:sldMkLst>
        <pc:spChg chg="del">
          <ac:chgData name="AJ Calhoun" userId="1dceb7ee-11fa-4545-bb89-5e7ab1fcf2fe" providerId="ADAL" clId="{1DE54D07-857A-3947-A4B9-4EFDA4EB8EF1}" dt="2021-04-06T14:05:17.847" v="2327" actId="478"/>
          <ac:spMkLst>
            <pc:docMk/>
            <pc:sldMk cId="2556791068" sldId="2669"/>
            <ac:spMk id="5" creationId="{50F31F0A-3372-0946-81F6-6A0A1E15705C}"/>
          </ac:spMkLst>
        </pc:spChg>
        <pc:spChg chg="add del mod">
          <ac:chgData name="AJ Calhoun" userId="1dceb7ee-11fa-4545-bb89-5e7ab1fcf2fe" providerId="ADAL" clId="{1DE54D07-857A-3947-A4B9-4EFDA4EB8EF1}" dt="2021-04-06T14:05:30.479" v="2330" actId="478"/>
          <ac:spMkLst>
            <pc:docMk/>
            <pc:sldMk cId="2556791068" sldId="2669"/>
            <ac:spMk id="525" creationId="{B533C59A-E1D4-9744-8C0B-CC7016593090}"/>
          </ac:spMkLst>
        </pc:spChg>
        <pc:spChg chg="add mod">
          <ac:chgData name="AJ Calhoun" userId="1dceb7ee-11fa-4545-bb89-5e7ab1fcf2fe" providerId="ADAL" clId="{1DE54D07-857A-3947-A4B9-4EFDA4EB8EF1}" dt="2021-04-06T14:05:30.745" v="2331"/>
          <ac:spMkLst>
            <pc:docMk/>
            <pc:sldMk cId="2556791068" sldId="2669"/>
            <ac:spMk id="526" creationId="{1402069F-7E27-A544-A52E-906B41806E5C}"/>
          </ac:spMkLst>
        </pc:spChg>
      </pc:sldChg>
      <pc:sldChg chg="modSp mod modNotesTx">
        <pc:chgData name="AJ Calhoun" userId="1dceb7ee-11fa-4545-bb89-5e7ab1fcf2fe" providerId="ADAL" clId="{1DE54D07-857A-3947-A4B9-4EFDA4EB8EF1}" dt="2021-04-07T16:17:04.008" v="28483" actId="20577"/>
        <pc:sldMkLst>
          <pc:docMk/>
          <pc:sldMk cId="767766417" sldId="2709"/>
        </pc:sldMkLst>
        <pc:spChg chg="mod">
          <ac:chgData name="AJ Calhoun" userId="1dceb7ee-11fa-4545-bb89-5e7ab1fcf2fe" providerId="ADAL" clId="{1DE54D07-857A-3947-A4B9-4EFDA4EB8EF1}" dt="2021-04-07T16:17:04.008" v="28483" actId="20577"/>
          <ac:spMkLst>
            <pc:docMk/>
            <pc:sldMk cId="767766417" sldId="2709"/>
            <ac:spMk id="4" creationId="{AD469534-812A-754D-9AA7-71D12505E985}"/>
          </ac:spMkLst>
        </pc:spChg>
      </pc:sldChg>
      <pc:sldChg chg="addSp modSp modNotesTx">
        <pc:chgData name="AJ Calhoun" userId="1dceb7ee-11fa-4545-bb89-5e7ab1fcf2fe" providerId="ADAL" clId="{1DE54D07-857A-3947-A4B9-4EFDA4EB8EF1}" dt="2021-04-06T16:17:09.309" v="19559" actId="20577"/>
        <pc:sldMkLst>
          <pc:docMk/>
          <pc:sldMk cId="4005960445" sldId="2711"/>
        </pc:sldMkLst>
        <pc:spChg chg="add mod">
          <ac:chgData name="AJ Calhoun" userId="1dceb7ee-11fa-4545-bb89-5e7ab1fcf2fe" providerId="ADAL" clId="{1DE54D07-857A-3947-A4B9-4EFDA4EB8EF1}" dt="2021-04-06T14:06:44.632" v="2425"/>
          <ac:spMkLst>
            <pc:docMk/>
            <pc:sldMk cId="4005960445" sldId="2711"/>
            <ac:spMk id="6" creationId="{587F7F46-CF46-6F48-B4AF-05212C3A4A1A}"/>
          </ac:spMkLst>
        </pc:spChg>
        <pc:spChg chg="mod">
          <ac:chgData name="AJ Calhoun" userId="1dceb7ee-11fa-4545-bb89-5e7ab1fcf2fe" providerId="ADAL" clId="{1DE54D07-857A-3947-A4B9-4EFDA4EB8EF1}" dt="2021-04-06T14:06:44.632" v="2425"/>
          <ac:spMkLst>
            <pc:docMk/>
            <pc:sldMk cId="4005960445" sldId="2711"/>
            <ac:spMk id="8" creationId="{331ABC74-0A62-704F-8C35-36EE3198271A}"/>
          </ac:spMkLst>
        </pc:spChg>
        <pc:grpChg chg="add mod">
          <ac:chgData name="AJ Calhoun" userId="1dceb7ee-11fa-4545-bb89-5e7ab1fcf2fe" providerId="ADAL" clId="{1DE54D07-857A-3947-A4B9-4EFDA4EB8EF1}" dt="2021-04-06T14:06:44.632" v="2425"/>
          <ac:grpSpMkLst>
            <pc:docMk/>
            <pc:sldMk cId="4005960445" sldId="2711"/>
            <ac:grpSpMk id="7" creationId="{631482EB-E525-994D-91D8-E75DFE98A1A1}"/>
          </ac:grpSpMkLst>
        </pc:grpChg>
        <pc:picChg chg="mod">
          <ac:chgData name="AJ Calhoun" userId="1dceb7ee-11fa-4545-bb89-5e7ab1fcf2fe" providerId="ADAL" clId="{1DE54D07-857A-3947-A4B9-4EFDA4EB8EF1}" dt="2021-04-06T14:06:44.632" v="2425"/>
          <ac:picMkLst>
            <pc:docMk/>
            <pc:sldMk cId="4005960445" sldId="2711"/>
            <ac:picMk id="9" creationId="{E462FCB7-D536-CD4C-96EB-B02C9C6C0F7B}"/>
          </ac:picMkLst>
        </pc:picChg>
        <pc:cxnChg chg="mod">
          <ac:chgData name="AJ Calhoun" userId="1dceb7ee-11fa-4545-bb89-5e7ab1fcf2fe" providerId="ADAL" clId="{1DE54D07-857A-3947-A4B9-4EFDA4EB8EF1}" dt="2021-04-06T14:06:44.632" v="2425"/>
          <ac:cxnSpMkLst>
            <pc:docMk/>
            <pc:sldMk cId="4005960445" sldId="2711"/>
            <ac:cxnSpMk id="10" creationId="{04092FBC-72A8-A848-936A-84144F3E413D}"/>
          </ac:cxnSpMkLst>
        </pc:cxnChg>
      </pc:sldChg>
      <pc:sldChg chg="modSp mod modNotesTx">
        <pc:chgData name="AJ Calhoun" userId="1dceb7ee-11fa-4545-bb89-5e7ab1fcf2fe" providerId="ADAL" clId="{1DE54D07-857A-3947-A4B9-4EFDA4EB8EF1}" dt="2021-04-07T18:21:29.644" v="35934" actId="2"/>
        <pc:sldMkLst>
          <pc:docMk/>
          <pc:sldMk cId="282587184" sldId="2715"/>
        </pc:sldMkLst>
        <pc:spChg chg="mod">
          <ac:chgData name="AJ Calhoun" userId="1dceb7ee-11fa-4545-bb89-5e7ab1fcf2fe" providerId="ADAL" clId="{1DE54D07-857A-3947-A4B9-4EFDA4EB8EF1}" dt="2021-04-07T18:21:27.474" v="35933" actId="2"/>
          <ac:spMkLst>
            <pc:docMk/>
            <pc:sldMk cId="282587184" sldId="2715"/>
            <ac:spMk id="5" creationId="{E4E5CCC1-038E-8C45-8D08-68D7D2F27602}"/>
          </ac:spMkLst>
        </pc:spChg>
      </pc:sldChg>
      <pc:sldChg chg="addSp modSp mod ord modShow modNotesTx">
        <pc:chgData name="AJ Calhoun" userId="1dceb7ee-11fa-4545-bb89-5e7ab1fcf2fe" providerId="ADAL" clId="{1DE54D07-857A-3947-A4B9-4EFDA4EB8EF1}" dt="2021-04-07T18:20:40.175" v="35918" actId="2"/>
        <pc:sldMkLst>
          <pc:docMk/>
          <pc:sldMk cId="41129458" sldId="2716"/>
        </pc:sldMkLst>
        <pc:spChg chg="mod">
          <ac:chgData name="AJ Calhoun" userId="1dceb7ee-11fa-4545-bb89-5e7ab1fcf2fe" providerId="ADAL" clId="{1DE54D07-857A-3947-A4B9-4EFDA4EB8EF1}" dt="2021-04-07T18:20:40.175" v="35918" actId="2"/>
          <ac:spMkLst>
            <pc:docMk/>
            <pc:sldMk cId="41129458" sldId="2716"/>
            <ac:spMk id="5" creationId="{E4E5CCC1-038E-8C45-8D08-68D7D2F27602}"/>
          </ac:spMkLst>
        </pc:spChg>
        <pc:spChg chg="mod">
          <ac:chgData name="AJ Calhoun" userId="1dceb7ee-11fa-4545-bb89-5e7ab1fcf2fe" providerId="ADAL" clId="{1DE54D07-857A-3947-A4B9-4EFDA4EB8EF1}" dt="2021-04-07T17:31:44.686" v="32357"/>
          <ac:spMkLst>
            <pc:docMk/>
            <pc:sldMk cId="41129458" sldId="2716"/>
            <ac:spMk id="15" creationId="{737C9FD6-B9AA-4742-A878-C2CDE6058D0C}"/>
          </ac:spMkLst>
        </pc:spChg>
        <pc:spChg chg="mod">
          <ac:chgData name="AJ Calhoun" userId="1dceb7ee-11fa-4545-bb89-5e7ab1fcf2fe" providerId="ADAL" clId="{1DE54D07-857A-3947-A4B9-4EFDA4EB8EF1}" dt="2021-04-07T17:31:44.686" v="32357"/>
          <ac:spMkLst>
            <pc:docMk/>
            <pc:sldMk cId="41129458" sldId="2716"/>
            <ac:spMk id="16" creationId="{2AC6C266-832C-3048-AA13-AE50ED485CE9}"/>
          </ac:spMkLst>
        </pc:spChg>
        <pc:spChg chg="mod">
          <ac:chgData name="AJ Calhoun" userId="1dceb7ee-11fa-4545-bb89-5e7ab1fcf2fe" providerId="ADAL" clId="{1DE54D07-857A-3947-A4B9-4EFDA4EB8EF1}" dt="2021-04-07T17:31:44.686" v="32357"/>
          <ac:spMkLst>
            <pc:docMk/>
            <pc:sldMk cId="41129458" sldId="2716"/>
            <ac:spMk id="17" creationId="{501BDAF9-137D-D14D-8B7C-D2450D947A6B}"/>
          </ac:spMkLst>
        </pc:spChg>
        <pc:spChg chg="mod">
          <ac:chgData name="AJ Calhoun" userId="1dceb7ee-11fa-4545-bb89-5e7ab1fcf2fe" providerId="ADAL" clId="{1DE54D07-857A-3947-A4B9-4EFDA4EB8EF1}" dt="2021-04-07T17:31:44.686" v="32357"/>
          <ac:spMkLst>
            <pc:docMk/>
            <pc:sldMk cId="41129458" sldId="2716"/>
            <ac:spMk id="18" creationId="{5732845B-B582-B04B-86AB-0572F2FA2C21}"/>
          </ac:spMkLst>
        </pc:spChg>
        <pc:spChg chg="mod">
          <ac:chgData name="AJ Calhoun" userId="1dceb7ee-11fa-4545-bb89-5e7ab1fcf2fe" providerId="ADAL" clId="{1DE54D07-857A-3947-A4B9-4EFDA4EB8EF1}" dt="2021-04-07T17:31:44.686" v="32357"/>
          <ac:spMkLst>
            <pc:docMk/>
            <pc:sldMk cId="41129458" sldId="2716"/>
            <ac:spMk id="19" creationId="{DA5CF2F6-7105-C74C-8D39-CC7DFDFB201A}"/>
          </ac:spMkLst>
        </pc:spChg>
        <pc:spChg chg="mod">
          <ac:chgData name="AJ Calhoun" userId="1dceb7ee-11fa-4545-bb89-5e7ab1fcf2fe" providerId="ADAL" clId="{1DE54D07-857A-3947-A4B9-4EFDA4EB8EF1}" dt="2021-04-07T17:31:44.686" v="32357"/>
          <ac:spMkLst>
            <pc:docMk/>
            <pc:sldMk cId="41129458" sldId="2716"/>
            <ac:spMk id="20" creationId="{68E85A41-E3D2-E74E-92B8-C8E08C056CCD}"/>
          </ac:spMkLst>
        </pc:spChg>
        <pc:spChg chg="mod">
          <ac:chgData name="AJ Calhoun" userId="1dceb7ee-11fa-4545-bb89-5e7ab1fcf2fe" providerId="ADAL" clId="{1DE54D07-857A-3947-A4B9-4EFDA4EB8EF1}" dt="2021-04-07T17:31:44.686" v="32357"/>
          <ac:spMkLst>
            <pc:docMk/>
            <pc:sldMk cId="41129458" sldId="2716"/>
            <ac:spMk id="21" creationId="{E069B11A-0795-4E4D-9945-499450B03EB8}"/>
          </ac:spMkLst>
        </pc:spChg>
        <pc:spChg chg="mod">
          <ac:chgData name="AJ Calhoun" userId="1dceb7ee-11fa-4545-bb89-5e7ab1fcf2fe" providerId="ADAL" clId="{1DE54D07-857A-3947-A4B9-4EFDA4EB8EF1}" dt="2021-04-07T17:31:44.686" v="32357"/>
          <ac:spMkLst>
            <pc:docMk/>
            <pc:sldMk cId="41129458" sldId="2716"/>
            <ac:spMk id="22" creationId="{01C9C3CC-809F-8C41-8681-40EDF75F2382}"/>
          </ac:spMkLst>
        </pc:spChg>
        <pc:spChg chg="mod">
          <ac:chgData name="AJ Calhoun" userId="1dceb7ee-11fa-4545-bb89-5e7ab1fcf2fe" providerId="ADAL" clId="{1DE54D07-857A-3947-A4B9-4EFDA4EB8EF1}" dt="2021-04-07T17:31:44.686" v="32357"/>
          <ac:spMkLst>
            <pc:docMk/>
            <pc:sldMk cId="41129458" sldId="2716"/>
            <ac:spMk id="23" creationId="{3671D30C-D860-4342-8321-0DCBA2E70E68}"/>
          </ac:spMkLst>
        </pc:spChg>
        <pc:grpChg chg="add mod">
          <ac:chgData name="AJ Calhoun" userId="1dceb7ee-11fa-4545-bb89-5e7ab1fcf2fe" providerId="ADAL" clId="{1DE54D07-857A-3947-A4B9-4EFDA4EB8EF1}" dt="2021-04-07T17:31:44.686" v="32357"/>
          <ac:grpSpMkLst>
            <pc:docMk/>
            <pc:sldMk cId="41129458" sldId="2716"/>
            <ac:grpSpMk id="14" creationId="{E2CE477C-A6EE-334D-9815-4DDCB41C7B55}"/>
          </ac:grpSpMkLst>
        </pc:grpChg>
      </pc:sldChg>
      <pc:sldChg chg="modSp mod modNotesTx">
        <pc:chgData name="AJ Calhoun" userId="1dceb7ee-11fa-4545-bb89-5e7ab1fcf2fe" providerId="ADAL" clId="{1DE54D07-857A-3947-A4B9-4EFDA4EB8EF1}" dt="2021-04-07T18:21:33.661" v="35935" actId="313"/>
        <pc:sldMkLst>
          <pc:docMk/>
          <pc:sldMk cId="4048785134" sldId="2717"/>
        </pc:sldMkLst>
        <pc:spChg chg="mod">
          <ac:chgData name="AJ Calhoun" userId="1dceb7ee-11fa-4545-bb89-5e7ab1fcf2fe" providerId="ADAL" clId="{1DE54D07-857A-3947-A4B9-4EFDA4EB8EF1}" dt="2021-04-07T17:27:08.286" v="32280" actId="313"/>
          <ac:spMkLst>
            <pc:docMk/>
            <pc:sldMk cId="4048785134" sldId="2717"/>
            <ac:spMk id="4" creationId="{AD469534-812A-754D-9AA7-71D12505E985}"/>
          </ac:spMkLst>
        </pc:spChg>
      </pc:sldChg>
      <pc:sldChg chg="modNotesTx">
        <pc:chgData name="AJ Calhoun" userId="1dceb7ee-11fa-4545-bb89-5e7ab1fcf2fe" providerId="ADAL" clId="{1DE54D07-857A-3947-A4B9-4EFDA4EB8EF1}" dt="2021-04-07T18:20:51.472" v="35922" actId="2"/>
        <pc:sldMkLst>
          <pc:docMk/>
          <pc:sldMk cId="180656141" sldId="2718"/>
        </pc:sldMkLst>
      </pc:sldChg>
      <pc:sldChg chg="modSp mod modNotesTx">
        <pc:chgData name="AJ Calhoun" userId="1dceb7ee-11fa-4545-bb89-5e7ab1fcf2fe" providerId="ADAL" clId="{1DE54D07-857A-3947-A4B9-4EFDA4EB8EF1}" dt="2021-04-07T18:20:57.414" v="35927" actId="2"/>
        <pc:sldMkLst>
          <pc:docMk/>
          <pc:sldMk cId="2815351201" sldId="2719"/>
        </pc:sldMkLst>
        <pc:spChg chg="mod">
          <ac:chgData name="AJ Calhoun" userId="1dceb7ee-11fa-4545-bb89-5e7ab1fcf2fe" providerId="ADAL" clId="{1DE54D07-857A-3947-A4B9-4EFDA4EB8EF1}" dt="2021-04-07T18:20:56.784" v="35926" actId="2"/>
          <ac:spMkLst>
            <pc:docMk/>
            <pc:sldMk cId="2815351201" sldId="2719"/>
            <ac:spMk id="256" creationId="{B6724E15-3532-5745-A2F0-F2D46CA67771}"/>
          </ac:spMkLst>
        </pc:spChg>
        <pc:spChg chg="mod">
          <ac:chgData name="AJ Calhoun" userId="1dceb7ee-11fa-4545-bb89-5e7ab1fcf2fe" providerId="ADAL" clId="{1DE54D07-857A-3947-A4B9-4EFDA4EB8EF1}" dt="2021-04-07T18:20:57.414" v="35927" actId="2"/>
          <ac:spMkLst>
            <pc:docMk/>
            <pc:sldMk cId="2815351201" sldId="2719"/>
            <ac:spMk id="266" creationId="{CAE27122-A1D8-3B4F-B765-48ABDF98F33E}"/>
          </ac:spMkLst>
        </pc:spChg>
      </pc:sldChg>
      <pc:sldChg chg="addSp delSp modSp add mod ord modNotesTx">
        <pc:chgData name="AJ Calhoun" userId="1dceb7ee-11fa-4545-bb89-5e7ab1fcf2fe" providerId="ADAL" clId="{1DE54D07-857A-3947-A4B9-4EFDA4EB8EF1}" dt="2021-04-07T17:57:56.437" v="32838" actId="20577"/>
        <pc:sldMkLst>
          <pc:docMk/>
          <pc:sldMk cId="3231793855" sldId="2720"/>
        </pc:sldMkLst>
        <pc:spChg chg="add mod">
          <ac:chgData name="AJ Calhoun" userId="1dceb7ee-11fa-4545-bb89-5e7ab1fcf2fe" providerId="ADAL" clId="{1DE54D07-857A-3947-A4B9-4EFDA4EB8EF1}" dt="2021-04-07T16:19:30.481" v="28584" actId="14861"/>
          <ac:spMkLst>
            <pc:docMk/>
            <pc:sldMk cId="3231793855" sldId="2720"/>
            <ac:spMk id="8" creationId="{27378046-C525-0E4F-BC3C-72CE6F519A92}"/>
          </ac:spMkLst>
        </pc:spChg>
        <pc:spChg chg="add del mod">
          <ac:chgData name="AJ Calhoun" userId="1dceb7ee-11fa-4545-bb89-5e7ab1fcf2fe" providerId="ADAL" clId="{1DE54D07-857A-3947-A4B9-4EFDA4EB8EF1}" dt="2021-04-07T16:06:50.749" v="28312"/>
          <ac:spMkLst>
            <pc:docMk/>
            <pc:sldMk cId="3231793855" sldId="2720"/>
            <ac:spMk id="9" creationId="{CEB354C7-9C5F-C540-A54D-E3406723AEA0}"/>
          </ac:spMkLst>
        </pc:spChg>
        <pc:spChg chg="add del mod">
          <ac:chgData name="AJ Calhoun" userId="1dceb7ee-11fa-4545-bb89-5e7ab1fcf2fe" providerId="ADAL" clId="{1DE54D07-857A-3947-A4B9-4EFDA4EB8EF1}" dt="2021-04-07T15:58:29.166" v="28173" actId="478"/>
          <ac:spMkLst>
            <pc:docMk/>
            <pc:sldMk cId="3231793855" sldId="2720"/>
            <ac:spMk id="15" creationId="{113D533E-EFB0-B742-9513-51A4D04D6EAB}"/>
          </ac:spMkLst>
        </pc:spChg>
        <pc:spChg chg="add del mod">
          <ac:chgData name="AJ Calhoun" userId="1dceb7ee-11fa-4545-bb89-5e7ab1fcf2fe" providerId="ADAL" clId="{1DE54D07-857A-3947-A4B9-4EFDA4EB8EF1}" dt="2021-04-07T16:03:17.205" v="28263" actId="478"/>
          <ac:spMkLst>
            <pc:docMk/>
            <pc:sldMk cId="3231793855" sldId="2720"/>
            <ac:spMk id="16" creationId="{F5B033CE-CE12-2F49-A769-6ADFAE9ACD98}"/>
          </ac:spMkLst>
        </pc:spChg>
        <pc:spChg chg="add del mod">
          <ac:chgData name="AJ Calhoun" userId="1dceb7ee-11fa-4545-bb89-5e7ab1fcf2fe" providerId="ADAL" clId="{1DE54D07-857A-3947-A4B9-4EFDA4EB8EF1}" dt="2021-04-07T15:58:55.091" v="28179"/>
          <ac:spMkLst>
            <pc:docMk/>
            <pc:sldMk cId="3231793855" sldId="2720"/>
            <ac:spMk id="17" creationId="{02DFA772-1347-2643-8388-767BB2F10EBF}"/>
          </ac:spMkLst>
        </pc:spChg>
        <pc:spChg chg="add mod">
          <ac:chgData name="AJ Calhoun" userId="1dceb7ee-11fa-4545-bb89-5e7ab1fcf2fe" providerId="ADAL" clId="{1DE54D07-857A-3947-A4B9-4EFDA4EB8EF1}" dt="2021-04-07T16:19:30.481" v="28584" actId="14861"/>
          <ac:spMkLst>
            <pc:docMk/>
            <pc:sldMk cId="3231793855" sldId="2720"/>
            <ac:spMk id="18" creationId="{CB335096-2B1A-044C-BB3F-CAFF5016DD8A}"/>
          </ac:spMkLst>
        </pc:spChg>
        <pc:spChg chg="add mod">
          <ac:chgData name="AJ Calhoun" userId="1dceb7ee-11fa-4545-bb89-5e7ab1fcf2fe" providerId="ADAL" clId="{1DE54D07-857A-3947-A4B9-4EFDA4EB8EF1}" dt="2021-04-07T16:19:30.481" v="28584" actId="14861"/>
          <ac:spMkLst>
            <pc:docMk/>
            <pc:sldMk cId="3231793855" sldId="2720"/>
            <ac:spMk id="19" creationId="{6188A75D-B345-D442-8014-5041917C08EE}"/>
          </ac:spMkLst>
        </pc:spChg>
        <pc:spChg chg="add del mod">
          <ac:chgData name="AJ Calhoun" userId="1dceb7ee-11fa-4545-bb89-5e7ab1fcf2fe" providerId="ADAL" clId="{1DE54D07-857A-3947-A4B9-4EFDA4EB8EF1}" dt="2021-04-07T16:03:45.162" v="28268" actId="478"/>
          <ac:spMkLst>
            <pc:docMk/>
            <pc:sldMk cId="3231793855" sldId="2720"/>
            <ac:spMk id="20" creationId="{A7D8553F-3E6D-8147-8E09-ACC0AA4DE56A}"/>
          </ac:spMkLst>
        </pc:spChg>
        <pc:spChg chg="add mod">
          <ac:chgData name="AJ Calhoun" userId="1dceb7ee-11fa-4545-bb89-5e7ab1fcf2fe" providerId="ADAL" clId="{1DE54D07-857A-3947-A4B9-4EFDA4EB8EF1}" dt="2021-04-07T16:19:30.481" v="28584" actId="14861"/>
          <ac:spMkLst>
            <pc:docMk/>
            <pc:sldMk cId="3231793855" sldId="2720"/>
            <ac:spMk id="21" creationId="{48860E45-8C15-BA40-A3FB-32484FDD3D7F}"/>
          </ac:spMkLst>
        </pc:spChg>
        <pc:spChg chg="add mod">
          <ac:chgData name="AJ Calhoun" userId="1dceb7ee-11fa-4545-bb89-5e7ab1fcf2fe" providerId="ADAL" clId="{1DE54D07-857A-3947-A4B9-4EFDA4EB8EF1}" dt="2021-04-07T16:19:30.481" v="28584" actId="14861"/>
          <ac:spMkLst>
            <pc:docMk/>
            <pc:sldMk cId="3231793855" sldId="2720"/>
            <ac:spMk id="22" creationId="{13E38CF4-F1B3-1346-BAF4-D62944DBAFDA}"/>
          </ac:spMkLst>
        </pc:spChg>
        <pc:spChg chg="add mod">
          <ac:chgData name="AJ Calhoun" userId="1dceb7ee-11fa-4545-bb89-5e7ab1fcf2fe" providerId="ADAL" clId="{1DE54D07-857A-3947-A4B9-4EFDA4EB8EF1}" dt="2021-04-07T16:19:30.481" v="28584" actId="14861"/>
          <ac:spMkLst>
            <pc:docMk/>
            <pc:sldMk cId="3231793855" sldId="2720"/>
            <ac:spMk id="23" creationId="{93A37C98-569A-0D4E-A638-B0D3B52F9B8B}"/>
          </ac:spMkLst>
        </pc:spChg>
        <pc:spChg chg="add mod">
          <ac:chgData name="AJ Calhoun" userId="1dceb7ee-11fa-4545-bb89-5e7ab1fcf2fe" providerId="ADAL" clId="{1DE54D07-857A-3947-A4B9-4EFDA4EB8EF1}" dt="2021-04-07T16:19:30.481" v="28584" actId="14861"/>
          <ac:spMkLst>
            <pc:docMk/>
            <pc:sldMk cId="3231793855" sldId="2720"/>
            <ac:spMk id="24" creationId="{A2C1304F-6821-0042-BCCC-2E4F7C4487C0}"/>
          </ac:spMkLst>
        </pc:spChg>
        <pc:spChg chg="add mod">
          <ac:chgData name="AJ Calhoun" userId="1dceb7ee-11fa-4545-bb89-5e7ab1fcf2fe" providerId="ADAL" clId="{1DE54D07-857A-3947-A4B9-4EFDA4EB8EF1}" dt="2021-04-07T16:19:30.481" v="28584" actId="14861"/>
          <ac:spMkLst>
            <pc:docMk/>
            <pc:sldMk cId="3231793855" sldId="2720"/>
            <ac:spMk id="27" creationId="{2B0B9057-49D4-544A-B6B8-57D6C16C5ED7}"/>
          </ac:spMkLst>
        </pc:spChg>
        <pc:spChg chg="add mod">
          <ac:chgData name="AJ Calhoun" userId="1dceb7ee-11fa-4545-bb89-5e7ab1fcf2fe" providerId="ADAL" clId="{1DE54D07-857A-3947-A4B9-4EFDA4EB8EF1}" dt="2021-04-07T16:19:30.481" v="28584" actId="14861"/>
          <ac:spMkLst>
            <pc:docMk/>
            <pc:sldMk cId="3231793855" sldId="2720"/>
            <ac:spMk id="30" creationId="{89E02DFE-0A4A-5B4F-AD1C-F97CC6050B9C}"/>
          </ac:spMkLst>
        </pc:spChg>
        <pc:spChg chg="add mod">
          <ac:chgData name="AJ Calhoun" userId="1dceb7ee-11fa-4545-bb89-5e7ab1fcf2fe" providerId="ADAL" clId="{1DE54D07-857A-3947-A4B9-4EFDA4EB8EF1}" dt="2021-04-07T16:19:30.481" v="28584" actId="14861"/>
          <ac:spMkLst>
            <pc:docMk/>
            <pc:sldMk cId="3231793855" sldId="2720"/>
            <ac:spMk id="31" creationId="{EE6113FB-8BC5-634E-B4CE-C7E11CC45AF6}"/>
          </ac:spMkLst>
        </pc:spChg>
        <pc:spChg chg="mod">
          <ac:chgData name="AJ Calhoun" userId="1dceb7ee-11fa-4545-bb89-5e7ab1fcf2fe" providerId="ADAL" clId="{1DE54D07-857A-3947-A4B9-4EFDA4EB8EF1}" dt="2021-04-07T16:17:40.448" v="28539" actId="20577"/>
          <ac:spMkLst>
            <pc:docMk/>
            <pc:sldMk cId="3231793855" sldId="2720"/>
            <ac:spMk id="32" creationId="{449A5BAC-D186-E648-AC86-799926FB5D58}"/>
          </ac:spMkLst>
        </pc:spChg>
        <pc:spChg chg="del">
          <ac:chgData name="AJ Calhoun" userId="1dceb7ee-11fa-4545-bb89-5e7ab1fcf2fe" providerId="ADAL" clId="{1DE54D07-857A-3947-A4B9-4EFDA4EB8EF1}" dt="2021-04-07T16:17:33.326" v="28533" actId="478"/>
          <ac:spMkLst>
            <pc:docMk/>
            <pc:sldMk cId="3231793855" sldId="2720"/>
            <ac:spMk id="33" creationId="{14F535DC-6AEA-A146-B52F-49B90EBCD543}"/>
          </ac:spMkLst>
        </pc:spChg>
        <pc:spChg chg="add del mod">
          <ac:chgData name="AJ Calhoun" userId="1dceb7ee-11fa-4545-bb89-5e7ab1fcf2fe" providerId="ADAL" clId="{1DE54D07-857A-3947-A4B9-4EFDA4EB8EF1}" dt="2021-04-07T16:03:28.924" v="28265" actId="478"/>
          <ac:spMkLst>
            <pc:docMk/>
            <pc:sldMk cId="3231793855" sldId="2720"/>
            <ac:spMk id="34" creationId="{6BB70476-8B58-8B48-A84D-B8F063F2CA64}"/>
          </ac:spMkLst>
        </pc:spChg>
        <pc:spChg chg="add mod">
          <ac:chgData name="AJ Calhoun" userId="1dceb7ee-11fa-4545-bb89-5e7ab1fcf2fe" providerId="ADAL" clId="{1DE54D07-857A-3947-A4B9-4EFDA4EB8EF1}" dt="2021-04-07T16:19:30.481" v="28584" actId="14861"/>
          <ac:spMkLst>
            <pc:docMk/>
            <pc:sldMk cId="3231793855" sldId="2720"/>
            <ac:spMk id="35" creationId="{A17A4D1A-9E7B-8344-92D2-A2868E51E02D}"/>
          </ac:spMkLst>
        </pc:spChg>
        <pc:spChg chg="add del mod">
          <ac:chgData name="AJ Calhoun" userId="1dceb7ee-11fa-4545-bb89-5e7ab1fcf2fe" providerId="ADAL" clId="{1DE54D07-857A-3947-A4B9-4EFDA4EB8EF1}" dt="2021-04-07T16:03:47.614" v="28269" actId="478"/>
          <ac:spMkLst>
            <pc:docMk/>
            <pc:sldMk cId="3231793855" sldId="2720"/>
            <ac:spMk id="36" creationId="{A34A4F02-79E8-EC46-B0CD-EC4386B62952}"/>
          </ac:spMkLst>
        </pc:spChg>
        <pc:spChg chg="add mod">
          <ac:chgData name="AJ Calhoun" userId="1dceb7ee-11fa-4545-bb89-5e7ab1fcf2fe" providerId="ADAL" clId="{1DE54D07-857A-3947-A4B9-4EFDA4EB8EF1}" dt="2021-04-07T16:19:30.481" v="28584" actId="14861"/>
          <ac:spMkLst>
            <pc:docMk/>
            <pc:sldMk cId="3231793855" sldId="2720"/>
            <ac:spMk id="37" creationId="{EA759F1F-558D-A149-BCBB-AC93C4D448A7}"/>
          </ac:spMkLst>
        </pc:spChg>
        <pc:spChg chg="add del mod">
          <ac:chgData name="AJ Calhoun" userId="1dceb7ee-11fa-4545-bb89-5e7ab1fcf2fe" providerId="ADAL" clId="{1DE54D07-857A-3947-A4B9-4EFDA4EB8EF1}" dt="2021-04-07T16:19:35.864" v="28585" actId="478"/>
          <ac:spMkLst>
            <pc:docMk/>
            <pc:sldMk cId="3231793855" sldId="2720"/>
            <ac:spMk id="38" creationId="{12759010-CFB4-BE47-BFE3-494626454DDB}"/>
          </ac:spMkLst>
        </pc:spChg>
        <pc:spChg chg="add mod">
          <ac:chgData name="AJ Calhoun" userId="1dceb7ee-11fa-4545-bb89-5e7ab1fcf2fe" providerId="ADAL" clId="{1DE54D07-857A-3947-A4B9-4EFDA4EB8EF1}" dt="2021-04-07T16:19:30.481" v="28584" actId="14861"/>
          <ac:spMkLst>
            <pc:docMk/>
            <pc:sldMk cId="3231793855" sldId="2720"/>
            <ac:spMk id="39" creationId="{B621BA34-D715-AB4F-BD2F-9D04416B99CA}"/>
          </ac:spMkLst>
        </pc:spChg>
        <pc:grpChg chg="del">
          <ac:chgData name="AJ Calhoun" userId="1dceb7ee-11fa-4545-bb89-5e7ab1fcf2fe" providerId="ADAL" clId="{1DE54D07-857A-3947-A4B9-4EFDA4EB8EF1}" dt="2021-04-07T16:17:30.745" v="28532" actId="478"/>
          <ac:grpSpMkLst>
            <pc:docMk/>
            <pc:sldMk cId="3231793855" sldId="2720"/>
            <ac:grpSpMk id="25" creationId="{46C26737-62ED-B44E-BF45-DD8A7E4B5C2C}"/>
          </ac:grpSpMkLst>
        </pc:grpChg>
        <pc:picChg chg="add mod modCrop">
          <ac:chgData name="AJ Calhoun" userId="1dceb7ee-11fa-4545-bb89-5e7ab1fcf2fe" providerId="ADAL" clId="{1DE54D07-857A-3947-A4B9-4EFDA4EB8EF1}" dt="2021-04-07T16:04:09.567" v="28273" actId="167"/>
          <ac:picMkLst>
            <pc:docMk/>
            <pc:sldMk cId="3231793855" sldId="2720"/>
            <ac:picMk id="3" creationId="{5E88EFBA-14A1-C34C-908B-8796BFA46127}"/>
          </ac:picMkLst>
        </pc:picChg>
        <pc:picChg chg="add mod">
          <ac:chgData name="AJ Calhoun" userId="1dceb7ee-11fa-4545-bb89-5e7ab1fcf2fe" providerId="ADAL" clId="{1DE54D07-857A-3947-A4B9-4EFDA4EB8EF1}" dt="2021-04-07T16:04:09.567" v="28273" actId="167"/>
          <ac:picMkLst>
            <pc:docMk/>
            <pc:sldMk cId="3231793855" sldId="2720"/>
            <ac:picMk id="6" creationId="{F123AAB9-091F-A442-90CC-432B754AB547}"/>
          </ac:picMkLst>
        </pc:picChg>
        <pc:picChg chg="add del mod">
          <ac:chgData name="AJ Calhoun" userId="1dceb7ee-11fa-4545-bb89-5e7ab1fcf2fe" providerId="ADAL" clId="{1DE54D07-857A-3947-A4B9-4EFDA4EB8EF1}" dt="2021-04-07T16:18:28.791" v="28570" actId="14861"/>
          <ac:picMkLst>
            <pc:docMk/>
            <pc:sldMk cId="3231793855" sldId="2720"/>
            <ac:picMk id="7" creationId="{604E7399-CA10-F742-9145-EEF756FE69EF}"/>
          </ac:picMkLst>
        </pc:picChg>
      </pc:sldChg>
      <pc:sldChg chg="delSp add mod ord modNotesTx">
        <pc:chgData name="AJ Calhoun" userId="1dceb7ee-11fa-4545-bb89-5e7ab1fcf2fe" providerId="ADAL" clId="{1DE54D07-857A-3947-A4B9-4EFDA4EB8EF1}" dt="2021-04-07T17:50:37.628" v="32368" actId="20577"/>
        <pc:sldMkLst>
          <pc:docMk/>
          <pc:sldMk cId="853819879" sldId="2721"/>
        </pc:sldMkLst>
        <pc:spChg chg="del">
          <ac:chgData name="AJ Calhoun" userId="1dceb7ee-11fa-4545-bb89-5e7ab1fcf2fe" providerId="ADAL" clId="{1DE54D07-857A-3947-A4B9-4EFDA4EB8EF1}" dt="2021-04-07T16:15:00.785" v="28320" actId="478"/>
          <ac:spMkLst>
            <pc:docMk/>
            <pc:sldMk cId="853819879" sldId="2721"/>
            <ac:spMk id="8" creationId="{27378046-C525-0E4F-BC3C-72CE6F519A92}"/>
          </ac:spMkLst>
        </pc:spChg>
        <pc:spChg chg="del">
          <ac:chgData name="AJ Calhoun" userId="1dceb7ee-11fa-4545-bb89-5e7ab1fcf2fe" providerId="ADAL" clId="{1DE54D07-857A-3947-A4B9-4EFDA4EB8EF1}" dt="2021-04-07T16:15:00.785" v="28320" actId="478"/>
          <ac:spMkLst>
            <pc:docMk/>
            <pc:sldMk cId="853819879" sldId="2721"/>
            <ac:spMk id="18" creationId="{CB335096-2B1A-044C-BB3F-CAFF5016DD8A}"/>
          </ac:spMkLst>
        </pc:spChg>
        <pc:spChg chg="del">
          <ac:chgData name="AJ Calhoun" userId="1dceb7ee-11fa-4545-bb89-5e7ab1fcf2fe" providerId="ADAL" clId="{1DE54D07-857A-3947-A4B9-4EFDA4EB8EF1}" dt="2021-04-07T16:15:00.785" v="28320" actId="478"/>
          <ac:spMkLst>
            <pc:docMk/>
            <pc:sldMk cId="853819879" sldId="2721"/>
            <ac:spMk id="19" creationId="{6188A75D-B345-D442-8014-5041917C08EE}"/>
          </ac:spMkLst>
        </pc:spChg>
        <pc:spChg chg="del">
          <ac:chgData name="AJ Calhoun" userId="1dceb7ee-11fa-4545-bb89-5e7ab1fcf2fe" providerId="ADAL" clId="{1DE54D07-857A-3947-A4B9-4EFDA4EB8EF1}" dt="2021-04-07T16:15:00.785" v="28320" actId="478"/>
          <ac:spMkLst>
            <pc:docMk/>
            <pc:sldMk cId="853819879" sldId="2721"/>
            <ac:spMk id="21" creationId="{48860E45-8C15-BA40-A3FB-32484FDD3D7F}"/>
          </ac:spMkLst>
        </pc:spChg>
        <pc:spChg chg="del">
          <ac:chgData name="AJ Calhoun" userId="1dceb7ee-11fa-4545-bb89-5e7ab1fcf2fe" providerId="ADAL" clId="{1DE54D07-857A-3947-A4B9-4EFDA4EB8EF1}" dt="2021-04-07T16:15:00.785" v="28320" actId="478"/>
          <ac:spMkLst>
            <pc:docMk/>
            <pc:sldMk cId="853819879" sldId="2721"/>
            <ac:spMk id="22" creationId="{13E38CF4-F1B3-1346-BAF4-D62944DBAFDA}"/>
          </ac:spMkLst>
        </pc:spChg>
        <pc:spChg chg="del">
          <ac:chgData name="AJ Calhoun" userId="1dceb7ee-11fa-4545-bb89-5e7ab1fcf2fe" providerId="ADAL" clId="{1DE54D07-857A-3947-A4B9-4EFDA4EB8EF1}" dt="2021-04-07T16:15:00.785" v="28320" actId="478"/>
          <ac:spMkLst>
            <pc:docMk/>
            <pc:sldMk cId="853819879" sldId="2721"/>
            <ac:spMk id="23" creationId="{93A37C98-569A-0D4E-A638-B0D3B52F9B8B}"/>
          </ac:spMkLst>
        </pc:spChg>
        <pc:spChg chg="del">
          <ac:chgData name="AJ Calhoun" userId="1dceb7ee-11fa-4545-bb89-5e7ab1fcf2fe" providerId="ADAL" clId="{1DE54D07-857A-3947-A4B9-4EFDA4EB8EF1}" dt="2021-04-07T16:15:00.785" v="28320" actId="478"/>
          <ac:spMkLst>
            <pc:docMk/>
            <pc:sldMk cId="853819879" sldId="2721"/>
            <ac:spMk id="24" creationId="{A2C1304F-6821-0042-BCCC-2E4F7C4487C0}"/>
          </ac:spMkLst>
        </pc:spChg>
        <pc:spChg chg="del">
          <ac:chgData name="AJ Calhoun" userId="1dceb7ee-11fa-4545-bb89-5e7ab1fcf2fe" providerId="ADAL" clId="{1DE54D07-857A-3947-A4B9-4EFDA4EB8EF1}" dt="2021-04-07T16:15:00.785" v="28320" actId="478"/>
          <ac:spMkLst>
            <pc:docMk/>
            <pc:sldMk cId="853819879" sldId="2721"/>
            <ac:spMk id="27" creationId="{2B0B9057-49D4-544A-B6B8-57D6C16C5ED7}"/>
          </ac:spMkLst>
        </pc:spChg>
        <pc:spChg chg="del">
          <ac:chgData name="AJ Calhoun" userId="1dceb7ee-11fa-4545-bb89-5e7ab1fcf2fe" providerId="ADAL" clId="{1DE54D07-857A-3947-A4B9-4EFDA4EB8EF1}" dt="2021-04-07T16:15:00.785" v="28320" actId="478"/>
          <ac:spMkLst>
            <pc:docMk/>
            <pc:sldMk cId="853819879" sldId="2721"/>
            <ac:spMk id="30" creationId="{89E02DFE-0A4A-5B4F-AD1C-F97CC6050B9C}"/>
          </ac:spMkLst>
        </pc:spChg>
        <pc:spChg chg="del">
          <ac:chgData name="AJ Calhoun" userId="1dceb7ee-11fa-4545-bb89-5e7ab1fcf2fe" providerId="ADAL" clId="{1DE54D07-857A-3947-A4B9-4EFDA4EB8EF1}" dt="2021-04-07T16:15:00.785" v="28320" actId="478"/>
          <ac:spMkLst>
            <pc:docMk/>
            <pc:sldMk cId="853819879" sldId="2721"/>
            <ac:spMk id="31" creationId="{EE6113FB-8BC5-634E-B4CE-C7E11CC45AF6}"/>
          </ac:spMkLst>
        </pc:spChg>
        <pc:spChg chg="del">
          <ac:chgData name="AJ Calhoun" userId="1dceb7ee-11fa-4545-bb89-5e7ab1fcf2fe" providerId="ADAL" clId="{1DE54D07-857A-3947-A4B9-4EFDA4EB8EF1}" dt="2021-04-07T16:14:57.060" v="28319" actId="478"/>
          <ac:spMkLst>
            <pc:docMk/>
            <pc:sldMk cId="853819879" sldId="2721"/>
            <ac:spMk id="33" creationId="{14F535DC-6AEA-A146-B52F-49B90EBCD543}"/>
          </ac:spMkLst>
        </pc:spChg>
        <pc:spChg chg="del">
          <ac:chgData name="AJ Calhoun" userId="1dceb7ee-11fa-4545-bb89-5e7ab1fcf2fe" providerId="ADAL" clId="{1DE54D07-857A-3947-A4B9-4EFDA4EB8EF1}" dt="2021-04-07T16:15:00.785" v="28320" actId="478"/>
          <ac:spMkLst>
            <pc:docMk/>
            <pc:sldMk cId="853819879" sldId="2721"/>
            <ac:spMk id="35" creationId="{A17A4D1A-9E7B-8344-92D2-A2868E51E02D}"/>
          </ac:spMkLst>
        </pc:spChg>
        <pc:spChg chg="del">
          <ac:chgData name="AJ Calhoun" userId="1dceb7ee-11fa-4545-bb89-5e7ab1fcf2fe" providerId="ADAL" clId="{1DE54D07-857A-3947-A4B9-4EFDA4EB8EF1}" dt="2021-04-07T16:15:00.785" v="28320" actId="478"/>
          <ac:spMkLst>
            <pc:docMk/>
            <pc:sldMk cId="853819879" sldId="2721"/>
            <ac:spMk id="37" creationId="{EA759F1F-558D-A149-BCBB-AC93C4D448A7}"/>
          </ac:spMkLst>
        </pc:spChg>
        <pc:spChg chg="del">
          <ac:chgData name="AJ Calhoun" userId="1dceb7ee-11fa-4545-bb89-5e7ab1fcf2fe" providerId="ADAL" clId="{1DE54D07-857A-3947-A4B9-4EFDA4EB8EF1}" dt="2021-04-07T16:15:00.785" v="28320" actId="478"/>
          <ac:spMkLst>
            <pc:docMk/>
            <pc:sldMk cId="853819879" sldId="2721"/>
            <ac:spMk id="38" creationId="{12759010-CFB4-BE47-BFE3-494626454DDB}"/>
          </ac:spMkLst>
        </pc:spChg>
        <pc:spChg chg="del">
          <ac:chgData name="AJ Calhoun" userId="1dceb7ee-11fa-4545-bb89-5e7ab1fcf2fe" providerId="ADAL" clId="{1DE54D07-857A-3947-A4B9-4EFDA4EB8EF1}" dt="2021-04-07T16:15:00.785" v="28320" actId="478"/>
          <ac:spMkLst>
            <pc:docMk/>
            <pc:sldMk cId="853819879" sldId="2721"/>
            <ac:spMk id="39" creationId="{B621BA34-D715-AB4F-BD2F-9D04416B99CA}"/>
          </ac:spMkLst>
        </pc:spChg>
        <pc:grpChg chg="del">
          <ac:chgData name="AJ Calhoun" userId="1dceb7ee-11fa-4545-bb89-5e7ab1fcf2fe" providerId="ADAL" clId="{1DE54D07-857A-3947-A4B9-4EFDA4EB8EF1}" dt="2021-04-07T16:14:54.026" v="28318" actId="478"/>
          <ac:grpSpMkLst>
            <pc:docMk/>
            <pc:sldMk cId="853819879" sldId="2721"/>
            <ac:grpSpMk id="25" creationId="{46C26737-62ED-B44E-BF45-DD8A7E4B5C2C}"/>
          </ac:grpSpMkLst>
        </pc:grpChg>
      </pc:sldChg>
      <pc:sldChg chg="addSp delSp modSp add mod ord modNotesTx">
        <pc:chgData name="AJ Calhoun" userId="1dceb7ee-11fa-4545-bb89-5e7ab1fcf2fe" providerId="ADAL" clId="{1DE54D07-857A-3947-A4B9-4EFDA4EB8EF1}" dt="2021-04-07T18:16:47.801" v="35618" actId="20577"/>
        <pc:sldMkLst>
          <pc:docMk/>
          <pc:sldMk cId="3061549678" sldId="2722"/>
        </pc:sldMkLst>
        <pc:spChg chg="mod">
          <ac:chgData name="AJ Calhoun" userId="1dceb7ee-11fa-4545-bb89-5e7ab1fcf2fe" providerId="ADAL" clId="{1DE54D07-857A-3947-A4B9-4EFDA4EB8EF1}" dt="2021-04-07T17:16:19.785" v="30767" actId="20577"/>
          <ac:spMkLst>
            <pc:docMk/>
            <pc:sldMk cId="3061549678" sldId="2722"/>
            <ac:spMk id="4" creationId="{AD469534-812A-754D-9AA7-71D12505E985}"/>
          </ac:spMkLst>
        </pc:spChg>
        <pc:spChg chg="del">
          <ac:chgData name="AJ Calhoun" userId="1dceb7ee-11fa-4545-bb89-5e7ab1fcf2fe" providerId="ADAL" clId="{1DE54D07-857A-3947-A4B9-4EFDA4EB8EF1}" dt="2021-04-07T17:06:15.509" v="30393" actId="478"/>
          <ac:spMkLst>
            <pc:docMk/>
            <pc:sldMk cId="3061549678" sldId="2722"/>
            <ac:spMk id="5" creationId="{E4E5CCC1-038E-8C45-8D08-68D7D2F27602}"/>
          </ac:spMkLst>
        </pc:spChg>
        <pc:spChg chg="del mod">
          <ac:chgData name="AJ Calhoun" userId="1dceb7ee-11fa-4545-bb89-5e7ab1fcf2fe" providerId="ADAL" clId="{1DE54D07-857A-3947-A4B9-4EFDA4EB8EF1}" dt="2021-04-07T16:58:46.461" v="30347" actId="478"/>
          <ac:spMkLst>
            <pc:docMk/>
            <pc:sldMk cId="3061549678" sldId="2722"/>
            <ac:spMk id="6" creationId="{4F8E1438-1B42-374B-BE92-0E56F4072D9E}"/>
          </ac:spMkLst>
        </pc:spChg>
        <pc:spChg chg="del">
          <ac:chgData name="AJ Calhoun" userId="1dceb7ee-11fa-4545-bb89-5e7ab1fcf2fe" providerId="ADAL" clId="{1DE54D07-857A-3947-A4B9-4EFDA4EB8EF1}" dt="2021-04-07T16:58:43.804" v="30345" actId="478"/>
          <ac:spMkLst>
            <pc:docMk/>
            <pc:sldMk cId="3061549678" sldId="2722"/>
            <ac:spMk id="7" creationId="{500D7A60-7971-C047-8E33-1BB277724982}"/>
          </ac:spMkLst>
        </pc:spChg>
        <pc:spChg chg="add del">
          <ac:chgData name="AJ Calhoun" userId="1dceb7ee-11fa-4545-bb89-5e7ab1fcf2fe" providerId="ADAL" clId="{1DE54D07-857A-3947-A4B9-4EFDA4EB8EF1}" dt="2021-04-07T17:04:52.892" v="30380" actId="478"/>
          <ac:spMkLst>
            <pc:docMk/>
            <pc:sldMk cId="3061549678" sldId="2722"/>
            <ac:spMk id="8" creationId="{CCCCF942-095D-EB4D-8C99-66847E12A3BC}"/>
          </ac:spMkLst>
        </pc:spChg>
        <pc:spChg chg="add mod">
          <ac:chgData name="AJ Calhoun" userId="1dceb7ee-11fa-4545-bb89-5e7ab1fcf2fe" providerId="ADAL" clId="{1DE54D07-857A-3947-A4B9-4EFDA4EB8EF1}" dt="2021-04-07T17:07:47.762" v="30460" actId="1076"/>
          <ac:spMkLst>
            <pc:docMk/>
            <pc:sldMk cId="3061549678" sldId="2722"/>
            <ac:spMk id="14" creationId="{83A65F55-49B9-F24E-A92B-3954391B618C}"/>
          </ac:spMkLst>
        </pc:spChg>
        <pc:spChg chg="add mod">
          <ac:chgData name="AJ Calhoun" userId="1dceb7ee-11fa-4545-bb89-5e7ab1fcf2fe" providerId="ADAL" clId="{1DE54D07-857A-3947-A4B9-4EFDA4EB8EF1}" dt="2021-04-07T17:07:47.762" v="30460" actId="1076"/>
          <ac:spMkLst>
            <pc:docMk/>
            <pc:sldMk cId="3061549678" sldId="2722"/>
            <ac:spMk id="15" creationId="{0584106A-659D-754E-AB4D-A566E1258780}"/>
          </ac:spMkLst>
        </pc:spChg>
        <pc:spChg chg="add mod">
          <ac:chgData name="AJ Calhoun" userId="1dceb7ee-11fa-4545-bb89-5e7ab1fcf2fe" providerId="ADAL" clId="{1DE54D07-857A-3947-A4B9-4EFDA4EB8EF1}" dt="2021-04-07T17:07:47.762" v="30460" actId="1076"/>
          <ac:spMkLst>
            <pc:docMk/>
            <pc:sldMk cId="3061549678" sldId="2722"/>
            <ac:spMk id="16" creationId="{E52D1254-4BDA-3B4A-B009-63C58612022B}"/>
          </ac:spMkLst>
        </pc:spChg>
        <pc:spChg chg="add del mod">
          <ac:chgData name="AJ Calhoun" userId="1dceb7ee-11fa-4545-bb89-5e7ab1fcf2fe" providerId="ADAL" clId="{1DE54D07-857A-3947-A4B9-4EFDA4EB8EF1}" dt="2021-04-07T17:06:17.444" v="30394" actId="478"/>
          <ac:spMkLst>
            <pc:docMk/>
            <pc:sldMk cId="3061549678" sldId="2722"/>
            <ac:spMk id="22" creationId="{BF4F51E0-F727-6D40-8E09-0F55C8667347}"/>
          </ac:spMkLst>
        </pc:spChg>
        <pc:spChg chg="add mod">
          <ac:chgData name="AJ Calhoun" userId="1dceb7ee-11fa-4545-bb89-5e7ab1fcf2fe" providerId="ADAL" clId="{1DE54D07-857A-3947-A4B9-4EFDA4EB8EF1}" dt="2021-04-07T17:29:18.306" v="32339" actId="1036"/>
          <ac:spMkLst>
            <pc:docMk/>
            <pc:sldMk cId="3061549678" sldId="2722"/>
            <ac:spMk id="23" creationId="{FF5017FF-1308-204C-A9C0-6523E717FA54}"/>
          </ac:spMkLst>
        </pc:spChg>
        <pc:picChg chg="del">
          <ac:chgData name="AJ Calhoun" userId="1dceb7ee-11fa-4545-bb89-5e7ab1fcf2fe" providerId="ADAL" clId="{1DE54D07-857A-3947-A4B9-4EFDA4EB8EF1}" dt="2021-04-07T16:58:39.317" v="30344" actId="478"/>
          <ac:picMkLst>
            <pc:docMk/>
            <pc:sldMk cId="3061549678" sldId="2722"/>
            <ac:picMk id="2" creationId="{A13C68DA-DC36-1242-8868-422CE3E11600}"/>
          </ac:picMkLst>
        </pc:picChg>
        <pc:picChg chg="add mod">
          <ac:chgData name="AJ Calhoun" userId="1dceb7ee-11fa-4545-bb89-5e7ab1fcf2fe" providerId="ADAL" clId="{1DE54D07-857A-3947-A4B9-4EFDA4EB8EF1}" dt="2021-04-07T17:07:47.762" v="30460" actId="1076"/>
          <ac:picMkLst>
            <pc:docMk/>
            <pc:sldMk cId="3061549678" sldId="2722"/>
            <ac:picMk id="3" creationId="{0EE59FEA-9132-7647-B34B-0487C9EF73EA}"/>
          </ac:picMkLst>
        </pc:picChg>
        <pc:cxnChg chg="add mod">
          <ac:chgData name="AJ Calhoun" userId="1dceb7ee-11fa-4545-bb89-5e7ab1fcf2fe" providerId="ADAL" clId="{1DE54D07-857A-3947-A4B9-4EFDA4EB8EF1}" dt="2021-04-07T17:07:47.762" v="30460" actId="1076"/>
          <ac:cxnSpMkLst>
            <pc:docMk/>
            <pc:sldMk cId="3061549678" sldId="2722"/>
            <ac:cxnSpMk id="18" creationId="{FE721277-BFDE-6140-A191-C2815BB82671}"/>
          </ac:cxnSpMkLst>
        </pc:cxnChg>
      </pc:sldChg>
      <pc:sldChg chg="modSp add del mod ord">
        <pc:chgData name="AJ Calhoun" userId="1dceb7ee-11fa-4545-bb89-5e7ab1fcf2fe" providerId="ADAL" clId="{1DE54D07-857A-3947-A4B9-4EFDA4EB8EF1}" dt="2021-04-07T17:30:35.933" v="32356" actId="2696"/>
        <pc:sldMkLst>
          <pc:docMk/>
          <pc:sldMk cId="2091975576" sldId="2723"/>
        </pc:sldMkLst>
        <pc:spChg chg="mod">
          <ac:chgData name="AJ Calhoun" userId="1dceb7ee-11fa-4545-bb89-5e7ab1fcf2fe" providerId="ADAL" clId="{1DE54D07-857A-3947-A4B9-4EFDA4EB8EF1}" dt="2021-04-07T17:30:25.690" v="32355" actId="20577"/>
          <ac:spMkLst>
            <pc:docMk/>
            <pc:sldMk cId="2091975576" sldId="2723"/>
            <ac:spMk id="4" creationId="{AD469534-812A-754D-9AA7-71D12505E985}"/>
          </ac:spMkLst>
        </pc:spChg>
      </pc:sldChg>
      <pc:sldChg chg="addSp delSp modSp add mod ord modNotesTx">
        <pc:chgData name="AJ Calhoun" userId="1dceb7ee-11fa-4545-bb89-5e7ab1fcf2fe" providerId="ADAL" clId="{1DE54D07-857A-3947-A4B9-4EFDA4EB8EF1}" dt="2021-04-07T18:13:47.751" v="35099" actId="20577"/>
        <pc:sldMkLst>
          <pc:docMk/>
          <pc:sldMk cId="2700058382" sldId="2723"/>
        </pc:sldMkLst>
        <pc:spChg chg="mod">
          <ac:chgData name="AJ Calhoun" userId="1dceb7ee-11fa-4545-bb89-5e7ab1fcf2fe" providerId="ADAL" clId="{1DE54D07-857A-3947-A4B9-4EFDA4EB8EF1}" dt="2021-04-07T17:58:59.272" v="32854" actId="14100"/>
          <ac:spMkLst>
            <pc:docMk/>
            <pc:sldMk cId="2700058382" sldId="2723"/>
            <ac:spMk id="4" creationId="{AD469534-812A-754D-9AA7-71D12505E985}"/>
          </ac:spMkLst>
        </pc:spChg>
        <pc:spChg chg="del">
          <ac:chgData name="AJ Calhoun" userId="1dceb7ee-11fa-4545-bb89-5e7ab1fcf2fe" providerId="ADAL" clId="{1DE54D07-857A-3947-A4B9-4EFDA4EB8EF1}" dt="2021-04-07T17:58:30.889" v="32845" actId="478"/>
          <ac:spMkLst>
            <pc:docMk/>
            <pc:sldMk cId="2700058382" sldId="2723"/>
            <ac:spMk id="5" creationId="{E4E5CCC1-038E-8C45-8D08-68D7D2F27602}"/>
          </ac:spMkLst>
        </pc:spChg>
        <pc:spChg chg="del">
          <ac:chgData name="AJ Calhoun" userId="1dceb7ee-11fa-4545-bb89-5e7ab1fcf2fe" providerId="ADAL" clId="{1DE54D07-857A-3947-A4B9-4EFDA4EB8EF1}" dt="2021-04-07T17:58:30.889" v="32845" actId="478"/>
          <ac:spMkLst>
            <pc:docMk/>
            <pc:sldMk cId="2700058382" sldId="2723"/>
            <ac:spMk id="6" creationId="{4F8E1438-1B42-374B-BE92-0E56F4072D9E}"/>
          </ac:spMkLst>
        </pc:spChg>
        <pc:spChg chg="del">
          <ac:chgData name="AJ Calhoun" userId="1dceb7ee-11fa-4545-bb89-5e7ab1fcf2fe" providerId="ADAL" clId="{1DE54D07-857A-3947-A4B9-4EFDA4EB8EF1}" dt="2021-04-07T17:58:30.889" v="32845" actId="478"/>
          <ac:spMkLst>
            <pc:docMk/>
            <pc:sldMk cId="2700058382" sldId="2723"/>
            <ac:spMk id="7" creationId="{500D7A60-7971-C047-8E33-1BB277724982}"/>
          </ac:spMkLst>
        </pc:spChg>
        <pc:spChg chg="add del mod">
          <ac:chgData name="AJ Calhoun" userId="1dceb7ee-11fa-4545-bb89-5e7ab1fcf2fe" providerId="ADAL" clId="{1DE54D07-857A-3947-A4B9-4EFDA4EB8EF1}" dt="2021-04-07T17:59:01.205" v="32855" actId="478"/>
          <ac:spMkLst>
            <pc:docMk/>
            <pc:sldMk cId="2700058382" sldId="2723"/>
            <ac:spMk id="8" creationId="{858930EE-CF59-8E4F-98F8-6EF96901BCEF}"/>
          </ac:spMkLst>
        </pc:spChg>
        <pc:spChg chg="mod">
          <ac:chgData name="AJ Calhoun" userId="1dceb7ee-11fa-4545-bb89-5e7ab1fcf2fe" providerId="ADAL" clId="{1DE54D07-857A-3947-A4B9-4EFDA4EB8EF1}" dt="2021-04-07T18:00:19.299" v="33189" actId="313"/>
          <ac:spMkLst>
            <pc:docMk/>
            <pc:sldMk cId="2700058382" sldId="2723"/>
            <ac:spMk id="15" creationId="{737C9FD6-B9AA-4742-A878-C2CDE6058D0C}"/>
          </ac:spMkLst>
        </pc:spChg>
        <pc:spChg chg="mod">
          <ac:chgData name="AJ Calhoun" userId="1dceb7ee-11fa-4545-bb89-5e7ab1fcf2fe" providerId="ADAL" clId="{1DE54D07-857A-3947-A4B9-4EFDA4EB8EF1}" dt="2021-04-07T18:00:17.009" v="33188" actId="20577"/>
          <ac:spMkLst>
            <pc:docMk/>
            <pc:sldMk cId="2700058382" sldId="2723"/>
            <ac:spMk id="16" creationId="{2AC6C266-832C-3048-AA13-AE50ED485CE9}"/>
          </ac:spMkLst>
        </pc:spChg>
        <pc:spChg chg="mod">
          <ac:chgData name="AJ Calhoun" userId="1dceb7ee-11fa-4545-bb89-5e7ab1fcf2fe" providerId="ADAL" clId="{1DE54D07-857A-3947-A4B9-4EFDA4EB8EF1}" dt="2021-04-07T18:00:47.494" v="33278" actId="20577"/>
          <ac:spMkLst>
            <pc:docMk/>
            <pc:sldMk cId="2700058382" sldId="2723"/>
            <ac:spMk id="17" creationId="{501BDAF9-137D-D14D-8B7C-D2450D947A6B}"/>
          </ac:spMkLst>
        </pc:spChg>
        <pc:spChg chg="mod">
          <ac:chgData name="AJ Calhoun" userId="1dceb7ee-11fa-4545-bb89-5e7ab1fcf2fe" providerId="ADAL" clId="{1DE54D07-857A-3947-A4B9-4EFDA4EB8EF1}" dt="2021-04-07T18:01:48.525" v="33521" actId="20577"/>
          <ac:spMkLst>
            <pc:docMk/>
            <pc:sldMk cId="2700058382" sldId="2723"/>
            <ac:spMk id="18" creationId="{5732845B-B582-B04B-86AB-0572F2FA2C21}"/>
          </ac:spMkLst>
        </pc:spChg>
        <pc:spChg chg="mod">
          <ac:chgData name="AJ Calhoun" userId="1dceb7ee-11fa-4545-bb89-5e7ab1fcf2fe" providerId="ADAL" clId="{1DE54D07-857A-3947-A4B9-4EFDA4EB8EF1}" dt="2021-04-07T18:01:26.371" v="33426" actId="20577"/>
          <ac:spMkLst>
            <pc:docMk/>
            <pc:sldMk cId="2700058382" sldId="2723"/>
            <ac:spMk id="19" creationId="{DA5CF2F6-7105-C74C-8D39-CC7DFDFB201A}"/>
          </ac:spMkLst>
        </pc:spChg>
        <pc:spChg chg="mod">
          <ac:chgData name="AJ Calhoun" userId="1dceb7ee-11fa-4545-bb89-5e7ab1fcf2fe" providerId="ADAL" clId="{1DE54D07-857A-3947-A4B9-4EFDA4EB8EF1}" dt="2021-04-07T18:01:31.654" v="33454" actId="20577"/>
          <ac:spMkLst>
            <pc:docMk/>
            <pc:sldMk cId="2700058382" sldId="2723"/>
            <ac:spMk id="20" creationId="{68E85A41-E3D2-E74E-92B8-C8E08C056CCD}"/>
          </ac:spMkLst>
        </pc:spChg>
        <pc:spChg chg="mod">
          <ac:chgData name="AJ Calhoun" userId="1dceb7ee-11fa-4545-bb89-5e7ab1fcf2fe" providerId="ADAL" clId="{1DE54D07-857A-3947-A4B9-4EFDA4EB8EF1}" dt="2021-04-07T18:03:37.103" v="33810" actId="313"/>
          <ac:spMkLst>
            <pc:docMk/>
            <pc:sldMk cId="2700058382" sldId="2723"/>
            <ac:spMk id="21" creationId="{E069B11A-0795-4E4D-9945-499450B03EB8}"/>
          </ac:spMkLst>
        </pc:spChg>
        <pc:spChg chg="mod">
          <ac:chgData name="AJ Calhoun" userId="1dceb7ee-11fa-4545-bb89-5e7ab1fcf2fe" providerId="ADAL" clId="{1DE54D07-857A-3947-A4B9-4EFDA4EB8EF1}" dt="2021-04-07T18:01:16.016" v="33378" actId="20577"/>
          <ac:spMkLst>
            <pc:docMk/>
            <pc:sldMk cId="2700058382" sldId="2723"/>
            <ac:spMk id="22" creationId="{01C9C3CC-809F-8C41-8681-40EDF75F2382}"/>
          </ac:spMkLst>
        </pc:spChg>
        <pc:spChg chg="mod">
          <ac:chgData name="AJ Calhoun" userId="1dceb7ee-11fa-4545-bb89-5e7ab1fcf2fe" providerId="ADAL" clId="{1DE54D07-857A-3947-A4B9-4EFDA4EB8EF1}" dt="2021-04-07T18:08:10.895" v="34431" actId="20577"/>
          <ac:spMkLst>
            <pc:docMk/>
            <pc:sldMk cId="2700058382" sldId="2723"/>
            <ac:spMk id="23" creationId="{3671D30C-D860-4342-8321-0DCBA2E70E68}"/>
          </ac:spMkLst>
        </pc:spChg>
        <pc:spChg chg="mod">
          <ac:chgData name="AJ Calhoun" userId="1dceb7ee-11fa-4545-bb89-5e7ab1fcf2fe" providerId="ADAL" clId="{1DE54D07-857A-3947-A4B9-4EFDA4EB8EF1}" dt="2021-04-07T18:06:08.617" v="34321"/>
          <ac:spMkLst>
            <pc:docMk/>
            <pc:sldMk cId="2700058382" sldId="2723"/>
            <ac:spMk id="25" creationId="{B5B6C0D4-A71E-3945-8E9F-A04D201B7832}"/>
          </ac:spMkLst>
        </pc:spChg>
        <pc:spChg chg="mod">
          <ac:chgData name="AJ Calhoun" userId="1dceb7ee-11fa-4545-bb89-5e7ab1fcf2fe" providerId="ADAL" clId="{1DE54D07-857A-3947-A4B9-4EFDA4EB8EF1}" dt="2021-04-07T18:06:08.617" v="34321"/>
          <ac:spMkLst>
            <pc:docMk/>
            <pc:sldMk cId="2700058382" sldId="2723"/>
            <ac:spMk id="26" creationId="{344E076F-77E5-954E-9215-823F27618C4A}"/>
          </ac:spMkLst>
        </pc:spChg>
        <pc:spChg chg="mod">
          <ac:chgData name="AJ Calhoun" userId="1dceb7ee-11fa-4545-bb89-5e7ab1fcf2fe" providerId="ADAL" clId="{1DE54D07-857A-3947-A4B9-4EFDA4EB8EF1}" dt="2021-04-07T18:06:08.617" v="34321"/>
          <ac:spMkLst>
            <pc:docMk/>
            <pc:sldMk cId="2700058382" sldId="2723"/>
            <ac:spMk id="27" creationId="{4F632AC1-603D-E448-AB7C-AE30A0B829C4}"/>
          </ac:spMkLst>
        </pc:spChg>
        <pc:spChg chg="mod">
          <ac:chgData name="AJ Calhoun" userId="1dceb7ee-11fa-4545-bb89-5e7ab1fcf2fe" providerId="ADAL" clId="{1DE54D07-857A-3947-A4B9-4EFDA4EB8EF1}" dt="2021-04-07T18:06:08.617" v="34321"/>
          <ac:spMkLst>
            <pc:docMk/>
            <pc:sldMk cId="2700058382" sldId="2723"/>
            <ac:spMk id="28" creationId="{C1EEDD12-F926-2940-91EA-8FE4F0C69582}"/>
          </ac:spMkLst>
        </pc:spChg>
        <pc:spChg chg="mod">
          <ac:chgData name="AJ Calhoun" userId="1dceb7ee-11fa-4545-bb89-5e7ab1fcf2fe" providerId="ADAL" clId="{1DE54D07-857A-3947-A4B9-4EFDA4EB8EF1}" dt="2021-04-07T18:06:08.617" v="34321"/>
          <ac:spMkLst>
            <pc:docMk/>
            <pc:sldMk cId="2700058382" sldId="2723"/>
            <ac:spMk id="29" creationId="{6D478DCC-4B4F-2A47-882E-71E22591B4FC}"/>
          </ac:spMkLst>
        </pc:spChg>
        <pc:spChg chg="mod">
          <ac:chgData name="AJ Calhoun" userId="1dceb7ee-11fa-4545-bb89-5e7ab1fcf2fe" providerId="ADAL" clId="{1DE54D07-857A-3947-A4B9-4EFDA4EB8EF1}" dt="2021-04-07T18:06:08.617" v="34321"/>
          <ac:spMkLst>
            <pc:docMk/>
            <pc:sldMk cId="2700058382" sldId="2723"/>
            <ac:spMk id="30" creationId="{19DCA3EB-5C5C-3949-9C0E-F889317352E9}"/>
          </ac:spMkLst>
        </pc:spChg>
        <pc:spChg chg="mod">
          <ac:chgData name="AJ Calhoun" userId="1dceb7ee-11fa-4545-bb89-5e7ab1fcf2fe" providerId="ADAL" clId="{1DE54D07-857A-3947-A4B9-4EFDA4EB8EF1}" dt="2021-04-07T18:06:08.617" v="34321"/>
          <ac:spMkLst>
            <pc:docMk/>
            <pc:sldMk cId="2700058382" sldId="2723"/>
            <ac:spMk id="31" creationId="{FE402504-787A-D347-A7E7-90BF8BA7778B}"/>
          </ac:spMkLst>
        </pc:spChg>
        <pc:spChg chg="mod">
          <ac:chgData name="AJ Calhoun" userId="1dceb7ee-11fa-4545-bb89-5e7ab1fcf2fe" providerId="ADAL" clId="{1DE54D07-857A-3947-A4B9-4EFDA4EB8EF1}" dt="2021-04-07T18:06:08.617" v="34321"/>
          <ac:spMkLst>
            <pc:docMk/>
            <pc:sldMk cId="2700058382" sldId="2723"/>
            <ac:spMk id="32" creationId="{F87E29D2-6EE3-9343-AC93-B584D7346018}"/>
          </ac:spMkLst>
        </pc:spChg>
        <pc:spChg chg="mod">
          <ac:chgData name="AJ Calhoun" userId="1dceb7ee-11fa-4545-bb89-5e7ab1fcf2fe" providerId="ADAL" clId="{1DE54D07-857A-3947-A4B9-4EFDA4EB8EF1}" dt="2021-04-07T18:06:08.617" v="34321"/>
          <ac:spMkLst>
            <pc:docMk/>
            <pc:sldMk cId="2700058382" sldId="2723"/>
            <ac:spMk id="33" creationId="{44769DF4-8AFB-214D-B4E9-076EA3D6C7FF}"/>
          </ac:spMkLst>
        </pc:spChg>
        <pc:grpChg chg="mod">
          <ac:chgData name="AJ Calhoun" userId="1dceb7ee-11fa-4545-bb89-5e7ab1fcf2fe" providerId="ADAL" clId="{1DE54D07-857A-3947-A4B9-4EFDA4EB8EF1}" dt="2021-04-07T17:59:04.977" v="32856" actId="1076"/>
          <ac:grpSpMkLst>
            <pc:docMk/>
            <pc:sldMk cId="2700058382" sldId="2723"/>
            <ac:grpSpMk id="14" creationId="{E2CE477C-A6EE-334D-9815-4DDCB41C7B55}"/>
          </ac:grpSpMkLst>
        </pc:grpChg>
        <pc:grpChg chg="add del mod">
          <ac:chgData name="AJ Calhoun" userId="1dceb7ee-11fa-4545-bb89-5e7ab1fcf2fe" providerId="ADAL" clId="{1DE54D07-857A-3947-A4B9-4EFDA4EB8EF1}" dt="2021-04-07T18:06:10.874" v="34322"/>
          <ac:grpSpMkLst>
            <pc:docMk/>
            <pc:sldMk cId="2700058382" sldId="2723"/>
            <ac:grpSpMk id="24" creationId="{0598C08A-D9D0-3941-9F8E-9DCDC495F550}"/>
          </ac:grpSpMkLst>
        </pc:grpChg>
        <pc:picChg chg="del">
          <ac:chgData name="AJ Calhoun" userId="1dceb7ee-11fa-4545-bb89-5e7ab1fcf2fe" providerId="ADAL" clId="{1DE54D07-857A-3947-A4B9-4EFDA4EB8EF1}" dt="2021-04-07T17:58:26.918" v="32844" actId="478"/>
          <ac:picMkLst>
            <pc:docMk/>
            <pc:sldMk cId="2700058382" sldId="2723"/>
            <ac:picMk id="2" creationId="{A13C68DA-DC36-1242-8868-422CE3E116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8" y="11"/>
            <a:ext cx="3170255" cy="479401"/>
          </a:xfrm>
          <a:prstGeom prst="rect">
            <a:avLst/>
          </a:prstGeom>
          <a:noFill/>
          <a:ln>
            <a:noFill/>
          </a:ln>
          <a:effectLst/>
        </p:spPr>
        <p:txBody>
          <a:bodyPr vert="horz" wrap="square" lIns="94070" tIns="47038" rIns="94070" bIns="47038" numCol="1" anchor="t" anchorCtr="0" compatLnSpc="1">
            <a:prstTxWarp prst="textNoShape">
              <a:avLst/>
            </a:prstTxWarp>
          </a:bodyPr>
          <a:lstStyle>
            <a:lvl1pPr defTabSz="941635">
              <a:spcBef>
                <a:spcPct val="0"/>
              </a:spcBef>
              <a:buSzTx/>
              <a:buFontTx/>
              <a:buNone/>
              <a:defRPr sz="1300">
                <a:solidFill>
                  <a:schemeClr val="tx1"/>
                </a:solidFill>
                <a:latin typeface="Arial" charset="0"/>
                <a:ea typeface="+mn-ea"/>
              </a:defRPr>
            </a:lvl1pPr>
          </a:lstStyle>
          <a:p>
            <a:pPr>
              <a:defRPr/>
            </a:pPr>
            <a:endParaRPr lang="en-US" dirty="0"/>
          </a:p>
        </p:txBody>
      </p:sp>
      <p:sp>
        <p:nvSpPr>
          <p:cNvPr id="7171" name="Rectangle 3"/>
          <p:cNvSpPr>
            <a:spLocks noGrp="1" noChangeArrowheads="1"/>
          </p:cNvSpPr>
          <p:nvPr>
            <p:ph type="dt" sz="quarter" idx="1"/>
          </p:nvPr>
        </p:nvSpPr>
        <p:spPr bwMode="auto">
          <a:xfrm>
            <a:off x="4143281" y="11"/>
            <a:ext cx="3170255" cy="479401"/>
          </a:xfrm>
          <a:prstGeom prst="rect">
            <a:avLst/>
          </a:prstGeom>
          <a:noFill/>
          <a:ln>
            <a:noFill/>
          </a:ln>
          <a:effectLst/>
        </p:spPr>
        <p:txBody>
          <a:bodyPr vert="horz" wrap="square" lIns="94070" tIns="47038" rIns="94070" bIns="47038" numCol="1" anchor="t" anchorCtr="0" compatLnSpc="1">
            <a:prstTxWarp prst="textNoShape">
              <a:avLst/>
            </a:prstTxWarp>
          </a:bodyPr>
          <a:lstStyle>
            <a:lvl1pPr algn="r" defTabSz="941635">
              <a:spcBef>
                <a:spcPct val="0"/>
              </a:spcBef>
              <a:buSzTx/>
              <a:buFontTx/>
              <a:buNone/>
              <a:defRPr sz="1300">
                <a:solidFill>
                  <a:schemeClr val="tx1"/>
                </a:solidFill>
                <a:latin typeface="Arial" charset="0"/>
                <a:ea typeface="+mn-ea"/>
              </a:defRPr>
            </a:lvl1pPr>
          </a:lstStyle>
          <a:p>
            <a:pPr>
              <a:defRPr/>
            </a:pPr>
            <a:endParaRPr lang="en-US" dirty="0"/>
          </a:p>
        </p:txBody>
      </p:sp>
      <p:sp>
        <p:nvSpPr>
          <p:cNvPr id="7172" name="Rectangle 4"/>
          <p:cNvSpPr>
            <a:spLocks noGrp="1" noChangeArrowheads="1"/>
          </p:cNvSpPr>
          <p:nvPr>
            <p:ph type="ftr" sz="quarter" idx="2"/>
          </p:nvPr>
        </p:nvSpPr>
        <p:spPr bwMode="auto">
          <a:xfrm>
            <a:off x="8" y="9120162"/>
            <a:ext cx="3170255" cy="479401"/>
          </a:xfrm>
          <a:prstGeom prst="rect">
            <a:avLst/>
          </a:prstGeom>
          <a:noFill/>
          <a:ln>
            <a:noFill/>
          </a:ln>
          <a:effectLst/>
        </p:spPr>
        <p:txBody>
          <a:bodyPr vert="horz" wrap="square" lIns="94070" tIns="47038" rIns="94070" bIns="47038" numCol="1" anchor="b" anchorCtr="0" compatLnSpc="1">
            <a:prstTxWarp prst="textNoShape">
              <a:avLst/>
            </a:prstTxWarp>
          </a:bodyPr>
          <a:lstStyle>
            <a:lvl1pPr defTabSz="941635">
              <a:spcBef>
                <a:spcPct val="0"/>
              </a:spcBef>
              <a:buSzTx/>
              <a:buFontTx/>
              <a:buNone/>
              <a:defRPr sz="1300">
                <a:solidFill>
                  <a:schemeClr val="tx1"/>
                </a:solidFill>
                <a:latin typeface="Arial" charset="0"/>
                <a:ea typeface="+mn-ea"/>
              </a:defRPr>
            </a:lvl1pPr>
          </a:lstStyle>
          <a:p>
            <a:pPr>
              <a:defRPr/>
            </a:pPr>
            <a:endParaRPr lang="en-US" dirty="0"/>
          </a:p>
        </p:txBody>
      </p:sp>
      <p:sp>
        <p:nvSpPr>
          <p:cNvPr id="7173" name="Rectangle 5"/>
          <p:cNvSpPr>
            <a:spLocks noGrp="1" noChangeArrowheads="1"/>
          </p:cNvSpPr>
          <p:nvPr>
            <p:ph type="sldNum" sz="quarter" idx="3"/>
          </p:nvPr>
        </p:nvSpPr>
        <p:spPr bwMode="auto">
          <a:xfrm>
            <a:off x="4143281" y="9120162"/>
            <a:ext cx="3170255" cy="479401"/>
          </a:xfrm>
          <a:prstGeom prst="rect">
            <a:avLst/>
          </a:prstGeom>
          <a:noFill/>
          <a:ln>
            <a:noFill/>
          </a:ln>
          <a:effectLst/>
        </p:spPr>
        <p:txBody>
          <a:bodyPr vert="horz" wrap="square" lIns="94070" tIns="47038" rIns="94070" bIns="47038" numCol="1" anchor="b" anchorCtr="0" compatLnSpc="1">
            <a:prstTxWarp prst="textNoShape">
              <a:avLst/>
            </a:prstTxWarp>
          </a:bodyPr>
          <a:lstStyle>
            <a:lvl1pPr algn="r" defTabSz="941635">
              <a:spcBef>
                <a:spcPct val="0"/>
              </a:spcBef>
              <a:buSzTx/>
              <a:buFontTx/>
              <a:buNone/>
              <a:defRPr sz="1300">
                <a:solidFill>
                  <a:schemeClr val="tx1"/>
                </a:solidFill>
              </a:defRPr>
            </a:lvl1pPr>
          </a:lstStyle>
          <a:p>
            <a:fld id="{8B0A5681-917F-4B64-9EB4-0972F04F94B3}" type="slidenum">
              <a:rPr lang="en-US"/>
              <a:pPr/>
              <a:t>‹#›</a:t>
            </a:fld>
            <a:endParaRPr lang="en-US" dirty="0"/>
          </a:p>
        </p:txBody>
      </p:sp>
    </p:spTree>
    <p:extLst>
      <p:ext uri="{BB962C8B-B14F-4D97-AF65-F5344CB8AC3E}">
        <p14:creationId xmlns:p14="http://schemas.microsoft.com/office/powerpoint/2010/main" val="209916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8" y="11"/>
            <a:ext cx="3170255" cy="479401"/>
          </a:xfrm>
          <a:prstGeom prst="rect">
            <a:avLst/>
          </a:prstGeom>
          <a:noFill/>
          <a:ln>
            <a:noFill/>
          </a:ln>
          <a:effectLst/>
        </p:spPr>
        <p:txBody>
          <a:bodyPr vert="horz" wrap="square" lIns="88989" tIns="44496" rIns="88989" bIns="44496" numCol="1" anchor="t" anchorCtr="0" compatLnSpc="1">
            <a:prstTxWarp prst="textNoShape">
              <a:avLst/>
            </a:prstTxWarp>
          </a:bodyPr>
          <a:lstStyle>
            <a:lvl1pPr defTabSz="889864">
              <a:spcBef>
                <a:spcPct val="0"/>
              </a:spcBef>
              <a:buSzTx/>
              <a:buFontTx/>
              <a:buNone/>
              <a:defRPr sz="1100">
                <a:solidFill>
                  <a:schemeClr val="tx1"/>
                </a:solidFill>
                <a:latin typeface="Arial" charset="0"/>
                <a:ea typeface="+mn-ea"/>
              </a:defRPr>
            </a:lvl1pPr>
          </a:lstStyle>
          <a:p>
            <a:pPr>
              <a:defRPr/>
            </a:pPr>
            <a:endParaRPr lang="en-US" dirty="0"/>
          </a:p>
        </p:txBody>
      </p:sp>
      <p:sp>
        <p:nvSpPr>
          <p:cNvPr id="185347" name="Rectangle 3"/>
          <p:cNvSpPr>
            <a:spLocks noGrp="1" noChangeArrowheads="1"/>
          </p:cNvSpPr>
          <p:nvPr>
            <p:ph type="dt" idx="1"/>
          </p:nvPr>
        </p:nvSpPr>
        <p:spPr bwMode="auto">
          <a:xfrm>
            <a:off x="4143281" y="11"/>
            <a:ext cx="3170255" cy="479401"/>
          </a:xfrm>
          <a:prstGeom prst="rect">
            <a:avLst/>
          </a:prstGeom>
          <a:noFill/>
          <a:ln>
            <a:noFill/>
          </a:ln>
          <a:effectLst/>
        </p:spPr>
        <p:txBody>
          <a:bodyPr vert="horz" wrap="square" lIns="88989" tIns="44496" rIns="88989" bIns="44496" numCol="1" anchor="t" anchorCtr="0" compatLnSpc="1">
            <a:prstTxWarp prst="textNoShape">
              <a:avLst/>
            </a:prstTxWarp>
          </a:bodyPr>
          <a:lstStyle>
            <a:lvl1pPr algn="r" defTabSz="889864">
              <a:spcBef>
                <a:spcPct val="0"/>
              </a:spcBef>
              <a:buSzTx/>
              <a:buFontTx/>
              <a:buNone/>
              <a:defRPr sz="1100">
                <a:solidFill>
                  <a:schemeClr val="tx1"/>
                </a:solidFill>
                <a:latin typeface="Arial" charset="0"/>
                <a:ea typeface="+mn-ea"/>
              </a:defRPr>
            </a:lvl1pPr>
          </a:lstStyle>
          <a:p>
            <a:pPr>
              <a:defRPr/>
            </a:pPr>
            <a:endParaRPr lang="en-US" dirty="0"/>
          </a:p>
        </p:txBody>
      </p:sp>
      <p:sp>
        <p:nvSpPr>
          <p:cNvPr id="171012" name="Rectangle 4"/>
          <p:cNvSpPr>
            <a:spLocks noGrp="1" noRot="1" noChangeAspect="1" noChangeArrowheads="1" noTextEdit="1"/>
          </p:cNvSpPr>
          <p:nvPr>
            <p:ph type="sldImg" idx="2"/>
          </p:nvPr>
        </p:nvSpPr>
        <p:spPr bwMode="auto">
          <a:xfrm>
            <a:off x="458788" y="717550"/>
            <a:ext cx="6399212"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9" name="Rectangle 5"/>
          <p:cNvSpPr>
            <a:spLocks noGrp="1" noChangeArrowheads="1"/>
          </p:cNvSpPr>
          <p:nvPr>
            <p:ph type="body" sz="quarter" idx="3"/>
          </p:nvPr>
        </p:nvSpPr>
        <p:spPr bwMode="auto">
          <a:xfrm>
            <a:off x="731858" y="4560920"/>
            <a:ext cx="5851491" cy="4319546"/>
          </a:xfrm>
          <a:prstGeom prst="rect">
            <a:avLst/>
          </a:prstGeom>
          <a:noFill/>
          <a:ln>
            <a:noFill/>
          </a:ln>
          <a:effectLst/>
        </p:spPr>
        <p:txBody>
          <a:bodyPr vert="horz" wrap="square" lIns="88989" tIns="44496" rIns="88989" bIns="4449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5350" name="Rectangle 6"/>
          <p:cNvSpPr>
            <a:spLocks noGrp="1" noChangeArrowheads="1"/>
          </p:cNvSpPr>
          <p:nvPr>
            <p:ph type="ftr" sz="quarter" idx="4"/>
          </p:nvPr>
        </p:nvSpPr>
        <p:spPr bwMode="auto">
          <a:xfrm>
            <a:off x="8" y="9120162"/>
            <a:ext cx="3170255" cy="479401"/>
          </a:xfrm>
          <a:prstGeom prst="rect">
            <a:avLst/>
          </a:prstGeom>
          <a:noFill/>
          <a:ln>
            <a:noFill/>
          </a:ln>
          <a:effectLst/>
        </p:spPr>
        <p:txBody>
          <a:bodyPr vert="horz" wrap="square" lIns="88989" tIns="44496" rIns="88989" bIns="44496" numCol="1" anchor="b" anchorCtr="0" compatLnSpc="1">
            <a:prstTxWarp prst="textNoShape">
              <a:avLst/>
            </a:prstTxWarp>
          </a:bodyPr>
          <a:lstStyle>
            <a:lvl1pPr defTabSz="889864">
              <a:spcBef>
                <a:spcPct val="0"/>
              </a:spcBef>
              <a:buSzTx/>
              <a:buFontTx/>
              <a:buNone/>
              <a:defRPr sz="1100">
                <a:solidFill>
                  <a:schemeClr val="tx1"/>
                </a:solidFill>
                <a:latin typeface="Arial" charset="0"/>
                <a:ea typeface="+mn-ea"/>
              </a:defRPr>
            </a:lvl1pPr>
          </a:lstStyle>
          <a:p>
            <a:pPr>
              <a:defRPr/>
            </a:pPr>
            <a:endParaRPr lang="en-US" dirty="0"/>
          </a:p>
        </p:txBody>
      </p:sp>
      <p:sp>
        <p:nvSpPr>
          <p:cNvPr id="185351" name="Rectangle 7"/>
          <p:cNvSpPr>
            <a:spLocks noGrp="1" noChangeArrowheads="1"/>
          </p:cNvSpPr>
          <p:nvPr>
            <p:ph type="sldNum" sz="quarter" idx="5"/>
          </p:nvPr>
        </p:nvSpPr>
        <p:spPr bwMode="auto">
          <a:xfrm>
            <a:off x="4143281" y="9120162"/>
            <a:ext cx="3170255" cy="479401"/>
          </a:xfrm>
          <a:prstGeom prst="rect">
            <a:avLst/>
          </a:prstGeom>
          <a:noFill/>
          <a:ln>
            <a:noFill/>
          </a:ln>
          <a:effectLst/>
        </p:spPr>
        <p:txBody>
          <a:bodyPr vert="horz" wrap="square" lIns="88989" tIns="44496" rIns="88989" bIns="44496" numCol="1" anchor="b" anchorCtr="0" compatLnSpc="1">
            <a:prstTxWarp prst="textNoShape">
              <a:avLst/>
            </a:prstTxWarp>
          </a:bodyPr>
          <a:lstStyle>
            <a:lvl1pPr algn="r" defTabSz="889864">
              <a:spcBef>
                <a:spcPct val="0"/>
              </a:spcBef>
              <a:buSzTx/>
              <a:buFontTx/>
              <a:buNone/>
              <a:defRPr sz="1100">
                <a:solidFill>
                  <a:schemeClr val="tx1"/>
                </a:solidFill>
              </a:defRPr>
            </a:lvl1pPr>
          </a:lstStyle>
          <a:p>
            <a:fld id="{79922CD8-6957-4915-831A-6056A058C964}" type="slidenum">
              <a:rPr lang="en-US"/>
              <a:pPr/>
              <a:t>‹#›</a:t>
            </a:fld>
            <a:endParaRPr lang="en-US" dirty="0"/>
          </a:p>
        </p:txBody>
      </p:sp>
    </p:spTree>
    <p:extLst>
      <p:ext uri="{BB962C8B-B14F-4D97-AF65-F5344CB8AC3E}">
        <p14:creationId xmlns:p14="http://schemas.microsoft.com/office/powerpoint/2010/main" val="2869062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344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06878"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60313"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13758"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67188" algn="l" defTabSz="906878" rtl="0" eaLnBrk="1" latinLnBrk="0" hangingPunct="1">
      <a:defRPr sz="1200" kern="1200">
        <a:solidFill>
          <a:schemeClr val="tx1"/>
        </a:solidFill>
        <a:latin typeface="+mn-lt"/>
        <a:ea typeface="+mn-ea"/>
        <a:cs typeface="+mn-cs"/>
      </a:defRPr>
    </a:lvl6pPr>
    <a:lvl7pPr marL="2720627" algn="l" defTabSz="906878" rtl="0" eaLnBrk="1" latinLnBrk="0" hangingPunct="1">
      <a:defRPr sz="1200" kern="1200">
        <a:solidFill>
          <a:schemeClr val="tx1"/>
        </a:solidFill>
        <a:latin typeface="+mn-lt"/>
        <a:ea typeface="+mn-ea"/>
        <a:cs typeface="+mn-cs"/>
      </a:defRPr>
    </a:lvl7pPr>
    <a:lvl8pPr marL="3174066" algn="l" defTabSz="906878" rtl="0" eaLnBrk="1" latinLnBrk="0" hangingPunct="1">
      <a:defRPr sz="1200" kern="1200">
        <a:solidFill>
          <a:schemeClr val="tx1"/>
        </a:solidFill>
        <a:latin typeface="+mn-lt"/>
        <a:ea typeface="+mn-ea"/>
        <a:cs typeface="+mn-cs"/>
      </a:defRPr>
    </a:lvl8pPr>
    <a:lvl9pPr marL="3627505" algn="l" defTabSz="9068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Greetings</a:t>
            </a:r>
          </a:p>
          <a:p>
            <a:pPr marL="171450" indent="-171450">
              <a:buFontTx/>
              <a:buChar char="-"/>
            </a:pPr>
            <a:r>
              <a:rPr lang="en-US" b="0" dirty="0"/>
              <a:t>Thanks for including us</a:t>
            </a:r>
          </a:p>
          <a:p>
            <a:pPr marL="171450" indent="-171450">
              <a:buFontTx/>
              <a:buChar char="-"/>
            </a:pPr>
            <a:r>
              <a:rPr lang="en-US" b="0" dirty="0"/>
              <a:t>Why it’s a natural fit for us to enter the conversation on SDH… and link to previous speaker</a:t>
            </a:r>
          </a:p>
          <a:p>
            <a:pPr marL="171450" indent="-171450">
              <a:buFontTx/>
              <a:buChar char="-"/>
            </a:pPr>
            <a:r>
              <a:rPr lang="en-US" b="0" dirty="0"/>
              <a:t>Moving the needle on economic mobility starts with understanding the factors that determine outcomes. In this presentation, I will </a:t>
            </a:r>
            <a:br>
              <a:rPr lang="en-US" b="0" dirty="0"/>
            </a:br>
            <a:r>
              <a:rPr lang="en-US" b="0" dirty="0"/>
              <a:t>-- explore data on economic mobility by neighborhood</a:t>
            </a:r>
            <a:br>
              <a:rPr lang="en-US" b="0" dirty="0"/>
            </a:br>
            <a:r>
              <a:rPr lang="en-US" b="0" dirty="0"/>
              <a:t>-- discuss which factors best explain the geographic variation we observe</a:t>
            </a:r>
            <a:br>
              <a:rPr lang="en-US" b="0" dirty="0"/>
            </a:br>
            <a:r>
              <a:rPr lang="en-US" b="0" dirty="0"/>
              <a:t>-- and then use those factors as a framework to identify where action is most needed.</a:t>
            </a:r>
          </a:p>
          <a:p>
            <a:pPr marL="171450" indent="-171450">
              <a:buFontTx/>
              <a:buChar char="-"/>
            </a:pPr>
            <a:r>
              <a:rPr lang="en-US" b="0" dirty="0"/>
              <a:t>Let’s dive in //&gt; </a:t>
            </a:r>
          </a:p>
        </p:txBody>
      </p:sp>
      <p:sp>
        <p:nvSpPr>
          <p:cNvPr id="4" name="Slide Number Placeholder 3"/>
          <p:cNvSpPr>
            <a:spLocks noGrp="1"/>
          </p:cNvSpPr>
          <p:nvPr>
            <p:ph type="sldNum" sz="quarter" idx="5"/>
          </p:nvPr>
        </p:nvSpPr>
        <p:spPr/>
        <p:txBody>
          <a:bodyPr/>
          <a:lstStyle/>
          <a:p>
            <a:fld id="{79922CD8-6957-4915-831A-6056A058C964}" type="slidenum">
              <a:rPr lang="en-US" smtClean="0"/>
              <a:pPr/>
              <a:t>0</a:t>
            </a:fld>
            <a:endParaRPr lang="en-US" dirty="0"/>
          </a:p>
        </p:txBody>
      </p:sp>
    </p:spTree>
    <p:extLst>
      <p:ext uri="{BB962C8B-B14F-4D97-AF65-F5344CB8AC3E}">
        <p14:creationId xmlns:p14="http://schemas.microsoft.com/office/powerpoint/2010/main" val="2836735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When we compare average outcomes for children in each of these families with average outcomes for families in each neighborhood in the Opportunity Atlas we see this pattern even more clearly: when kids move to higher opportunity neighborhoods they are more economically mobile themselves. //&gt; </a:t>
            </a:r>
          </a:p>
        </p:txBody>
      </p:sp>
    </p:spTree>
    <p:extLst>
      <p:ext uri="{BB962C8B-B14F-4D97-AF65-F5344CB8AC3E}">
        <p14:creationId xmlns:p14="http://schemas.microsoft.com/office/powerpoint/2010/main" val="300083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This trend wasn’t just a quirk of the experiment in Chicago, when the analysis was repeated, it persisted in each of the other MTO cities. From these data we can see that variation in economic mobility seems to be driven more by the causal effects of place rather than selection. //&gt; </a:t>
            </a:r>
          </a:p>
        </p:txBody>
      </p:sp>
    </p:spTree>
    <p:extLst>
      <p:ext uri="{BB962C8B-B14F-4D97-AF65-F5344CB8AC3E}">
        <p14:creationId xmlns:p14="http://schemas.microsoft.com/office/powerpoint/2010/main" val="46265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we accept that causal effects of place drive variation more than selection, we want to know: what are the traits of thriving neighborhoods? What are the most important factors that make some of the neighborhoods on this map light up blue others light up red? //&gt;</a:t>
            </a:r>
            <a:endParaRPr lang="en-US" sz="1200" dirty="0">
              <a:solidFill>
                <a:srgbClr val="457DB6"/>
              </a:solidFill>
            </a:endParaRPr>
          </a:p>
        </p:txBody>
      </p:sp>
      <p:sp>
        <p:nvSpPr>
          <p:cNvPr id="4" name="Slide Number Placeholder 3"/>
          <p:cNvSpPr>
            <a:spLocks noGrp="1"/>
          </p:cNvSpPr>
          <p:nvPr>
            <p:ph type="sldNum" sz="quarter" idx="5"/>
          </p:nvPr>
        </p:nvSpPr>
        <p:spPr/>
        <p:txBody>
          <a:bodyPr/>
          <a:lstStyle/>
          <a:p>
            <a:fld id="{79922CD8-6957-4915-831A-6056A058C964}" type="slidenum">
              <a:rPr lang="en-US" smtClean="0"/>
              <a:pPr/>
              <a:t>11</a:t>
            </a:fld>
            <a:endParaRPr lang="en-US" dirty="0"/>
          </a:p>
        </p:txBody>
      </p:sp>
    </p:spTree>
    <p:extLst>
      <p:ext uri="{BB962C8B-B14F-4D97-AF65-F5344CB8AC3E}">
        <p14:creationId xmlns:p14="http://schemas.microsoft.com/office/powerpoint/2010/main" val="233338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Chetty identifies four traits: lower poverty rates, stable families (two parent families), greater rates of social capital, and better quality schools. In the task force report Leading on Opportunity contextualized these factors into five determinant areas most relevant for Charlotte: segregation, child and family stability, early care and education, college and career readiness, and social capital. But these predictors are quite broad… what specifically could we measure in every neighborhood around charlotte that would clue us into how economic mobility is changing as our community works to tackle this issue? //&gt; </a:t>
            </a:r>
          </a:p>
        </p:txBody>
      </p:sp>
      <p:sp>
        <p:nvSpPr>
          <p:cNvPr id="4" name="Slide Number Placeholder 3"/>
          <p:cNvSpPr>
            <a:spLocks noGrp="1"/>
          </p:cNvSpPr>
          <p:nvPr>
            <p:ph type="sldNum" sz="quarter" idx="5"/>
          </p:nvPr>
        </p:nvSpPr>
        <p:spPr/>
        <p:txBody>
          <a:bodyPr/>
          <a:lstStyle/>
          <a:p>
            <a:fld id="{79922CD8-6957-4915-831A-6056A058C964}" type="slidenum">
              <a:rPr lang="en-US" smtClean="0"/>
              <a:pPr/>
              <a:t>12</a:t>
            </a:fld>
            <a:endParaRPr lang="en-US" dirty="0"/>
          </a:p>
        </p:txBody>
      </p:sp>
    </p:spTree>
    <p:extLst>
      <p:ext uri="{BB962C8B-B14F-4D97-AF65-F5344CB8AC3E}">
        <p14:creationId xmlns:p14="http://schemas.microsoft.com/office/powerpoint/2010/main" val="397290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57DB6"/>
                </a:solidFill>
              </a:rPr>
              <a:t>We can look more closely at what factors are most indicative of mobility. We can use these correlations to challenge what we think to be true about economic mobility and then to target out action accordingly … for instance in box A we see that proximity to jobs doesn’t seem to matter nearly as much as proximity to people who have jobs, similarly, while 3</a:t>
            </a:r>
            <a:r>
              <a:rPr lang="en-US" sz="1200" baseline="30000" dirty="0">
                <a:solidFill>
                  <a:srgbClr val="457DB6"/>
                </a:solidFill>
              </a:rPr>
              <a:t>rd</a:t>
            </a:r>
            <a:r>
              <a:rPr lang="en-US" sz="1200" dirty="0">
                <a:solidFill>
                  <a:srgbClr val="457DB6"/>
                </a:solidFill>
              </a:rPr>
              <a:t> grade test proficiency is still predictive, if we think back to the slide where we examined the share of variation by school catchment zone we can imagine that attending a higher quality school may actually matter more in the long run than how well a child performs on one particular test. //&gt; </a:t>
            </a:r>
            <a:br>
              <a:rPr lang="en-US" sz="1200" dirty="0">
                <a:solidFill>
                  <a:srgbClr val="457DB6"/>
                </a:solidFill>
              </a:rPr>
            </a:br>
            <a:br>
              <a:rPr lang="en-US" sz="1200" dirty="0">
                <a:solidFill>
                  <a:srgbClr val="457DB6"/>
                </a:solidFill>
              </a:rPr>
            </a:br>
            <a:endParaRPr lang="en-US" sz="1200" dirty="0">
              <a:solidFill>
                <a:srgbClr val="457DB6"/>
              </a:solidFill>
            </a:endParaRPr>
          </a:p>
          <a:p>
            <a:r>
              <a:rPr lang="en-US" sz="1200" dirty="0">
                <a:solidFill>
                  <a:srgbClr val="457DB6"/>
                </a:solidFill>
              </a:rPr>
              <a:t>___</a:t>
            </a:r>
          </a:p>
          <a:p>
            <a:endParaRPr lang="en-US" sz="1200" dirty="0">
              <a:solidFill>
                <a:srgbClr val="457DB6"/>
              </a:solidFill>
            </a:endParaRPr>
          </a:p>
          <a:p>
            <a:r>
              <a:rPr lang="en-US" sz="1200" dirty="0">
                <a:solidFill>
                  <a:srgbClr val="457DB6"/>
                </a:solidFill>
              </a:rPr>
              <a:t>Here I’ve highlighted three interesting correlations. First let’s look at box A: here we see that employment rate is significantly more correlated with mobility than job growth. This is really interesting because for a long time we thought that improving access to jobs would improve economic mobility, I remember in my urban sociology classes back in undergrad talking about “spatial mismatch” – the idea that it’s really important that new jobs be near people who need them – and this is still important, just not as important for children as having a job: it seems that the driver for economic mobility is not number of jobs available but number of people you know with jobs. In box B we see something similar going on: third grade test scores are still predictive of outcomes, but so is school quality: if we think back to the slide where we examined the share of variation by school catchment zone we can imagine that attending a higher quality school matters more in the long run than how well you do on one particular test. Finally in box C: we see that family structure still matters a lot. If we think about this on a neighborhood scale its less about individual households led by a single parent and more about creating neighborhoods where kids are surrounded by two-parent families. </a:t>
            </a:r>
          </a:p>
          <a:p>
            <a:r>
              <a:rPr lang="en-US" sz="1200" dirty="0">
                <a:solidFill>
                  <a:srgbClr val="457DB6"/>
                </a:solidFill>
              </a:rPr>
              <a:t>___</a:t>
            </a:r>
          </a:p>
          <a:p>
            <a:r>
              <a:rPr lang="en-US" sz="1200" dirty="0">
                <a:solidFill>
                  <a:srgbClr val="457DB6"/>
                </a:solidFill>
              </a:rPr>
              <a:t>We can use these correlations to challenge what we think to be true about economic mobility … for instance proximity to jobs doesn’t seem to matter much, but proximity to people who have jobs does</a:t>
            </a:r>
            <a:br>
              <a:rPr lang="en-US" sz="1200" dirty="0">
                <a:solidFill>
                  <a:srgbClr val="457DB6"/>
                </a:solidFill>
              </a:rPr>
            </a:br>
            <a:br>
              <a:rPr lang="en-US" sz="1200" dirty="0">
                <a:solidFill>
                  <a:srgbClr val="457DB6"/>
                </a:solidFill>
              </a:rPr>
            </a:br>
            <a:r>
              <a:rPr lang="en-US" sz="1200" dirty="0">
                <a:solidFill>
                  <a:srgbClr val="457DB6"/>
                </a:solidFill>
              </a:rPr>
              <a:t>third grade math score doesn’t seem to matter much, but high school catchment area (school quality) is very explanatory</a:t>
            </a:r>
            <a:br>
              <a:rPr lang="en-US" sz="1200" dirty="0">
                <a:solidFill>
                  <a:srgbClr val="457DB6"/>
                </a:solidFill>
              </a:rPr>
            </a:br>
            <a:br>
              <a:rPr lang="en-US" sz="1200" dirty="0">
                <a:solidFill>
                  <a:srgbClr val="457DB6"/>
                </a:solidFill>
              </a:rPr>
            </a:br>
            <a:r>
              <a:rPr lang="en-US" sz="1200" dirty="0">
                <a:solidFill>
                  <a:srgbClr val="457DB6"/>
                </a:solidFill>
              </a:rPr>
              <a:t>using these correlations we can build a predictive model for mobility </a:t>
            </a:r>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13</a:t>
            </a:fld>
            <a:endParaRPr lang="en-US" dirty="0"/>
          </a:p>
        </p:txBody>
      </p:sp>
    </p:spTree>
    <p:extLst>
      <p:ext uri="{BB962C8B-B14F-4D97-AF65-F5344CB8AC3E}">
        <p14:creationId xmlns:p14="http://schemas.microsoft.com/office/powerpoint/2010/main" val="266609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this deeper level at the evidence from Chetty and others we can compile a list of neighborhood characteristics that explain half or more of the variation from one neighborhood to the next: </a:t>
            </a:r>
          </a:p>
          <a:p>
            <a:endParaRPr lang="en-US" dirty="0"/>
          </a:p>
          <a:p>
            <a:pPr marL="171450" indent="-171450">
              <a:buFontTx/>
              <a:buChar char="-"/>
            </a:pPr>
            <a:r>
              <a:rPr lang="en-US" sz="1200" dirty="0">
                <a:solidFill>
                  <a:srgbClr val="457DB6"/>
                </a:solidFill>
              </a:rPr>
              <a:t>share of single parent households – Atlas/ACS</a:t>
            </a:r>
            <a:br>
              <a:rPr lang="en-US" sz="1200" dirty="0">
                <a:solidFill>
                  <a:srgbClr val="457DB6"/>
                </a:solidFill>
              </a:rPr>
            </a:br>
            <a:r>
              <a:rPr lang="en-US" sz="1200" dirty="0">
                <a:solidFill>
                  <a:srgbClr val="457DB6"/>
                </a:solidFill>
              </a:rPr>
              <a:t>- share of college graduates – QOL/ACS</a:t>
            </a:r>
            <a:br>
              <a:rPr lang="en-US" sz="1200" dirty="0">
                <a:solidFill>
                  <a:srgbClr val="457DB6"/>
                </a:solidFill>
              </a:rPr>
            </a:br>
            <a:r>
              <a:rPr lang="en-US" sz="1200" dirty="0">
                <a:solidFill>
                  <a:srgbClr val="457DB6"/>
                </a:solidFill>
              </a:rPr>
              <a:t>- zoned for quality neighborhood school – approximate or via CMS?</a:t>
            </a:r>
            <a:br>
              <a:rPr lang="en-US" sz="1200" dirty="0">
                <a:solidFill>
                  <a:srgbClr val="457DB6"/>
                </a:solidFill>
              </a:rPr>
            </a:br>
            <a:r>
              <a:rPr lang="en-US" sz="1200" dirty="0">
                <a:solidFill>
                  <a:srgbClr val="457DB6"/>
                </a:solidFill>
              </a:rPr>
              <a:t>- segregation by income* - ACS</a:t>
            </a:r>
            <a:br>
              <a:rPr lang="en-US" sz="1200" dirty="0">
                <a:solidFill>
                  <a:srgbClr val="457DB6"/>
                </a:solidFill>
              </a:rPr>
            </a:br>
            <a:r>
              <a:rPr lang="en-US" sz="1200" dirty="0">
                <a:solidFill>
                  <a:srgbClr val="457DB6"/>
                </a:solidFill>
              </a:rPr>
              <a:t>- segregation by race - ACS</a:t>
            </a:r>
            <a:br>
              <a:rPr lang="en-US" sz="1200" dirty="0">
                <a:solidFill>
                  <a:srgbClr val="457DB6"/>
                </a:solidFill>
              </a:rPr>
            </a:br>
            <a:r>
              <a:rPr lang="en-US" sz="1200" dirty="0">
                <a:solidFill>
                  <a:srgbClr val="457DB6"/>
                </a:solidFill>
              </a:rPr>
              <a:t>- employment rates – approximate by ACS in QOL</a:t>
            </a:r>
            <a:br>
              <a:rPr lang="en-US" sz="1200" dirty="0">
                <a:solidFill>
                  <a:srgbClr val="457DB6"/>
                </a:solidFill>
              </a:rPr>
            </a:br>
            <a:r>
              <a:rPr lang="en-US" sz="1200" dirty="0">
                <a:solidFill>
                  <a:srgbClr val="457DB6"/>
                </a:solidFill>
              </a:rPr>
              <a:t>- share of residents below the poverty line – ACS/QOL</a:t>
            </a:r>
            <a:br>
              <a:rPr lang="en-US" sz="1200" dirty="0">
                <a:solidFill>
                  <a:srgbClr val="457DB6"/>
                </a:solidFill>
              </a:rPr>
            </a:br>
            <a:r>
              <a:rPr lang="en-US" sz="1200" dirty="0">
                <a:solidFill>
                  <a:srgbClr val="457DB6"/>
                </a:solidFill>
              </a:rPr>
              <a:t>- income inequality (community wide measure) – Gini</a:t>
            </a:r>
            <a:br>
              <a:rPr lang="en-US" sz="1200" dirty="0">
                <a:solidFill>
                  <a:srgbClr val="457DB6"/>
                </a:solidFill>
              </a:rPr>
            </a:br>
            <a:r>
              <a:rPr lang="en-US" sz="1200" dirty="0">
                <a:solidFill>
                  <a:srgbClr val="457DB6"/>
                </a:solidFill>
              </a:rPr>
              <a:t>- transit access – QOL/City</a:t>
            </a:r>
            <a:br>
              <a:rPr lang="en-US" sz="1200" dirty="0">
                <a:solidFill>
                  <a:srgbClr val="457DB6"/>
                </a:solidFill>
              </a:rPr>
            </a:br>
            <a:r>
              <a:rPr lang="en-US" sz="1200" dirty="0">
                <a:solidFill>
                  <a:srgbClr val="457DB6"/>
                </a:solidFill>
              </a:rPr>
              <a:t>- social capital </a:t>
            </a:r>
          </a:p>
          <a:p>
            <a:pPr marL="171450" indent="-171450">
              <a:buFontTx/>
              <a:buChar char="-"/>
            </a:pPr>
            <a:endParaRPr lang="en-US" sz="1200" dirty="0">
              <a:solidFill>
                <a:srgbClr val="457DB6"/>
              </a:solidFill>
            </a:endParaRPr>
          </a:p>
          <a:p>
            <a:pPr marL="0" indent="0">
              <a:buFontTx/>
              <a:buNone/>
            </a:pPr>
            <a:r>
              <a:rPr lang="en-US" sz="1200" dirty="0">
                <a:solidFill>
                  <a:srgbClr val="457DB6"/>
                </a:solidFill>
              </a:rPr>
              <a:t>By focusing our measurement on these things, and comparing these indicators with the opportunity atlas as our counterfactual, we can create something of an opportunity index that tracks our progress and points us toward the kind of interventions that might move the needle on mobility //&gt; </a:t>
            </a:r>
          </a:p>
          <a:p>
            <a:pPr marL="0" indent="0">
              <a:buFontTx/>
              <a:buNone/>
            </a:pPr>
            <a:r>
              <a:rPr lang="en-US" sz="1200" dirty="0">
                <a:solidFill>
                  <a:srgbClr val="457DB6"/>
                </a:solidFill>
              </a:rPr>
              <a:t>___</a:t>
            </a:r>
            <a:endParaRPr lang="en-US" dirty="0"/>
          </a:p>
          <a:p>
            <a:endParaRPr lang="en-US" dirty="0"/>
          </a:p>
          <a:p>
            <a:endParaRPr lang="en-US" dirty="0"/>
          </a:p>
          <a:p>
            <a:r>
              <a:rPr lang="en-US" dirty="0"/>
              <a:t>We can use the data from MTO90 to determine more precisely what place based aspects are most important… </a:t>
            </a:r>
            <a:endParaRPr lang="en-US" sz="1200" dirty="0">
              <a:solidFill>
                <a:srgbClr val="457DB6"/>
              </a:solidFill>
            </a:endParaRPr>
          </a:p>
          <a:p>
            <a:endParaRPr lang="en-US" sz="1200" dirty="0">
              <a:solidFill>
                <a:srgbClr val="457DB6"/>
              </a:solidFill>
            </a:endParaRPr>
          </a:p>
          <a:p>
            <a:r>
              <a:rPr lang="en-US" sz="1200" dirty="0">
                <a:solidFill>
                  <a:srgbClr val="457DB6"/>
                </a:solidFill>
              </a:rPr>
              <a:t>Examining work by Chetty and others we can assemble a list of semi-predictive neighborhood characteristics worth measuring: </a:t>
            </a:r>
            <a:br>
              <a:rPr lang="en-US" sz="1200" dirty="0">
                <a:solidFill>
                  <a:srgbClr val="457DB6"/>
                </a:solidFill>
              </a:rPr>
            </a:br>
            <a:br>
              <a:rPr lang="en-US" sz="1200" dirty="0">
                <a:solidFill>
                  <a:srgbClr val="457DB6"/>
                </a:solidFill>
              </a:rPr>
            </a:br>
            <a:r>
              <a:rPr lang="en-US" sz="1200" dirty="0">
                <a:solidFill>
                  <a:srgbClr val="457DB6"/>
                </a:solidFill>
              </a:rPr>
              <a:t>- share of single parent households – Atlas/ACS</a:t>
            </a:r>
            <a:br>
              <a:rPr lang="en-US" sz="1200" dirty="0">
                <a:solidFill>
                  <a:srgbClr val="457DB6"/>
                </a:solidFill>
              </a:rPr>
            </a:br>
            <a:r>
              <a:rPr lang="en-US" sz="1200" dirty="0">
                <a:solidFill>
                  <a:srgbClr val="457DB6"/>
                </a:solidFill>
              </a:rPr>
              <a:t>- share of college graduates – QOL/ACS</a:t>
            </a:r>
            <a:br>
              <a:rPr lang="en-US" sz="1200" dirty="0">
                <a:solidFill>
                  <a:srgbClr val="457DB6"/>
                </a:solidFill>
              </a:rPr>
            </a:br>
            <a:r>
              <a:rPr lang="en-US" sz="1200" dirty="0">
                <a:solidFill>
                  <a:srgbClr val="457DB6"/>
                </a:solidFill>
              </a:rPr>
              <a:t>- zoned for quality neighborhood school – approximate or via CMS?</a:t>
            </a:r>
            <a:br>
              <a:rPr lang="en-US" sz="1200" dirty="0">
                <a:solidFill>
                  <a:srgbClr val="457DB6"/>
                </a:solidFill>
              </a:rPr>
            </a:br>
            <a:r>
              <a:rPr lang="en-US" sz="1200" dirty="0">
                <a:solidFill>
                  <a:srgbClr val="457DB6"/>
                </a:solidFill>
              </a:rPr>
              <a:t>- segregation by income* - ACS</a:t>
            </a:r>
            <a:br>
              <a:rPr lang="en-US" sz="1200" dirty="0">
                <a:solidFill>
                  <a:srgbClr val="457DB6"/>
                </a:solidFill>
              </a:rPr>
            </a:br>
            <a:r>
              <a:rPr lang="en-US" sz="1200" dirty="0">
                <a:solidFill>
                  <a:srgbClr val="457DB6"/>
                </a:solidFill>
              </a:rPr>
              <a:t>- segregation by race - ACS</a:t>
            </a:r>
            <a:br>
              <a:rPr lang="en-US" sz="1200" dirty="0">
                <a:solidFill>
                  <a:srgbClr val="457DB6"/>
                </a:solidFill>
              </a:rPr>
            </a:br>
            <a:r>
              <a:rPr lang="en-US" sz="1200" dirty="0">
                <a:solidFill>
                  <a:srgbClr val="457DB6"/>
                </a:solidFill>
              </a:rPr>
              <a:t>- employment rates – approximate by ACS in QOL</a:t>
            </a:r>
            <a:br>
              <a:rPr lang="en-US" sz="1200" dirty="0">
                <a:solidFill>
                  <a:srgbClr val="457DB6"/>
                </a:solidFill>
              </a:rPr>
            </a:br>
            <a:r>
              <a:rPr lang="en-US" sz="1200" dirty="0">
                <a:solidFill>
                  <a:srgbClr val="457DB6"/>
                </a:solidFill>
              </a:rPr>
              <a:t>- share of residents below the poverty line – ACS/QOL</a:t>
            </a:r>
            <a:br>
              <a:rPr lang="en-US" sz="1200" dirty="0">
                <a:solidFill>
                  <a:srgbClr val="457DB6"/>
                </a:solidFill>
              </a:rPr>
            </a:br>
            <a:r>
              <a:rPr lang="en-US" sz="1200" dirty="0">
                <a:solidFill>
                  <a:srgbClr val="457DB6"/>
                </a:solidFill>
              </a:rPr>
              <a:t>- income inequality (community wide measure) – Gini</a:t>
            </a:r>
            <a:br>
              <a:rPr lang="en-US" sz="1200" dirty="0">
                <a:solidFill>
                  <a:srgbClr val="457DB6"/>
                </a:solidFill>
              </a:rPr>
            </a:br>
            <a:r>
              <a:rPr lang="en-US" sz="1200" dirty="0">
                <a:solidFill>
                  <a:srgbClr val="457DB6"/>
                </a:solidFill>
              </a:rPr>
              <a:t>- transit access – QOL/City</a:t>
            </a:r>
            <a:br>
              <a:rPr lang="en-US" sz="1200" dirty="0">
                <a:solidFill>
                  <a:srgbClr val="457DB6"/>
                </a:solidFill>
              </a:rPr>
            </a:br>
            <a:r>
              <a:rPr lang="en-US" sz="1200" dirty="0">
                <a:solidFill>
                  <a:srgbClr val="457DB6"/>
                </a:solidFill>
              </a:rPr>
              <a:t>- social capital </a:t>
            </a:r>
          </a:p>
          <a:p>
            <a:endParaRPr lang="en-US" sz="1200" dirty="0">
              <a:solidFill>
                <a:srgbClr val="457DB6"/>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57DB6"/>
                </a:solidFill>
              </a:rPr>
              <a:t>Between the ACS, QOL, Opportunity Atlas public data, and state board of education we can compile information on all but social capital</a:t>
            </a:r>
            <a:br>
              <a:rPr lang="en-US" sz="1200" dirty="0">
                <a:solidFill>
                  <a:srgbClr val="457DB6"/>
                </a:solidFill>
              </a:rPr>
            </a:br>
            <a:br>
              <a:rPr lang="en-US" sz="1200" dirty="0">
                <a:solidFill>
                  <a:srgbClr val="457DB6"/>
                </a:solidFill>
              </a:rPr>
            </a:br>
            <a:r>
              <a:rPr lang="en-US" sz="1200" dirty="0">
                <a:solidFill>
                  <a:srgbClr val="457DB6"/>
                </a:solidFill>
              </a:rPr>
              <a:t>Chetty and team use three measures to approximate this: census return rate, religiosity, and violent crime. </a:t>
            </a:r>
            <a:br>
              <a:rPr lang="en-US" sz="1200" dirty="0">
                <a:solidFill>
                  <a:srgbClr val="457DB6"/>
                </a:solidFill>
              </a:rPr>
            </a:br>
            <a:br>
              <a:rPr lang="en-US" sz="1200" dirty="0">
                <a:solidFill>
                  <a:srgbClr val="457DB6"/>
                </a:solidFill>
              </a:rPr>
            </a:br>
            <a:r>
              <a:rPr lang="en-US" sz="1200" dirty="0">
                <a:solidFill>
                  <a:srgbClr val="457DB6"/>
                </a:solidFill>
              </a:rPr>
              <a:t>We can start with these commonly used measures</a:t>
            </a:r>
            <a:br>
              <a:rPr lang="en-US" sz="1200" dirty="0">
                <a:solidFill>
                  <a:srgbClr val="457DB6"/>
                </a:solidFill>
              </a:rPr>
            </a:br>
            <a:br>
              <a:rPr lang="en-US" sz="1200" dirty="0">
                <a:solidFill>
                  <a:srgbClr val="457DB6"/>
                </a:solidFill>
              </a:rPr>
            </a:br>
            <a:r>
              <a:rPr lang="en-US" sz="1200" dirty="0">
                <a:solidFill>
                  <a:srgbClr val="457DB6"/>
                </a:solidFill>
              </a:rPr>
              <a:t>+ we can begin building a local social capital index by Census Tract using an adapted version of a tool by Rupasingha, Goetz, &amp; Freshwater</a:t>
            </a:r>
            <a:endParaRPr lang="en-US" dirty="0"/>
          </a:p>
          <a:p>
            <a:endParaRPr lang="en-US" sz="1200" dirty="0">
              <a:solidFill>
                <a:srgbClr val="457DB6"/>
              </a:solidFill>
            </a:endParaRPr>
          </a:p>
          <a:p>
            <a:endParaRPr lang="en-US" sz="1200" dirty="0">
              <a:solidFill>
                <a:srgbClr val="457DB6"/>
              </a:solidFill>
            </a:endParaRPr>
          </a:p>
          <a:p>
            <a:r>
              <a:rPr lang="en-US" sz="1200" dirty="0">
                <a:solidFill>
                  <a:srgbClr val="457DB6"/>
                </a:solidFill>
              </a:rPr>
              <a:t>Social capital is a tricky measure…</a:t>
            </a:r>
            <a:br>
              <a:rPr lang="en-US" sz="1200" dirty="0">
                <a:solidFill>
                  <a:srgbClr val="457DB6"/>
                </a:solidFill>
              </a:rPr>
            </a:br>
            <a:br>
              <a:rPr lang="en-US" sz="1200" dirty="0">
                <a:solidFill>
                  <a:srgbClr val="457DB6"/>
                </a:solidFill>
              </a:rPr>
            </a:br>
            <a:r>
              <a:rPr lang="en-US" sz="1200" dirty="0">
                <a:solidFill>
                  <a:srgbClr val="457DB6"/>
                </a:solidFill>
              </a:rPr>
              <a:t>2 approaches: what we can measure </a:t>
            </a:r>
            <a:r>
              <a:rPr lang="en-US" sz="1200" dirty="0">
                <a:solidFill>
                  <a:srgbClr val="457DB6"/>
                </a:solidFill>
                <a:sym typeface="Wingdings" pitchFamily="2" charset="2"/>
              </a:rPr>
              <a:t> the way chetty measured it</a:t>
            </a:r>
            <a:br>
              <a:rPr lang="en-US" sz="1200" dirty="0">
                <a:solidFill>
                  <a:srgbClr val="457DB6"/>
                </a:solidFill>
                <a:sym typeface="Wingdings" pitchFamily="2" charset="2"/>
              </a:rPr>
            </a:br>
            <a:br>
              <a:rPr lang="en-US" sz="1200" dirty="0">
                <a:solidFill>
                  <a:srgbClr val="457DB6"/>
                </a:solidFill>
                <a:sym typeface="Wingdings" pitchFamily="2" charset="2"/>
              </a:rPr>
            </a:br>
            <a:r>
              <a:rPr lang="en-US" sz="1200" dirty="0">
                <a:solidFill>
                  <a:srgbClr val="457DB6"/>
                </a:solidFill>
                <a:sym typeface="Wingdings" pitchFamily="2" charset="2"/>
              </a:rPr>
              <a:t>what we can’t measure: the way the TF report constructs it</a:t>
            </a:r>
            <a:br>
              <a:rPr lang="en-US" sz="1200" dirty="0">
                <a:solidFill>
                  <a:srgbClr val="457DB6"/>
                </a:solidFill>
                <a:sym typeface="Wingdings" pitchFamily="2" charset="2"/>
              </a:rPr>
            </a:br>
            <a:br>
              <a:rPr lang="en-US" sz="1200" dirty="0">
                <a:solidFill>
                  <a:srgbClr val="457DB6"/>
                </a:solidFill>
                <a:sym typeface="Wingdings" pitchFamily="2" charset="2"/>
              </a:rPr>
            </a:br>
            <a:r>
              <a:rPr lang="en-US" sz="1200" dirty="0">
                <a:solidFill>
                  <a:srgbClr val="457DB6"/>
                </a:solidFill>
                <a:sym typeface="Wingdings" pitchFamily="2" charset="2"/>
              </a:rPr>
              <a:t>what we will do about this?</a:t>
            </a:r>
            <a:br>
              <a:rPr lang="en-US" sz="1200" dirty="0">
                <a:solidFill>
                  <a:srgbClr val="457DB6"/>
                </a:solidFill>
                <a:sym typeface="Wingdings" pitchFamily="2" charset="2"/>
              </a:rPr>
            </a:br>
            <a:br>
              <a:rPr lang="en-US" sz="1200" dirty="0">
                <a:solidFill>
                  <a:srgbClr val="457DB6"/>
                </a:solidFill>
                <a:sym typeface="Wingdings" pitchFamily="2" charset="2"/>
              </a:rPr>
            </a:br>
            <a:r>
              <a:rPr lang="en-US" sz="2400" dirty="0">
                <a:solidFill>
                  <a:srgbClr val="457DB6"/>
                </a:solidFill>
              </a:rPr>
              <a:t>Their model is designed for use on a county level and measures the following things: </a:t>
            </a:r>
            <a:br>
              <a:rPr lang="en-US" sz="2400" dirty="0">
                <a:solidFill>
                  <a:srgbClr val="457DB6"/>
                </a:solidFill>
              </a:rPr>
            </a:br>
            <a:br>
              <a:rPr lang="en-US" sz="2000" dirty="0">
                <a:solidFill>
                  <a:srgbClr val="457DB6"/>
                </a:solidFill>
              </a:rPr>
            </a:br>
            <a:r>
              <a:rPr lang="en-US" sz="1200" dirty="0">
                <a:solidFill>
                  <a:srgbClr val="457DB6"/>
                </a:solidFill>
              </a:rPr>
              <a:t>- Number of establishments in Religious organizations </a:t>
            </a:r>
            <a:r>
              <a:rPr lang="en-US" sz="1200" dirty="0">
                <a:solidFill>
                  <a:srgbClr val="457DB6"/>
                </a:solidFill>
                <a:sym typeface="Wingdings" pitchFamily="2" charset="2"/>
              </a:rPr>
              <a:t> religious orgs within x distance (e.g. .5 miles) </a:t>
            </a:r>
            <a:br>
              <a:rPr lang="en-US" sz="1200" dirty="0">
                <a:solidFill>
                  <a:srgbClr val="457DB6"/>
                </a:solidFill>
              </a:rPr>
            </a:br>
            <a:r>
              <a:rPr lang="en-US" sz="1200" dirty="0">
                <a:solidFill>
                  <a:srgbClr val="457DB6"/>
                </a:solidFill>
              </a:rPr>
              <a:t>- Number of establishments in Civic and social associations </a:t>
            </a:r>
            <a:r>
              <a:rPr lang="en-US" sz="1200" dirty="0">
                <a:solidFill>
                  <a:srgbClr val="457DB6"/>
                </a:solidFill>
                <a:sym typeface="Wingdings" pitchFamily="2" charset="2"/>
              </a:rPr>
              <a:t> </a:t>
            </a:r>
            <a:br>
              <a:rPr lang="en-US" sz="1200" dirty="0">
                <a:solidFill>
                  <a:srgbClr val="457DB6"/>
                </a:solidFill>
              </a:rPr>
            </a:br>
            <a:r>
              <a:rPr lang="en-US" sz="1200" dirty="0">
                <a:solidFill>
                  <a:srgbClr val="457DB6"/>
                </a:solidFill>
              </a:rPr>
              <a:t>- Number of establishments in Business associations </a:t>
            </a:r>
            <a:r>
              <a:rPr lang="en-US" sz="1200" dirty="0">
                <a:solidFill>
                  <a:srgbClr val="457DB6"/>
                </a:solidFill>
                <a:sym typeface="Wingdings" pitchFamily="2" charset="2"/>
              </a:rPr>
              <a:t> plot businesses registered with county </a:t>
            </a:r>
            <a:br>
              <a:rPr lang="en-US" sz="1200" dirty="0">
                <a:solidFill>
                  <a:srgbClr val="457DB6"/>
                </a:solidFill>
              </a:rPr>
            </a:br>
            <a:r>
              <a:rPr lang="en-US" sz="1200" dirty="0">
                <a:solidFill>
                  <a:srgbClr val="457DB6"/>
                </a:solidFill>
              </a:rPr>
              <a:t>- Number of establishments in Political organizations </a:t>
            </a:r>
            <a:r>
              <a:rPr lang="en-US" sz="1200" dirty="0">
                <a:solidFill>
                  <a:srgbClr val="457DB6"/>
                </a:solidFill>
                <a:sym typeface="Wingdings" pitchFamily="2" charset="2"/>
              </a:rPr>
              <a:t> ? </a:t>
            </a:r>
            <a:br>
              <a:rPr lang="en-US" sz="1200" dirty="0">
                <a:solidFill>
                  <a:srgbClr val="457DB6"/>
                </a:solidFill>
              </a:rPr>
            </a:br>
            <a:r>
              <a:rPr lang="en-US" sz="1200" dirty="0">
                <a:solidFill>
                  <a:srgbClr val="457DB6"/>
                </a:solidFill>
              </a:rPr>
              <a:t>- Number of establishments in Professional organizations </a:t>
            </a:r>
            <a:r>
              <a:rPr lang="en-US" sz="1200" dirty="0">
                <a:solidFill>
                  <a:srgbClr val="457DB6"/>
                </a:solidFill>
                <a:sym typeface="Wingdings" pitchFamily="2" charset="2"/>
              </a:rPr>
              <a:t> ?</a:t>
            </a:r>
            <a:br>
              <a:rPr lang="en-US" sz="1200" dirty="0">
                <a:solidFill>
                  <a:srgbClr val="457DB6"/>
                </a:solidFill>
              </a:rPr>
            </a:br>
            <a:r>
              <a:rPr lang="en-US" sz="1200" dirty="0">
                <a:solidFill>
                  <a:srgbClr val="457DB6"/>
                </a:solidFill>
              </a:rPr>
              <a:t>- Number of establishments in Labor organization </a:t>
            </a:r>
            <a:r>
              <a:rPr lang="en-US" sz="1200" dirty="0">
                <a:solidFill>
                  <a:srgbClr val="457DB6"/>
                </a:solidFill>
                <a:sym typeface="Wingdings" pitchFamily="2" charset="2"/>
              </a:rPr>
              <a:t>  ? </a:t>
            </a:r>
            <a:br>
              <a:rPr lang="en-US" sz="1200" dirty="0">
                <a:solidFill>
                  <a:srgbClr val="457DB6"/>
                </a:solidFill>
              </a:rPr>
            </a:br>
            <a:r>
              <a:rPr lang="en-US" sz="1200" dirty="0">
                <a:solidFill>
                  <a:srgbClr val="457DB6"/>
                </a:solidFill>
              </a:rPr>
              <a:t>- Number of establishments in Bowling center </a:t>
            </a:r>
            <a:r>
              <a:rPr lang="en-US" sz="1200" dirty="0">
                <a:solidFill>
                  <a:srgbClr val="457DB6"/>
                </a:solidFill>
                <a:sym typeface="Wingdings" pitchFamily="2" charset="2"/>
              </a:rPr>
              <a:t> bowling within  5 miles</a:t>
            </a:r>
            <a:br>
              <a:rPr lang="en-US" sz="1200" dirty="0">
                <a:solidFill>
                  <a:srgbClr val="457DB6"/>
                </a:solidFill>
              </a:rPr>
            </a:br>
            <a:r>
              <a:rPr lang="en-US" sz="1200" dirty="0">
                <a:solidFill>
                  <a:srgbClr val="457DB6"/>
                </a:solidFill>
              </a:rPr>
              <a:t>- Number of establishments in Recreational Centers </a:t>
            </a:r>
            <a:r>
              <a:rPr lang="en-US" sz="1200" dirty="0">
                <a:solidFill>
                  <a:srgbClr val="457DB6"/>
                </a:solidFill>
                <a:sym typeface="Wingdings" pitchFamily="2" charset="2"/>
              </a:rPr>
              <a:t> counts and/or ymca memberships by tract</a:t>
            </a:r>
            <a:br>
              <a:rPr lang="en-US" sz="1200" dirty="0">
                <a:solidFill>
                  <a:srgbClr val="457DB6"/>
                </a:solidFill>
              </a:rPr>
            </a:br>
            <a:r>
              <a:rPr lang="en-US" sz="1200" dirty="0">
                <a:solidFill>
                  <a:srgbClr val="457DB6"/>
                </a:solidFill>
              </a:rPr>
              <a:t>- Number of establishments in Golf and Country Clubs </a:t>
            </a:r>
            <a:r>
              <a:rPr lang="en-US" sz="1200" dirty="0">
                <a:solidFill>
                  <a:srgbClr val="457DB6"/>
                </a:solidFill>
                <a:sym typeface="Wingdings" pitchFamily="2" charset="2"/>
              </a:rPr>
              <a:t> </a:t>
            </a:r>
            <a:r>
              <a:rPr lang="en-US" sz="1200" dirty="0">
                <a:solidFill>
                  <a:srgbClr val="457DB6"/>
                </a:solidFill>
              </a:rPr>
              <a:t> within x miles</a:t>
            </a:r>
            <a:br>
              <a:rPr lang="en-US" sz="1200" dirty="0">
                <a:solidFill>
                  <a:srgbClr val="457DB6"/>
                </a:solidFill>
              </a:rPr>
            </a:br>
            <a:r>
              <a:rPr lang="en-US" sz="1200" dirty="0">
                <a:solidFill>
                  <a:srgbClr val="457DB6"/>
                </a:solidFill>
              </a:rPr>
              <a:t>- Number of establishments in Sports Teams and Clubs </a:t>
            </a:r>
            <a:r>
              <a:rPr lang="en-US" sz="1200" dirty="0">
                <a:solidFill>
                  <a:srgbClr val="457DB6"/>
                </a:solidFill>
                <a:sym typeface="Wingdings" pitchFamily="2" charset="2"/>
              </a:rPr>
              <a:t> ?</a:t>
            </a:r>
            <a:br>
              <a:rPr lang="en-US" sz="1200" dirty="0">
                <a:solidFill>
                  <a:srgbClr val="457DB6"/>
                </a:solidFill>
              </a:rPr>
            </a:br>
            <a:r>
              <a:rPr lang="en-US" sz="1200" dirty="0">
                <a:solidFill>
                  <a:srgbClr val="457DB6"/>
                </a:solidFill>
              </a:rPr>
              <a:t>- Population –&gt; Density</a:t>
            </a:r>
            <a:br>
              <a:rPr lang="en-US" sz="1200" dirty="0">
                <a:solidFill>
                  <a:srgbClr val="457DB6"/>
                </a:solidFill>
              </a:rPr>
            </a:br>
            <a:r>
              <a:rPr lang="en-US" sz="1200" dirty="0">
                <a:solidFill>
                  <a:srgbClr val="457DB6"/>
                </a:solidFill>
              </a:rPr>
              <a:t> </a:t>
            </a:r>
            <a:br>
              <a:rPr lang="en-US" sz="1200" dirty="0">
                <a:solidFill>
                  <a:srgbClr val="457DB6"/>
                </a:solidFill>
              </a:rPr>
            </a:br>
            <a:r>
              <a:rPr lang="en-US" sz="1200" dirty="0">
                <a:solidFill>
                  <a:srgbClr val="457DB6"/>
                </a:solidFill>
              </a:rPr>
              <a:t>- The aggregate for all of above variables divided by population per 1,000 (1st factor)</a:t>
            </a:r>
            <a:br>
              <a:rPr lang="en-US" sz="1200" dirty="0">
                <a:solidFill>
                  <a:srgbClr val="457DB6"/>
                </a:solidFill>
              </a:rPr>
            </a:br>
            <a:r>
              <a:rPr lang="en-US" sz="1200" dirty="0">
                <a:solidFill>
                  <a:srgbClr val="457DB6"/>
                </a:solidFill>
              </a:rPr>
              <a:t>- Voter turnout (2nd factor) </a:t>
            </a:r>
            <a:r>
              <a:rPr lang="en-US" sz="1200" dirty="0">
                <a:solidFill>
                  <a:srgbClr val="457DB6"/>
                </a:solidFill>
                <a:sym typeface="Wingdings" pitchFamily="2" charset="2"/>
              </a:rPr>
              <a:t> voter turnout</a:t>
            </a:r>
            <a:br>
              <a:rPr lang="en-US" sz="1200" dirty="0">
                <a:solidFill>
                  <a:srgbClr val="457DB6"/>
                </a:solidFill>
              </a:rPr>
            </a:br>
            <a:r>
              <a:rPr lang="en-US" sz="1200" dirty="0">
                <a:solidFill>
                  <a:srgbClr val="457DB6"/>
                </a:solidFill>
              </a:rPr>
              <a:t>- Census response rate (3rd factor) </a:t>
            </a:r>
            <a:r>
              <a:rPr lang="en-US" sz="1200" dirty="0">
                <a:solidFill>
                  <a:srgbClr val="457DB6"/>
                </a:solidFill>
                <a:sym typeface="Wingdings" pitchFamily="2" charset="2"/>
              </a:rPr>
              <a:t> response rate 2020</a:t>
            </a:r>
            <a:br>
              <a:rPr lang="en-US" sz="1200" dirty="0">
                <a:solidFill>
                  <a:srgbClr val="457DB6"/>
                </a:solidFill>
              </a:rPr>
            </a:br>
            <a:r>
              <a:rPr lang="en-US" sz="1200" dirty="0">
                <a:solidFill>
                  <a:srgbClr val="457DB6"/>
                </a:solidFill>
              </a:rPr>
              <a:t>- Number of local-serving </a:t>
            </a:r>
            <a:r>
              <a:rPr lang="en-US" sz="1200" dirty="0">
                <a:solidFill>
                  <a:srgbClr val="457DB6"/>
                </a:solidFill>
                <a:sym typeface="Wingdings" pitchFamily="2" charset="2"/>
              </a:rPr>
              <a:t>QOL neighborhood organizations data</a:t>
            </a:r>
            <a:r>
              <a:rPr lang="en-US" sz="1200" dirty="0">
                <a:solidFill>
                  <a:srgbClr val="457DB6"/>
                </a:solidFill>
              </a:rPr>
              <a:t>NPOs (4th factor) --&gt; ? </a:t>
            </a:r>
            <a:br>
              <a:rPr lang="en-US" sz="1200" dirty="0"/>
            </a:br>
            <a:br>
              <a:rPr lang="en-US" sz="1200" dirty="0">
                <a:solidFill>
                  <a:srgbClr val="457DB6"/>
                </a:solidFill>
              </a:rPr>
            </a:br>
            <a:br>
              <a:rPr lang="en-US" sz="1200" dirty="0">
                <a:solidFill>
                  <a:srgbClr val="457DB6"/>
                </a:solidFill>
              </a:rPr>
            </a:br>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14</a:t>
            </a:fld>
            <a:endParaRPr lang="en-US" dirty="0"/>
          </a:p>
        </p:txBody>
      </p:sp>
    </p:spTree>
    <p:extLst>
      <p:ext uri="{BB962C8B-B14F-4D97-AF65-F5344CB8AC3E}">
        <p14:creationId xmlns:p14="http://schemas.microsoft.com/office/powerpoint/2010/main" val="13891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just beginning to dive into what this might look like, but in keeping with the theme of today knowing what makes a thriving neighborhood isn’t enough, we need to move from data to action. We can do that in three ways: </a:t>
            </a:r>
          </a:p>
          <a:p>
            <a:endParaRPr lang="en-US" dirty="0"/>
          </a:p>
          <a:p>
            <a:pPr marL="514350" indent="-514350">
              <a:buFont typeface="+mj-lt"/>
              <a:buAutoNum type="arabicPeriod"/>
            </a:pPr>
            <a:r>
              <a:rPr lang="en-US" dirty="0">
                <a:solidFill>
                  <a:srgbClr val="012340"/>
                </a:solidFill>
              </a:rPr>
              <a:t>We can enable people to move to higher opportunity neighborhoods </a:t>
            </a:r>
          </a:p>
          <a:p>
            <a:pPr marL="514350" indent="-514350">
              <a:buFont typeface="+mj-lt"/>
              <a:buAutoNum type="arabicPeriod"/>
            </a:pPr>
            <a:r>
              <a:rPr lang="en-US" dirty="0">
                <a:solidFill>
                  <a:srgbClr val="012340"/>
                </a:solidFill>
              </a:rPr>
              <a:t>We can invest in neighborhoods to increase opportunity outcomes</a:t>
            </a:r>
          </a:p>
          <a:p>
            <a:pPr marL="514350" indent="-514350">
              <a:buFont typeface="+mj-lt"/>
              <a:buAutoNum type="arabicPeriod"/>
            </a:pPr>
            <a:r>
              <a:rPr lang="en-US" dirty="0">
                <a:solidFill>
                  <a:srgbClr val="012340"/>
                </a:solidFill>
              </a:rPr>
              <a:t>We can reduce ”stickiness” in intergenerational mobility by expanding access to postsecondary pathways</a:t>
            </a:r>
          </a:p>
          <a:p>
            <a:endParaRPr lang="en-US" dirty="0"/>
          </a:p>
          <a:p>
            <a:r>
              <a:rPr lang="en-US" dirty="0"/>
              <a:t>I’ll close by walking through each in turn.//&gt; </a:t>
            </a:r>
          </a:p>
        </p:txBody>
      </p:sp>
      <p:sp>
        <p:nvSpPr>
          <p:cNvPr id="4" name="Slide Number Placeholder 3"/>
          <p:cNvSpPr>
            <a:spLocks noGrp="1"/>
          </p:cNvSpPr>
          <p:nvPr>
            <p:ph type="sldNum" sz="quarter" idx="5"/>
          </p:nvPr>
        </p:nvSpPr>
        <p:spPr/>
        <p:txBody>
          <a:bodyPr/>
          <a:lstStyle/>
          <a:p>
            <a:fld id="{79922CD8-6957-4915-831A-6056A058C964}" type="slidenum">
              <a:rPr lang="en-US" smtClean="0"/>
              <a:pPr/>
              <a:t>15</a:t>
            </a:fld>
            <a:endParaRPr lang="en-US" dirty="0"/>
          </a:p>
        </p:txBody>
      </p:sp>
    </p:spTree>
    <p:extLst>
      <p:ext uri="{BB962C8B-B14F-4D97-AF65-F5344CB8AC3E}">
        <p14:creationId xmlns:p14="http://schemas.microsoft.com/office/powerpoint/2010/main" val="319219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like the MTO experiment we can create more moves to opportunity, Chetty and his team piloted a follow-on experiment to our Chicago example in partnership with the city of Seattle. The results of that study are promising and indicate that moving families with younger children and helping families use their vouchers in higher opportunity neighborhoods leads to better outcomes. In Charlotte LOO has written a letter supporting our local housing authority, Inlivian to participate in a larger scale trial modeled after this experiment in Seattle. Overall, the Chicago and Seattle work shows us that our focus on affordable housing and housing access must be targeted to high opportunity neighborhoods. From a policy perspective, the 2040 plan offers tools that expand access to lower-cost housing in higher opportunity neighborhoods: get involved with the 2040 approval process and, if the vision of the plan is passed, stay engaged through the unified development ordinance development process too. //&gt; </a:t>
            </a:r>
          </a:p>
        </p:txBody>
      </p:sp>
      <p:sp>
        <p:nvSpPr>
          <p:cNvPr id="4" name="Slide Number Placeholder 3"/>
          <p:cNvSpPr>
            <a:spLocks noGrp="1"/>
          </p:cNvSpPr>
          <p:nvPr>
            <p:ph type="sldNum" sz="quarter" idx="5"/>
          </p:nvPr>
        </p:nvSpPr>
        <p:spPr/>
        <p:txBody>
          <a:bodyPr/>
          <a:lstStyle/>
          <a:p>
            <a:fld id="{79922CD8-6957-4915-831A-6056A058C964}" type="slidenum">
              <a:rPr lang="en-US" smtClean="0"/>
              <a:pPr/>
              <a:t>16</a:t>
            </a:fld>
            <a:endParaRPr lang="en-US" dirty="0"/>
          </a:p>
        </p:txBody>
      </p:sp>
    </p:spTree>
    <p:extLst>
      <p:ext uri="{BB962C8B-B14F-4D97-AF65-F5344CB8AC3E}">
        <p14:creationId xmlns:p14="http://schemas.microsoft.com/office/powerpoint/2010/main" val="202850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57DB6"/>
                </a:solidFill>
              </a:rPr>
              <a:t>If we want the biggest “bang for our buck” on moving to opportunity we can look for what Chetty calls “opportunity bargains”– these are relatively lower cost neighborhoods with higher opportunity outcomes  -- On this map I overlaid average rent and average home prices on top of to the opportunity atlas data to identify some of these potential opportunity bargains in Charlotte: areas like East Forrest, Starmount Forest, Wedgewood, and Bradfield Farms, along with some parts of Pineville, Matthews, and yes, Ballantyne too. As we look to build affordable units and increase density these are areas worth exploring. But its not all about moving folks between between neighborhoods, we want to focus also improving conditions within neighborhoods… and this brings us to the second bucket of interventions. //&gt;</a:t>
            </a:r>
          </a:p>
        </p:txBody>
      </p:sp>
      <p:sp>
        <p:nvSpPr>
          <p:cNvPr id="4" name="Slide Number Placeholder 3"/>
          <p:cNvSpPr>
            <a:spLocks noGrp="1"/>
          </p:cNvSpPr>
          <p:nvPr>
            <p:ph type="sldNum" sz="quarter" idx="5"/>
          </p:nvPr>
        </p:nvSpPr>
        <p:spPr/>
        <p:txBody>
          <a:bodyPr/>
          <a:lstStyle/>
          <a:p>
            <a:fld id="{79922CD8-6957-4915-831A-6056A058C964}" type="slidenum">
              <a:rPr lang="en-US" smtClean="0"/>
              <a:pPr/>
              <a:t>17</a:t>
            </a:fld>
            <a:endParaRPr lang="en-US" dirty="0"/>
          </a:p>
        </p:txBody>
      </p:sp>
    </p:spTree>
    <p:extLst>
      <p:ext uri="{BB962C8B-B14F-4D97-AF65-F5344CB8AC3E}">
        <p14:creationId xmlns:p14="http://schemas.microsoft.com/office/powerpoint/2010/main" val="52746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invest in neighborhoods to improve opportunity outcomes. The task force report outlines a host of strategies for doing this but I want to return to the nine areas indicated by the data, each of these indicates an action that could be targeted toward increasing economic mobility: </a:t>
            </a:r>
          </a:p>
          <a:p>
            <a:endParaRPr lang="en-US" dirty="0"/>
          </a:p>
          <a:p>
            <a:pPr marL="342900" lvl="0" indent="-342900" algn="l" defTabSz="800100">
              <a:lnSpc>
                <a:spcPct val="90000"/>
              </a:lnSpc>
              <a:spcBef>
                <a:spcPct val="0"/>
              </a:spcBef>
              <a:spcAft>
                <a:spcPct val="35000"/>
              </a:spcAft>
              <a:buAutoNum type="arabicParenBoth"/>
            </a:pPr>
            <a:r>
              <a:rPr lang="en-US" sz="1800" b="1" i="0" kern="1200" dirty="0">
                <a:solidFill>
                  <a:srgbClr val="DBE3F3"/>
                </a:solidFill>
                <a:latin typeface="Futura PT Demi" panose="020B0502020204020303" pitchFamily="34" charset="77"/>
              </a:rPr>
              <a:t>Family Structure </a:t>
            </a:r>
            <a:r>
              <a:rPr lang="en-US" sz="1800" b="1" i="0"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Reduce the number of single parent families + unplanned pregnancies</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(2) Educational Attainment </a:t>
            </a:r>
            <a:r>
              <a:rPr lang="en-US" sz="1800" b="1" i="0"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Increase post-secondary attainment (degrees and credentials)</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(3) Educational Access </a:t>
            </a:r>
            <a:r>
              <a:rPr lang="en-US" sz="1800" b="1" i="0"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Focus on improving school quality in lower opportunity neighborhoods </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(4) Family Stability </a:t>
            </a:r>
            <a:r>
              <a:rPr lang="en-US" sz="1800" b="1" i="0"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More jobs with living wages</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(5) Economic Access </a:t>
            </a:r>
            <a:r>
              <a:rPr lang="en-US" sz="1800" b="1" i="0"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Ensure access to transit options</a:t>
            </a:r>
          </a:p>
          <a:p>
            <a:pPr marL="0" lvl="0" indent="0" algn="l" defTabSz="755650">
              <a:lnSpc>
                <a:spcPct val="90000"/>
              </a:lnSpc>
              <a:spcBef>
                <a:spcPct val="0"/>
              </a:spcBef>
              <a:spcAft>
                <a:spcPct val="35000"/>
              </a:spcAft>
              <a:buNone/>
            </a:pPr>
            <a:r>
              <a:rPr lang="en-US" sz="1800" b="1" kern="1200" dirty="0">
                <a:solidFill>
                  <a:srgbClr val="DBE3F3"/>
                </a:solidFill>
                <a:latin typeface="Futura PT Demi" panose="020B0502020204020303" pitchFamily="34" charset="77"/>
              </a:rPr>
              <a:t>(6) Economic Attainment </a:t>
            </a:r>
            <a:r>
              <a:rPr lang="en-US" sz="1800" b="1" kern="1200" dirty="0">
                <a:solidFill>
                  <a:srgbClr val="DBE3F3"/>
                </a:solidFill>
                <a:latin typeface="Futura PT Demi"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Increase number of </a:t>
            </a:r>
            <a:r>
              <a:rPr lang="en-US" sz="1400" dirty="0">
                <a:solidFill>
                  <a:srgbClr val="DBE3F3"/>
                </a:solidFill>
                <a:latin typeface="Futura PT Book" panose="020B0502020204020303" pitchFamily="34" charset="77"/>
              </a:rPr>
              <a:t>employed individuals </a:t>
            </a: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(7) Segregation </a:t>
            </a:r>
            <a:r>
              <a:rPr lang="en-US" sz="1800" b="1" i="0" kern="1200" dirty="0">
                <a:solidFill>
                  <a:srgbClr val="DBE3F3"/>
                </a:solidFill>
                <a:latin typeface="Futura PT Demi" panose="020B0502020204020303" pitchFamily="34" charset="77"/>
                <a:sym typeface="Wingdings" pitchFamily="2" charset="2"/>
              </a:rPr>
              <a:t> </a:t>
            </a:r>
            <a:r>
              <a:rPr lang="en-US" sz="1400" dirty="0">
                <a:solidFill>
                  <a:srgbClr val="DBE3F3"/>
                </a:solidFill>
                <a:latin typeface="Futura PT Book" panose="020B0502020204020303" pitchFamily="34" charset="77"/>
              </a:rPr>
              <a:t>Reduce racially and economically segregated neighborhoods</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(8) Inequality</a:t>
            </a:r>
            <a:r>
              <a:rPr lang="en-US" sz="1700" b="1" i="0" kern="1200" dirty="0">
                <a:solidFill>
                  <a:srgbClr val="DBE3F3"/>
                </a:solidFill>
                <a:latin typeface="Futura PT Demi" panose="020B0502020204020303" pitchFamily="34" charset="77"/>
              </a:rPr>
              <a:t> </a:t>
            </a:r>
            <a:r>
              <a:rPr lang="en-US" sz="1700" b="1" i="0" kern="1200" dirty="0">
                <a:solidFill>
                  <a:srgbClr val="DBE3F3"/>
                </a:solidFill>
                <a:latin typeface="Futura PT Demi" panose="020B0502020204020303" pitchFamily="34" charset="77"/>
                <a:sym typeface="Wingdings" pitchFamily="2" charset="2"/>
              </a:rPr>
              <a:t> </a:t>
            </a:r>
            <a:r>
              <a:rPr lang="en-US" sz="1400" dirty="0">
                <a:solidFill>
                  <a:srgbClr val="DBE3F3"/>
                </a:solidFill>
                <a:latin typeface="Futura PT Book" panose="020B0502020204020303" pitchFamily="34" charset="77"/>
              </a:rPr>
              <a:t>Close the wealth gap and reduce economic disparities </a:t>
            </a:r>
          </a:p>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(9) Social Capital </a:t>
            </a:r>
            <a:r>
              <a:rPr lang="en-US" sz="1800" b="1" i="0" kern="1200" dirty="0">
                <a:solidFill>
                  <a:srgbClr val="DBE3F3"/>
                </a:solidFill>
                <a:latin typeface="Futura PT Demi" panose="020B0502020204020303" pitchFamily="34" charset="77"/>
                <a:sym typeface="Wingdings" pitchFamily="2" charset="2"/>
              </a:rPr>
              <a:t></a:t>
            </a:r>
            <a:r>
              <a:rPr lang="en-US" sz="1800" b="0" i="0" kern="1200" dirty="0">
                <a:solidFill>
                  <a:srgbClr val="DBE3F3"/>
                </a:solidFill>
                <a:latin typeface="Futura PT Book" panose="020B0502020204020303" pitchFamily="34" charset="77"/>
                <a:sym typeface="Wingdings" pitchFamily="2" charset="2"/>
              </a:rPr>
              <a:t> </a:t>
            </a:r>
            <a:r>
              <a:rPr lang="en-US" sz="1400" b="0" i="0" kern="1200" dirty="0">
                <a:solidFill>
                  <a:srgbClr val="DBE3F3"/>
                </a:solidFill>
                <a:latin typeface="Futura PT Book" panose="020B0502020204020303" pitchFamily="34" charset="77"/>
              </a:rPr>
              <a:t>Increase access to programs that provide mentoring and life navigation + </a:t>
            </a:r>
            <a:r>
              <a:rPr lang="en-US" sz="1400" dirty="0">
                <a:solidFill>
                  <a:srgbClr val="DBE3F3"/>
                </a:solidFill>
                <a:latin typeface="Futura PT Book" panose="020B0502020204020303" pitchFamily="34" charset="77"/>
              </a:rPr>
              <a:t>Encourage participation in shared “seam” institutions </a:t>
            </a:r>
          </a:p>
          <a:p>
            <a:pPr marL="0" lvl="0" indent="0" algn="l" defTabSz="800100">
              <a:lnSpc>
                <a:spcPct val="90000"/>
              </a:lnSpc>
              <a:spcBef>
                <a:spcPct val="0"/>
              </a:spcBef>
              <a:spcAft>
                <a:spcPct val="35000"/>
              </a:spcAft>
              <a:buNone/>
            </a:pPr>
            <a:endParaRPr lang="en-US" sz="1400" dirty="0">
              <a:solidFill>
                <a:srgbClr val="DBE3F3"/>
              </a:solidFill>
              <a:latin typeface="Futura PT Book" panose="020B0502020204020303" pitchFamily="34" charset="77"/>
            </a:endParaRPr>
          </a:p>
          <a:p>
            <a:pPr marL="0" marR="0" lvl="0" indent="0" algn="l" defTabSz="800100" rtl="0" eaLnBrk="0" fontAlgn="base" latinLnBrk="0" hangingPunct="0">
              <a:lnSpc>
                <a:spcPct val="90000"/>
              </a:lnSpc>
              <a:spcBef>
                <a:spcPct val="0"/>
              </a:spcBef>
              <a:spcAft>
                <a:spcPct val="35000"/>
              </a:spcAft>
              <a:buClrTx/>
              <a:buSzTx/>
              <a:buFontTx/>
              <a:buNone/>
              <a:tabLst/>
              <a:defRPr/>
            </a:pPr>
            <a:r>
              <a:rPr lang="en-US" sz="1400" dirty="0"/>
              <a:t>If you’re interested in diving deeper on strategies to increase opportunity in neighborhoods check out our website or the library of economic mobility interventions at catalog.results4America.org. Ultimately, this work is difficult  because measurement is difficult, but every day we are increasing our capacity to rigorously ask “what works” -- To that end, one of the most important things we can do is to build capacity for small and grassroots orgs to collect and analyze data. This type of evaluation capacity building will help us validate existing interventions, better target funding, and innovate. </a:t>
            </a:r>
            <a:r>
              <a:rPr lang="en-US" sz="1400" dirty="0">
                <a:solidFill>
                  <a:srgbClr val="DBE3F3"/>
                </a:solidFill>
                <a:latin typeface="Futura PT Book" panose="020B0502020204020303" pitchFamily="34" charset="77"/>
              </a:rPr>
              <a:t>//&gt; </a:t>
            </a: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0" lvl="0" indent="0" algn="l" defTabSz="800100">
              <a:lnSpc>
                <a:spcPct val="90000"/>
              </a:lnSpc>
              <a:spcBef>
                <a:spcPct val="0"/>
              </a:spcBef>
              <a:spcAft>
                <a:spcPct val="35000"/>
              </a:spcAft>
              <a:buNone/>
            </a:pPr>
            <a:endParaRPr lang="en-US" sz="1400" b="0" i="0" kern="1200" dirty="0">
              <a:solidFill>
                <a:srgbClr val="DBE3F3"/>
              </a:solidFill>
              <a:latin typeface="Futura PT Book" panose="020B0502020204020303" pitchFamily="34" charset="77"/>
            </a:endParaRPr>
          </a:p>
          <a:p>
            <a:pPr marL="342900" lvl="0" indent="-342900" algn="l" defTabSz="800100">
              <a:lnSpc>
                <a:spcPct val="90000"/>
              </a:lnSpc>
              <a:spcBef>
                <a:spcPct val="0"/>
              </a:spcBef>
              <a:spcAft>
                <a:spcPct val="35000"/>
              </a:spcAft>
              <a:buAutoNum type="arabicParenBoth"/>
            </a:pPr>
            <a:endParaRPr lang="en-US" sz="1400" b="0" i="0" kern="1200" dirty="0">
              <a:solidFill>
                <a:srgbClr val="DBE3F3"/>
              </a:solidFill>
              <a:latin typeface="Futura PT Book" panose="020B0502020204020303" pitchFamily="34" charset="77"/>
            </a:endParaRPr>
          </a:p>
          <a:p>
            <a:endParaRPr lang="en-US" dirty="0"/>
          </a:p>
          <a:p>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18</a:t>
            </a:fld>
            <a:endParaRPr lang="en-US" dirty="0"/>
          </a:p>
        </p:txBody>
      </p:sp>
    </p:spTree>
    <p:extLst>
      <p:ext uri="{BB962C8B-B14F-4D97-AF65-F5344CB8AC3E}">
        <p14:creationId xmlns:p14="http://schemas.microsoft.com/office/powerpoint/2010/main" val="144734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folks on my team know that one of the fastest ways to get me up on a soapbox is to use a community level indicator-- metro and county and even city level descriptive stats can be powerful but they can also be really deceiving. Now I know that sometimes these data are the best we have, and in that case let’s make the most of them– but I certainly won’t be the first or last person to say that if we’re really going to move from data to action we NEED to help folks with power over resources understand that disaggregation is worth the price tag. Of course, we need to disaggregate in a number of ways, but particularly when we talk about economic mobility, I want to argue in favor of breaking down what we know about our city by neighborhood. Take for example the stat you see here. About one of every two third graders in CMS is proficient in English and math. Since we know that third grade test scores are a strong predictor of future economic mobility, we might be tempted to design some sort of large-scale education intervention to close the gap: I imagine it could have some snappy tagline about “the student sitting in the next desk” //&gt;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___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I want to start by arguing that neighborhoods really are the best unit of analysis for this type of work</a:t>
            </a:r>
            <a:endParaRPr lang="en-US" dirty="0"/>
          </a:p>
          <a:p>
            <a:endParaRPr lang="en-US" dirty="0"/>
          </a:p>
          <a:p>
            <a:endParaRPr lang="en-US" dirty="0"/>
          </a:p>
          <a:p>
            <a:endParaRPr lang="en-US" dirty="0"/>
          </a:p>
          <a:p>
            <a:endParaRPr lang="en-US" dirty="0"/>
          </a:p>
          <a:p>
            <a:r>
              <a:rPr lang="en-US" dirty="0"/>
              <a:t>We all know that outcomes vary across the city but often we rely on community level – descriptive statistics as our indicators… these can be very deceiving. </a:t>
            </a:r>
          </a:p>
          <a:p>
            <a:r>
              <a:rPr lang="en-US" dirty="0"/>
              <a:t>Let’s take 3</a:t>
            </a:r>
            <a:r>
              <a:rPr lang="en-US" baseline="30000" dirty="0"/>
              <a:t>rd</a:t>
            </a:r>
            <a:r>
              <a:rPr lang="en-US" dirty="0"/>
              <a:t> grade test proficiency as an example. If we look at county level data we see that about 1 in 2 students in proficient…</a:t>
            </a:r>
          </a:p>
          <a:p>
            <a:r>
              <a:rPr lang="en-US" dirty="0"/>
              <a:t>Someone looking might fairly conclude that if you went into any CMS elementary school classroom about half the student would be proficient</a:t>
            </a:r>
          </a:p>
          <a:p>
            <a:endParaRPr lang="en-US" dirty="0"/>
          </a:p>
          <a:p>
            <a:r>
              <a:rPr lang="en-US" dirty="0"/>
              <a:t>//</a:t>
            </a:r>
          </a:p>
          <a:p>
            <a:endParaRPr lang="en-US" dirty="0"/>
          </a:p>
          <a:p>
            <a:r>
              <a:rPr lang="en-US" dirty="0"/>
              <a:t>Use the 3rd grad reading map… </a:t>
            </a:r>
          </a:p>
          <a:p>
            <a:endParaRPr lang="en-US" dirty="0"/>
          </a:p>
          <a:p>
            <a:r>
              <a:rPr lang="en-US" dirty="0"/>
              <a:t>Scores are strong predictors but not everyone is in the middle… </a:t>
            </a:r>
          </a:p>
          <a:p>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1</a:t>
            </a:fld>
            <a:endParaRPr lang="en-US" dirty="0"/>
          </a:p>
        </p:txBody>
      </p:sp>
    </p:spTree>
    <p:extLst>
      <p:ext uri="{BB962C8B-B14F-4D97-AF65-F5344CB8AC3E}">
        <p14:creationId xmlns:p14="http://schemas.microsoft.com/office/powerpoint/2010/main" val="325005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 move on to our last set of interventions, I want to talk for a moment about displacement— I once heard a lecture where someone challenged Chetty’s findings saying in essence: moving to opportunity wont work because it’s not scalable. To an extent they were right, we can’t just move everyone from the crescent to the wedge. And no one is proposing this as our strategy, however... As our city grows rapidly, the issue we need to grapple with is not how to move everyone from the crescent to the wedge but what happens when the wedge moves to the crescent. Particularly as we work hard to increase economic mobility all around the city– indeed, when you look at parcel data for properties surrounding the proposed silver line stops on the west end, you’ll see the names of many developers and out of state holding companies… this light rail line is still years from realization and already many homes around closer-in stops are owned by investors … So, while we’re focused on moving to opportunity and increasing opportunity in neighborhoods, we need to focus on fighting displacement – one of the ways we can do this is by leveraging capital to ensure the benefits of public investments like these are shared by all. And its not just about transit investments, programs like federal opportunity zones and local opportunity corridors could be leveraged also. //&gt;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19</a:t>
            </a:fld>
            <a:endParaRPr lang="en-US" dirty="0"/>
          </a:p>
        </p:txBody>
      </p:sp>
    </p:spTree>
    <p:extLst>
      <p:ext uri="{BB962C8B-B14F-4D97-AF65-F5344CB8AC3E}">
        <p14:creationId xmlns:p14="http://schemas.microsoft.com/office/powerpoint/2010/main" val="62141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can interrupt intergenerational mobility through post-secondary education. The social determinants perspective can be incredibly useful in this work, helping our education partners think wholistically about services students might need to be successful. One model from an organization called One Million Degrees uses an adapted the social determinants framework, which you can see here, to increase community college persistence – early results from a randomized control trial show that OMD’s social determinants for education model increases persistence by nearly 50%. //&gt; </a:t>
            </a:r>
          </a:p>
        </p:txBody>
      </p:sp>
      <p:sp>
        <p:nvSpPr>
          <p:cNvPr id="4" name="Slide Number Placeholder 3"/>
          <p:cNvSpPr>
            <a:spLocks noGrp="1"/>
          </p:cNvSpPr>
          <p:nvPr>
            <p:ph type="sldNum" sz="quarter" idx="5"/>
          </p:nvPr>
        </p:nvSpPr>
        <p:spPr/>
        <p:txBody>
          <a:bodyPr/>
          <a:lstStyle/>
          <a:p>
            <a:fld id="{79922CD8-6957-4915-831A-6056A058C964}" type="slidenum">
              <a:rPr lang="en-US" smtClean="0"/>
              <a:pPr/>
              <a:t>20</a:t>
            </a:fld>
            <a:endParaRPr lang="en-US" dirty="0"/>
          </a:p>
        </p:txBody>
      </p:sp>
    </p:spTree>
    <p:extLst>
      <p:ext uri="{BB962C8B-B14F-4D97-AF65-F5344CB8AC3E}">
        <p14:creationId xmlns:p14="http://schemas.microsoft.com/office/powerpoint/2010/main" val="957896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C71CD2-447B-514D-90B6-3045946F0B55}"/>
              </a:ext>
            </a:extLst>
          </p:cNvPr>
          <p:cNvSpPr>
            <a:spLocks noGrp="1"/>
          </p:cNvSpPr>
          <p:nvPr>
            <p:ph type="body" idx="1"/>
          </p:nvPr>
        </p:nvSpPr>
        <p:spPr/>
        <p:txBody>
          <a:bodyPr/>
          <a:lstStyle/>
          <a:p>
            <a:r>
              <a:rPr lang="en-US" dirty="0"/>
              <a:t>Often times working through the data and actions needed to solve Charlotte’s economic mobility crisis can feel overwhelming – and its longitudinal, too: even the best interventions won’t really bear fruit for years. We’ve got to unpack centuries of racism and disentangle rooms full of binders full of inequitable policies, but what y’all are doing today is starting to melt the ice that’s frozen our institutions for too long.  For that I want to say thank you; thanks for being here today, for being engaged in this community, and for caring about this work – Charlotte’s got a long way to go if we’re going to improve outcomes for our most vulnerable citizens; in some cases we will work very hard for a very long time before we see change-– but if we’re patient, it will come. Every paper, every pilot, every gathering like this brings us just that much closer. We're not there yet, no city is -- Chetty and others leading the national dialogue on economic mobility will tell you the same, but if you listen they’ll also say: look at the folks in Charlotte, they are the ones really trying. Let’s stay focused. Thankyou.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57DB6"/>
                </a:solidFill>
              </a:rPr>
              <a:t>So we’d want to examine differences between conditions at a tract-level. We can start by </a:t>
            </a:r>
            <a:br>
              <a:rPr lang="en-US" sz="1200" dirty="0">
                <a:solidFill>
                  <a:srgbClr val="457DB6"/>
                </a:solidFill>
              </a:rPr>
            </a:br>
            <a:br>
              <a:rPr lang="en-US" sz="1200" dirty="0">
                <a:solidFill>
                  <a:srgbClr val="457DB6"/>
                </a:solidFill>
              </a:rPr>
            </a:br>
            <a:r>
              <a:rPr lang="en-US" sz="1200" dirty="0">
                <a:solidFill>
                  <a:srgbClr val="457DB6"/>
                </a:solidFill>
              </a:rPr>
              <a:t>(a) begin with the OI atlas map of Mecklenburg county. Extract tracts where outcomes for children of low income parents were either (i) below the national average for everyone [44k] or (ii) below an average of similar outcomes for low income individuals in peer cities [34k] (remember from jan: our peers are  Raleigh Austin Columbus Denver Nashville</a:t>
            </a:r>
            <a:br>
              <a:rPr lang="en-US" sz="1200" dirty="0">
                <a:solidFill>
                  <a:srgbClr val="457DB6"/>
                </a:solidFill>
              </a:rPr>
            </a:br>
            <a:r>
              <a:rPr lang="en-US" sz="1200" dirty="0">
                <a:solidFill>
                  <a:srgbClr val="457DB6"/>
                </a:solidFill>
              </a:rPr>
              <a:t>Atlanta Minneapolis Portland) </a:t>
            </a:r>
          </a:p>
          <a:p>
            <a:endParaRPr lang="en-US" sz="1200" dirty="0">
              <a:solidFill>
                <a:srgbClr val="457DB6"/>
              </a:solidFill>
            </a:endParaRPr>
          </a:p>
          <a:p>
            <a:endParaRPr lang="en-US" sz="1200" dirty="0">
              <a:solidFill>
                <a:srgbClr val="457DB6"/>
              </a:solidFill>
            </a:endParaRPr>
          </a:p>
        </p:txBody>
      </p:sp>
      <p:sp>
        <p:nvSpPr>
          <p:cNvPr id="4" name="Slide Number Placeholder 3"/>
          <p:cNvSpPr>
            <a:spLocks noGrp="1"/>
          </p:cNvSpPr>
          <p:nvPr>
            <p:ph type="sldNum" sz="quarter" idx="5"/>
          </p:nvPr>
        </p:nvSpPr>
        <p:spPr/>
        <p:txBody>
          <a:bodyPr/>
          <a:lstStyle/>
          <a:p>
            <a:fld id="{79922CD8-6957-4915-831A-6056A058C964}" type="slidenum">
              <a:rPr lang="en-US" smtClean="0"/>
              <a:pPr/>
              <a:t>22</a:t>
            </a:fld>
            <a:endParaRPr lang="en-US" dirty="0"/>
          </a:p>
        </p:txBody>
      </p:sp>
    </p:spTree>
    <p:extLst>
      <p:ext uri="{BB962C8B-B14F-4D97-AF65-F5344CB8AC3E}">
        <p14:creationId xmlns:p14="http://schemas.microsoft.com/office/powerpoint/2010/main" val="417993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charset="0"/>
              <a:ea typeface="ＭＳ Ｐゴシック" pitchFamily="-1" charset="-128"/>
              <a:cs typeface="+mn-cs"/>
            </a:endParaRPr>
          </a:p>
        </p:txBody>
      </p:sp>
      <p:sp>
        <p:nvSpPr>
          <p:cNvPr id="4" name="Slide Number Placeholder 3"/>
          <p:cNvSpPr>
            <a:spLocks noGrp="1"/>
          </p:cNvSpPr>
          <p:nvPr>
            <p:ph type="sldNum" sz="quarter" idx="5"/>
          </p:nvPr>
        </p:nvSpPr>
        <p:spPr/>
        <p:txBody>
          <a:bodyPr/>
          <a:lstStyle/>
          <a:p>
            <a:fld id="{79922CD8-6957-4915-831A-6056A058C964}" type="slidenum">
              <a:rPr lang="en-US" smtClean="0"/>
              <a:pPr/>
              <a:t>23</a:t>
            </a:fld>
            <a:endParaRPr lang="en-US" dirty="0"/>
          </a:p>
        </p:txBody>
      </p:sp>
    </p:spTree>
    <p:extLst>
      <p:ext uri="{BB962C8B-B14F-4D97-AF65-F5344CB8AC3E}">
        <p14:creationId xmlns:p14="http://schemas.microsoft.com/office/powerpoint/2010/main" val="362773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its not just about transit investments, here I’ve highlighted the City’s Corridors of opportunity program and online you can see similar maps of federal Opportunity Zones. These investments are just one of many strategies folks around the country are trying in an attempt to increase opportunity in neighborhoods. The variety of approaches speak to the complexity of this issue and the interconnectedness of its determinants. But we’re learning more every day about what works thanks to new data. To that end, one of the most important things we can do is to invest in capacity building for small + grassroots organization, by building capacity for evaluation we open up new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so many ways we can invest in neighborhoods to increase opportunity outcomes, but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24</a:t>
            </a:fld>
            <a:endParaRPr lang="en-US" dirty="0"/>
          </a:p>
        </p:txBody>
      </p:sp>
    </p:spTree>
    <p:extLst>
      <p:ext uri="{BB962C8B-B14F-4D97-AF65-F5344CB8AC3E}">
        <p14:creationId xmlns:p14="http://schemas.microsoft.com/office/powerpoint/2010/main" val="3540001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charset="0"/>
              <a:ea typeface="ＭＳ Ｐゴシック" pitchFamily="-1" charset="-128"/>
              <a:cs typeface="+mn-cs"/>
            </a:endParaRPr>
          </a:p>
        </p:txBody>
      </p:sp>
      <p:sp>
        <p:nvSpPr>
          <p:cNvPr id="4" name="Slide Number Placeholder 3"/>
          <p:cNvSpPr>
            <a:spLocks noGrp="1"/>
          </p:cNvSpPr>
          <p:nvPr>
            <p:ph type="sldNum" sz="quarter" idx="5"/>
          </p:nvPr>
        </p:nvSpPr>
        <p:spPr/>
        <p:txBody>
          <a:bodyPr/>
          <a:lstStyle/>
          <a:p>
            <a:fld id="{79922CD8-6957-4915-831A-6056A058C964}" type="slidenum">
              <a:rPr lang="en-US" smtClean="0"/>
              <a:pPr/>
              <a:t>25</a:t>
            </a:fld>
            <a:endParaRPr lang="en-US" dirty="0"/>
          </a:p>
        </p:txBody>
      </p:sp>
    </p:spTree>
    <p:extLst>
      <p:ext uri="{BB962C8B-B14F-4D97-AF65-F5344CB8AC3E}">
        <p14:creationId xmlns:p14="http://schemas.microsoft.com/office/powerpoint/2010/main" val="315424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turns out that, while 1 in 2 might be true in a technical sense, it won’t be surprising to any of y’all that it’s not true in a practical sense. When we look at 3</a:t>
            </a:r>
            <a:r>
              <a:rPr lang="en-US" baseline="30000" dirty="0"/>
              <a:t>rd</a:t>
            </a:r>
            <a:r>
              <a:rPr lang="en-US" dirty="0"/>
              <a:t> grade proficiency on a neighborhood level, we see that outcomes follow a familiar geographic pattern. Nearly every student in the wedge scores “proficient” on their EOG while than 1 in 10 students in the crescent achieve the same score. When we look at this 50% number, we’re really just averaging the outcomes of two very different experiences. You might be asking if this pattern holds true for other social determinants– is this just a rich schools vs poor schools thing or are neighborhoods actually significant drivers of variation in economic mobility outcomes?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___</a:t>
            </a:r>
          </a:p>
          <a:p>
            <a:endParaRPr lang="en-US" dirty="0"/>
          </a:p>
          <a:p>
            <a:r>
              <a:rPr lang="en-US" dirty="0"/>
              <a:t>To know more about those student’s experiences, and how folks like us might close this achievement gap, we need to decide how much we need to “zoom in” to the data.  </a:t>
            </a:r>
          </a:p>
        </p:txBody>
      </p:sp>
      <p:sp>
        <p:nvSpPr>
          <p:cNvPr id="4" name="Slide Number Placeholder 3"/>
          <p:cNvSpPr>
            <a:spLocks noGrp="1"/>
          </p:cNvSpPr>
          <p:nvPr>
            <p:ph type="sldNum" sz="quarter" idx="5"/>
          </p:nvPr>
        </p:nvSpPr>
        <p:spPr/>
        <p:txBody>
          <a:bodyPr/>
          <a:lstStyle/>
          <a:p>
            <a:fld id="{79922CD8-6957-4915-831A-6056A058C964}" type="slidenum">
              <a:rPr lang="en-US" smtClean="0"/>
              <a:pPr/>
              <a:t>2</a:t>
            </a:fld>
            <a:endParaRPr lang="en-US" dirty="0"/>
          </a:p>
        </p:txBody>
      </p:sp>
    </p:spTree>
    <p:extLst>
      <p:ext uri="{BB962C8B-B14F-4D97-AF65-F5344CB8AC3E}">
        <p14:creationId xmlns:p14="http://schemas.microsoft.com/office/powerpoint/2010/main" val="394821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folks up at Opportunity Insights have tracked how much of the variation in economic mobility overall is explained by conditions at different different geographic levels… as you can see here, census tract and high school catchment areas explain more than half of this variation, and for black folks high school and neighborhood explain almost 2/3 of the variation. As we expected from our third grade reading example, county-level isn’t very explanatory at all. What this tells us is that, if we are going to take action on economic mobility our work needs to be place-based. But how specific do we need to focus?</a:t>
            </a:r>
          </a:p>
        </p:txBody>
      </p:sp>
      <p:sp>
        <p:nvSpPr>
          <p:cNvPr id="4" name="Slide Number Placeholder 3"/>
          <p:cNvSpPr>
            <a:spLocks noGrp="1"/>
          </p:cNvSpPr>
          <p:nvPr>
            <p:ph type="sldNum" sz="quarter" idx="5"/>
          </p:nvPr>
        </p:nvSpPr>
        <p:spPr/>
        <p:txBody>
          <a:bodyPr/>
          <a:lstStyle/>
          <a:p>
            <a:fld id="{79922CD8-6957-4915-831A-6056A058C964}" type="slidenum">
              <a:rPr lang="en-US" smtClean="0"/>
              <a:pPr/>
              <a:t>3</a:t>
            </a:fld>
            <a:endParaRPr lang="en-US" dirty="0"/>
          </a:p>
        </p:txBody>
      </p:sp>
    </p:spTree>
    <p:extLst>
      <p:ext uri="{BB962C8B-B14F-4D97-AF65-F5344CB8AC3E}">
        <p14:creationId xmlns:p14="http://schemas.microsoft.com/office/powerpoint/2010/main" val="129076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can get a clue by comparing data on the impact of poverty rates on child household income by distance at the block and tract level. From the chart on the left we can see conditions in the half mile radius around a child’s home are strong predictors of their economic mobility… and from the chart on the right, that although census tracts are bit larger, that they are still good proxies for neighborhoods. This tells us that if we want to understand what to do about economic mobility we need to understand it at neighborhood level. // &gt; </a:t>
            </a:r>
          </a:p>
          <a:p>
            <a:endParaRPr lang="en-US" dirty="0"/>
          </a:p>
          <a:p>
            <a:r>
              <a:rPr lang="en-US" dirty="0"/>
              <a:t>___</a:t>
            </a:r>
          </a:p>
          <a:p>
            <a:endParaRPr lang="en-US" dirty="0"/>
          </a:p>
          <a:p>
            <a:r>
              <a:rPr lang="en-US" dirty="0"/>
              <a:t>We see some neighborhoods are good + some don’t produce strong outcomes</a:t>
            </a:r>
          </a:p>
          <a:p>
            <a:endParaRPr lang="en-US" dirty="0"/>
          </a:p>
          <a:p>
            <a:r>
              <a:rPr lang="en-US" dirty="0"/>
              <a:t>So what’s the right geographic area?</a:t>
            </a:r>
          </a:p>
          <a:p>
            <a:endParaRPr lang="en-US" dirty="0"/>
          </a:p>
          <a:p>
            <a:r>
              <a:rPr lang="en-US" dirty="0"/>
              <a:t>Bar chart… neighborhoods</a:t>
            </a:r>
          </a:p>
          <a:p>
            <a:endParaRPr lang="en-US" dirty="0"/>
          </a:p>
          <a:p>
            <a:r>
              <a:rPr lang="en-US" dirty="0"/>
              <a:t>Show block plot… about .5 miles from home</a:t>
            </a:r>
          </a:p>
          <a:p>
            <a:endParaRPr lang="en-US" dirty="0"/>
          </a:p>
        </p:txBody>
      </p:sp>
      <p:sp>
        <p:nvSpPr>
          <p:cNvPr id="4" name="Slide Number Placeholder 3"/>
          <p:cNvSpPr>
            <a:spLocks noGrp="1"/>
          </p:cNvSpPr>
          <p:nvPr>
            <p:ph type="sldNum" sz="quarter" idx="5"/>
          </p:nvPr>
        </p:nvSpPr>
        <p:spPr/>
        <p:txBody>
          <a:bodyPr/>
          <a:lstStyle/>
          <a:p>
            <a:fld id="{79922CD8-6957-4915-831A-6056A058C964}" type="slidenum">
              <a:rPr lang="en-US" smtClean="0"/>
              <a:pPr/>
              <a:t>4</a:t>
            </a:fld>
            <a:endParaRPr lang="en-US" dirty="0"/>
          </a:p>
        </p:txBody>
      </p:sp>
    </p:spTree>
    <p:extLst>
      <p:ext uri="{BB962C8B-B14F-4D97-AF65-F5344CB8AC3E}">
        <p14:creationId xmlns:p14="http://schemas.microsoft.com/office/powerpoint/2010/main" val="215592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57DB6"/>
                </a:solidFill>
              </a:rPr>
              <a:t>And that’s exactly what the Opportunity Atlas set out to do: map mobility. Charlotte may be 50 out of 50 but some of it’s neighborhoods are opportunity engines while others are opportunity deserts. On the other hand, Salt Lake City which is #1 in mobility is almost all blue. What we need to ask next is why does this variation exist? </a:t>
            </a:r>
            <a:r>
              <a:rPr lang="en-US" sz="1200" b="0" dirty="0">
                <a:solidFill>
                  <a:srgbClr val="457DB6"/>
                </a:solidFill>
                <a:latin typeface="Futura PT Light Italic" panose="020B0402020204090303" pitchFamily="34" charset="77"/>
              </a:rPr>
              <a:t>Is there something fundamentally different about the people in different colored tracts (we can say, is this a matter of selection) or are these outcomes the product of neighborhood conditions (aka the causal effects of place)?</a:t>
            </a:r>
            <a:endParaRPr lang="en-US" sz="1200" dirty="0">
              <a:solidFill>
                <a:srgbClr val="457DB6"/>
              </a:solidFill>
            </a:endParaRPr>
          </a:p>
          <a:p>
            <a:endParaRPr lang="en-US" sz="1200" dirty="0">
              <a:solidFill>
                <a:srgbClr val="457DB6"/>
              </a:solidFill>
            </a:endParaRPr>
          </a:p>
          <a:p>
            <a:r>
              <a:rPr lang="en-US" sz="1200" dirty="0">
                <a:solidFill>
                  <a:srgbClr val="457DB6"/>
                </a:solidFill>
              </a:rPr>
              <a:t>___</a:t>
            </a:r>
          </a:p>
          <a:p>
            <a:r>
              <a:rPr lang="en-US" sz="1200" dirty="0">
                <a:solidFill>
                  <a:srgbClr val="457DB6"/>
                </a:solidFill>
              </a:rPr>
              <a:t>So we’d want to examine differences between conditions at a tract-level. We can start by </a:t>
            </a:r>
            <a:br>
              <a:rPr lang="en-US" sz="1200" dirty="0">
                <a:solidFill>
                  <a:srgbClr val="457DB6"/>
                </a:solidFill>
              </a:rPr>
            </a:br>
            <a:br>
              <a:rPr lang="en-US" sz="1200" dirty="0">
                <a:solidFill>
                  <a:srgbClr val="457DB6"/>
                </a:solidFill>
              </a:rPr>
            </a:br>
            <a:r>
              <a:rPr lang="en-US" sz="1200" dirty="0">
                <a:solidFill>
                  <a:srgbClr val="457DB6"/>
                </a:solidFill>
              </a:rPr>
              <a:t>(a) begin with the OI atlas map of Mecklenburg county. Extract tracts where outcomes for children of low income parents were either (i) below the national average for everyone [44k] or (ii) below an average of similar outcomes for low income individuals in peer cities [34k] (remember from jan: our peers are  Raleigh Austin Columbus Denver Nashville</a:t>
            </a:r>
            <a:br>
              <a:rPr lang="en-US" sz="1200" dirty="0">
                <a:solidFill>
                  <a:srgbClr val="457DB6"/>
                </a:solidFill>
              </a:rPr>
            </a:br>
            <a:r>
              <a:rPr lang="en-US" sz="1200" dirty="0">
                <a:solidFill>
                  <a:srgbClr val="457DB6"/>
                </a:solidFill>
              </a:rPr>
              <a:t>Atlanta Minneapolis Portland) </a:t>
            </a:r>
          </a:p>
          <a:p>
            <a:endParaRPr lang="en-US" sz="1200" dirty="0">
              <a:solidFill>
                <a:srgbClr val="457DB6"/>
              </a:solidFill>
            </a:endParaRPr>
          </a:p>
          <a:p>
            <a:endParaRPr lang="en-US" sz="1200" dirty="0">
              <a:solidFill>
                <a:srgbClr val="457DB6"/>
              </a:solidFill>
            </a:endParaRPr>
          </a:p>
        </p:txBody>
      </p:sp>
      <p:sp>
        <p:nvSpPr>
          <p:cNvPr id="4" name="Slide Number Placeholder 3"/>
          <p:cNvSpPr>
            <a:spLocks noGrp="1"/>
          </p:cNvSpPr>
          <p:nvPr>
            <p:ph type="sldNum" sz="quarter" idx="5"/>
          </p:nvPr>
        </p:nvSpPr>
        <p:spPr/>
        <p:txBody>
          <a:bodyPr/>
          <a:lstStyle/>
          <a:p>
            <a:fld id="{79922CD8-6957-4915-831A-6056A058C964}" type="slidenum">
              <a:rPr lang="en-US" smtClean="0"/>
              <a:pPr/>
              <a:t>5</a:t>
            </a:fld>
            <a:endParaRPr lang="en-US" dirty="0"/>
          </a:p>
        </p:txBody>
      </p:sp>
    </p:spTree>
    <p:extLst>
      <p:ext uri="{BB962C8B-B14F-4D97-AF65-F5344CB8AC3E}">
        <p14:creationId xmlns:p14="http://schemas.microsoft.com/office/powerpoint/2010/main" val="4179933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latin typeface="Arial" panose="020B0604020202020204" pitchFamily="34" charset="0"/>
                <a:ea typeface="ＭＳ Ｐゴシック"/>
                <a:cs typeface="Arial" panose="020B0604020202020204" pitchFamily="34" charset="0"/>
              </a:rPr>
              <a:t>To answer this question, we need to go back 30 years to a HUD experiment that was hailed at the time as, well, a failure. The experiment was run with 4600 families cross five cities in the mid-90s. The experiment set out to discover: what would happen if families living in high poverty areas moved to low poverty areas? Post-mortems in the late 90s and early 2000s found that “moving to opportunity” didn’t really improve outcomes for participants; however, Chetty and his colleagues showed in a 2016 paper that while outcomes for parents and older children didn’t change much, that economic mobility increased for children in the experimental group who moved before age 13. What this tells us is that </a:t>
            </a:r>
            <a:r>
              <a:rPr lang="en-US" sz="2000" dirty="0">
                <a:solidFill>
                  <a:srgbClr val="012340"/>
                </a:solidFill>
                <a:cs typeface="Arial" panose="020B0604020202020204" pitchFamily="34" charset="0"/>
              </a:rPr>
              <a:t>given otherwise similar family environment, place-based effects have a strong influence on outcomes. Let’s look at the outcomes for a set of sites //&gt; </a:t>
            </a:r>
            <a:endParaRPr lang="en-US" sz="20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7736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Participants in the Chicago study were residents of three public housing developments on Chicago’s south side. These families were randomly assigned to one of three groups: folks who got housing vouchers only valid in lower-poverty census tracts (diamonds), folks who got housing vouchers without restrictions (triangles), and folks who didn’t get housing vouchers (circles). //&gt;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E41A0-F15B-4CF1-B607-5A28113E4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94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We can see here where folks with the vouchers moved. I used to live right in between where it says Washington Park and Grand Crossing, but even if you don’t know anything about Chicago’s neighborhoods its clear from the distribution of destinations here that there’s a pattern. //&gt;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E41A0-F15B-4CF1-B607-5A28113E4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8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200" b="0" i="0">
                <a:latin typeface="Futura PT Light" panose="020B0402020204020303" pitchFamily="34" charset="77"/>
              </a:defRPr>
            </a:lvl1pPr>
          </a:lstStyle>
          <a:p>
            <a:pPr>
              <a:buFontTx/>
              <a:buNone/>
            </a:pPr>
            <a:fld id="{06B20F21-3DA8-8247-8B05-2D29AECF244F}" type="slidenum">
              <a:rPr lang="en-US" smtClean="0">
                <a:solidFill>
                  <a:srgbClr val="FFFFFF"/>
                </a:solidFill>
              </a:rPr>
              <a:pPr>
                <a:buFontTx/>
                <a:buNone/>
              </a:pPr>
              <a:t>‹#›</a:t>
            </a:fld>
            <a:r>
              <a:rPr lang="en-US" dirty="0">
                <a:solidFill>
                  <a:srgbClr val="FFFFFF"/>
                </a:solidFill>
              </a:rPr>
              <a:t>      </a:t>
            </a:r>
            <a:endParaRPr lang="en-US" dirty="0">
              <a:solidFill>
                <a:srgbClr val="FFFFFF"/>
              </a:solidFill>
              <a:latin typeface="Futura PT Light" panose="020B0402020204020303" pitchFamily="34" charset="77"/>
            </a:endParaRPr>
          </a:p>
        </p:txBody>
      </p:sp>
    </p:spTree>
    <p:extLst>
      <p:ext uri="{BB962C8B-B14F-4D97-AF65-F5344CB8AC3E}">
        <p14:creationId xmlns:p14="http://schemas.microsoft.com/office/powerpoint/2010/main" val="70494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837" y="1666600"/>
            <a:ext cx="10249972" cy="2780758"/>
          </a:xfrm>
        </p:spPr>
        <p:txBody>
          <a:bodyPr anchor="b"/>
          <a:lstStyle>
            <a:lvl1pPr>
              <a:defRPr sz="5848"/>
            </a:lvl1pPr>
          </a:lstStyle>
          <a:p>
            <a:r>
              <a:rPr lang="en-US"/>
              <a:t>Click to edit Master title style</a:t>
            </a:r>
          </a:p>
        </p:txBody>
      </p:sp>
      <p:sp>
        <p:nvSpPr>
          <p:cNvPr id="3" name="Text Placeholder 2"/>
          <p:cNvSpPr>
            <a:spLocks noGrp="1"/>
          </p:cNvSpPr>
          <p:nvPr>
            <p:ph type="body" idx="1"/>
          </p:nvPr>
        </p:nvSpPr>
        <p:spPr>
          <a:xfrm>
            <a:off x="810837" y="4473665"/>
            <a:ext cx="10249972" cy="1462335"/>
          </a:xfrm>
        </p:spPr>
        <p:txBody>
          <a:bodyPr/>
          <a:lstStyle>
            <a:lvl1pPr marL="0" indent="0">
              <a:buNone/>
              <a:defRPr sz="2339">
                <a:solidFill>
                  <a:schemeClr val="tx1">
                    <a:tint val="75000"/>
                  </a:schemeClr>
                </a:solidFill>
              </a:defRPr>
            </a:lvl1pPr>
            <a:lvl2pPr marL="445633" indent="0">
              <a:buNone/>
              <a:defRPr sz="1949">
                <a:solidFill>
                  <a:schemeClr val="tx1">
                    <a:tint val="75000"/>
                  </a:schemeClr>
                </a:solidFill>
              </a:defRPr>
            </a:lvl2pPr>
            <a:lvl3pPr marL="891266" indent="0">
              <a:buNone/>
              <a:defRPr sz="1754">
                <a:solidFill>
                  <a:schemeClr val="tx1">
                    <a:tint val="75000"/>
                  </a:schemeClr>
                </a:solidFill>
              </a:defRPr>
            </a:lvl3pPr>
            <a:lvl4pPr marL="1336899" indent="0">
              <a:buNone/>
              <a:defRPr sz="1560">
                <a:solidFill>
                  <a:schemeClr val="tx1">
                    <a:tint val="75000"/>
                  </a:schemeClr>
                </a:solidFill>
              </a:defRPr>
            </a:lvl4pPr>
            <a:lvl5pPr marL="1782531" indent="0">
              <a:buNone/>
              <a:defRPr sz="1560">
                <a:solidFill>
                  <a:schemeClr val="tx1">
                    <a:tint val="75000"/>
                  </a:schemeClr>
                </a:solidFill>
              </a:defRPr>
            </a:lvl5pPr>
            <a:lvl6pPr marL="2228164" indent="0">
              <a:buNone/>
              <a:defRPr sz="1560">
                <a:solidFill>
                  <a:schemeClr val="tx1">
                    <a:tint val="75000"/>
                  </a:schemeClr>
                </a:solidFill>
              </a:defRPr>
            </a:lvl6pPr>
            <a:lvl7pPr marL="2673797" indent="0">
              <a:buNone/>
              <a:defRPr sz="1560">
                <a:solidFill>
                  <a:schemeClr val="tx1">
                    <a:tint val="75000"/>
                  </a:schemeClr>
                </a:solidFill>
              </a:defRPr>
            </a:lvl7pPr>
            <a:lvl8pPr marL="3119430" indent="0">
              <a:buNone/>
              <a:defRPr sz="1560">
                <a:solidFill>
                  <a:schemeClr val="tx1">
                    <a:tint val="75000"/>
                  </a:schemeClr>
                </a:solidFill>
              </a:defRPr>
            </a:lvl8pPr>
            <a:lvl9pPr marL="3565063" indent="0">
              <a:buNone/>
              <a:defRPr sz="15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FFFFFF"/>
                </a:solidFill>
                <a:latin typeface="Corbel"/>
                <a:ea typeface="+mn-ea"/>
                <a:cs typeface="Arial" charset="0"/>
              </a:rPr>
              <a:pPr fontAlgn="auto">
                <a:spcBef>
                  <a:spcPts val="0"/>
                </a:spcBef>
                <a:spcAft>
                  <a:spcPts val="0"/>
                </a:spcAft>
                <a:buSzTx/>
                <a:buFontTx/>
                <a:buNone/>
              </a:pPr>
              <a:t>‹#›</a:t>
            </a:fld>
            <a:r>
              <a:rPr lang="en-US" dirty="0">
                <a:solidFill>
                  <a:srgbClr val="FFFFFF"/>
                </a:solidFill>
                <a:latin typeface="Corbel"/>
                <a:ea typeface="+mn-ea"/>
                <a:cs typeface="Arial" charset="0"/>
              </a:rPr>
              <a:t>      </a:t>
            </a:r>
          </a:p>
        </p:txBody>
      </p:sp>
    </p:spTree>
    <p:extLst>
      <p:ext uri="{BB962C8B-B14F-4D97-AF65-F5344CB8AC3E}">
        <p14:creationId xmlns:p14="http://schemas.microsoft.com/office/powerpoint/2010/main" val="273231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7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99CE-C504-4689-8C5F-EECF9CEF9EE7}"/>
              </a:ext>
            </a:extLst>
          </p:cNvPr>
          <p:cNvSpPr>
            <a:spLocks noGrp="1"/>
          </p:cNvSpPr>
          <p:nvPr>
            <p:ph type="ctrTitle"/>
          </p:nvPr>
        </p:nvSpPr>
        <p:spPr>
          <a:xfrm>
            <a:off x="1485503" y="1094044"/>
            <a:ext cx="8913019" cy="2327357"/>
          </a:xfrm>
        </p:spPr>
        <p:txBody>
          <a:bodyPr anchor="b"/>
          <a:lstStyle>
            <a:lvl1pPr algn="ctr">
              <a:defRPr sz="5848"/>
            </a:lvl1pPr>
          </a:lstStyle>
          <a:p>
            <a:r>
              <a:rPr lang="en-US"/>
              <a:t>Click to edit Master title style</a:t>
            </a:r>
          </a:p>
        </p:txBody>
      </p:sp>
      <p:sp>
        <p:nvSpPr>
          <p:cNvPr id="3" name="Subtitle 2">
            <a:extLst>
              <a:ext uri="{FF2B5EF4-FFF2-40B4-BE49-F238E27FC236}">
                <a16:creationId xmlns:a16="http://schemas.microsoft.com/office/drawing/2014/main" id="{88573E3F-9D05-46E1-AFBA-4D280830AFE9}"/>
              </a:ext>
            </a:extLst>
          </p:cNvPr>
          <p:cNvSpPr>
            <a:spLocks noGrp="1"/>
          </p:cNvSpPr>
          <p:nvPr>
            <p:ph type="subTitle" idx="1"/>
          </p:nvPr>
        </p:nvSpPr>
        <p:spPr>
          <a:xfrm>
            <a:off x="1485503" y="3511153"/>
            <a:ext cx="8913019" cy="1613985"/>
          </a:xfrm>
        </p:spPr>
        <p:txBody>
          <a:bodyPr/>
          <a:lstStyle>
            <a:lvl1pPr marL="0" indent="0" algn="ctr">
              <a:buNone/>
              <a:defRPr sz="2339"/>
            </a:lvl1pPr>
            <a:lvl2pPr marL="445633" indent="0" algn="ctr">
              <a:buNone/>
              <a:defRPr sz="1949"/>
            </a:lvl2pPr>
            <a:lvl3pPr marL="891266" indent="0" algn="ctr">
              <a:buNone/>
              <a:defRPr sz="1754"/>
            </a:lvl3pPr>
            <a:lvl4pPr marL="1336899" indent="0" algn="ctr">
              <a:buNone/>
              <a:defRPr sz="1560"/>
            </a:lvl4pPr>
            <a:lvl5pPr marL="1782531" indent="0" algn="ctr">
              <a:buNone/>
              <a:defRPr sz="1560"/>
            </a:lvl5pPr>
            <a:lvl6pPr marL="2228164" indent="0" algn="ctr">
              <a:buNone/>
              <a:defRPr sz="1560"/>
            </a:lvl6pPr>
            <a:lvl7pPr marL="2673797" indent="0" algn="ctr">
              <a:buNone/>
              <a:defRPr sz="1560"/>
            </a:lvl7pPr>
            <a:lvl8pPr marL="3119430" indent="0" algn="ctr">
              <a:buNone/>
              <a:defRPr sz="1560"/>
            </a:lvl8pPr>
            <a:lvl9pPr marL="3565063"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56C07607-80E4-4360-88F7-F0306B763FD4}"/>
              </a:ext>
            </a:extLst>
          </p:cNvPr>
          <p:cNvSpPr>
            <a:spLocks noGrp="1"/>
          </p:cNvSpPr>
          <p:nvPr>
            <p:ph type="dt" sz="half" idx="10"/>
          </p:nvPr>
        </p:nvSpPr>
        <p:spPr/>
        <p:txBody>
          <a:bodyPr/>
          <a:lstStyle/>
          <a:p>
            <a:fld id="{497DAFA4-F657-4F3B-8E85-2A7FB1293A28}" type="datetimeFigureOut">
              <a:rPr lang="en-US" smtClean="0"/>
              <a:t>4/7/21</a:t>
            </a:fld>
            <a:endParaRPr lang="en-US" dirty="0"/>
          </a:p>
        </p:txBody>
      </p:sp>
      <p:sp>
        <p:nvSpPr>
          <p:cNvPr id="5" name="Footer Placeholder 4">
            <a:extLst>
              <a:ext uri="{FF2B5EF4-FFF2-40B4-BE49-F238E27FC236}">
                <a16:creationId xmlns:a16="http://schemas.microsoft.com/office/drawing/2014/main" id="{86D837DD-1CE1-4AD4-A3F3-812A6A338D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58F586-C65A-4DA6-8E4D-FE28C54EAE03}"/>
              </a:ext>
            </a:extLst>
          </p:cNvPr>
          <p:cNvSpPr>
            <a:spLocks noGrp="1"/>
          </p:cNvSpPr>
          <p:nvPr>
            <p:ph type="sldNum" sz="quarter" idx="12"/>
          </p:nvPr>
        </p:nvSpPr>
        <p:spPr/>
        <p:txBody>
          <a:bodyPr/>
          <a:lstStyle/>
          <a:p>
            <a:fld id="{26B72550-8FBA-4857-AA0D-56537483F204}" type="slidenum">
              <a:rPr lang="en-US" smtClean="0"/>
              <a:t>‹#›</a:t>
            </a:fld>
            <a:endParaRPr lang="en-US" dirty="0"/>
          </a:p>
        </p:txBody>
      </p:sp>
    </p:spTree>
    <p:extLst>
      <p:ext uri="{BB962C8B-B14F-4D97-AF65-F5344CB8AC3E}">
        <p14:creationId xmlns:p14="http://schemas.microsoft.com/office/powerpoint/2010/main" val="57918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96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027" y="355913"/>
            <a:ext cx="10249972" cy="12921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7027" y="1779562"/>
            <a:ext cx="10249972" cy="42415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17027" y="6195971"/>
            <a:ext cx="2673906" cy="355912"/>
          </a:xfrm>
          <a:prstGeom prst="rect">
            <a:avLst/>
          </a:prstGeom>
        </p:spPr>
        <p:txBody>
          <a:bodyPr vert="horz" lIns="91440" tIns="45720" rIns="91440" bIns="45720" rtlCol="0" anchor="ctr"/>
          <a:lstStyle>
            <a:lvl1pPr algn="l">
              <a:defRPr sz="1170">
                <a:solidFill>
                  <a:srgbClr val="DAE3F3"/>
                </a:solidFill>
              </a:defRPr>
            </a:lvl1pPr>
          </a:lstStyle>
          <a:p>
            <a:endParaRPr lang="en-US" dirty="0"/>
          </a:p>
        </p:txBody>
      </p:sp>
      <p:sp>
        <p:nvSpPr>
          <p:cNvPr id="5" name="Footer Placeholder 4"/>
          <p:cNvSpPr>
            <a:spLocks noGrp="1"/>
          </p:cNvSpPr>
          <p:nvPr>
            <p:ph type="ftr" sz="quarter" idx="3"/>
          </p:nvPr>
        </p:nvSpPr>
        <p:spPr>
          <a:xfrm>
            <a:off x="3936584" y="6195971"/>
            <a:ext cx="4010858" cy="355912"/>
          </a:xfrm>
          <a:prstGeom prst="rect">
            <a:avLst/>
          </a:prstGeom>
        </p:spPr>
        <p:txBody>
          <a:bodyPr vert="horz" lIns="91440" tIns="45720" rIns="91440" bIns="45720" rtlCol="0" anchor="ctr"/>
          <a:lstStyle>
            <a:lvl1pPr algn="ctr">
              <a:defRPr sz="1170">
                <a:solidFill>
                  <a:srgbClr val="DAE3F3"/>
                </a:solidFill>
              </a:defRPr>
            </a:lvl1pPr>
          </a:lstStyle>
          <a:p>
            <a:endParaRPr lang="en-US" dirty="0">
              <a:solidFill>
                <a:srgbClr val="DAE3F3"/>
              </a:solidFill>
            </a:endParaRPr>
          </a:p>
        </p:txBody>
      </p:sp>
      <p:sp>
        <p:nvSpPr>
          <p:cNvPr id="6" name="Slide Number Placeholder 5"/>
          <p:cNvSpPr>
            <a:spLocks noGrp="1"/>
          </p:cNvSpPr>
          <p:nvPr>
            <p:ph type="sldNum" sz="quarter" idx="4"/>
          </p:nvPr>
        </p:nvSpPr>
        <p:spPr>
          <a:xfrm>
            <a:off x="8393092" y="6195971"/>
            <a:ext cx="2673906" cy="355912"/>
          </a:xfrm>
          <a:prstGeom prst="rect">
            <a:avLst/>
          </a:prstGeom>
        </p:spPr>
        <p:txBody>
          <a:bodyPr vert="horz" lIns="91440" tIns="45720" rIns="91440" bIns="45720" rtlCol="0" anchor="ctr"/>
          <a:lstStyle>
            <a:lvl1pPr algn="r">
              <a:defRPr sz="1170">
                <a:solidFill>
                  <a:schemeClr val="bg1"/>
                </a:solidFill>
                <a:latin typeface="Futura PT Book" panose="00E0B11A010060000018" pitchFamily="34" charset="77"/>
              </a:defRPr>
            </a:lvl1pPr>
          </a:lstStyle>
          <a:p>
            <a:pPr>
              <a:buFontTx/>
              <a:buNone/>
            </a:pPr>
            <a:fld id="{48F63A3B-78C7-47BE-AE5E-E10140E04643}" type="slidenum">
              <a:rPr lang="en-US" smtClean="0"/>
              <a:pPr>
                <a:buFontTx/>
                <a:buNone/>
              </a:pPr>
              <a:t>‹#›</a:t>
            </a:fld>
            <a:endParaRPr lang="en-US" dirty="0"/>
          </a:p>
        </p:txBody>
      </p:sp>
      <p:pic>
        <p:nvPicPr>
          <p:cNvPr id="7" name="Picture 6">
            <a:extLst>
              <a:ext uri="{FF2B5EF4-FFF2-40B4-BE49-F238E27FC236}">
                <a16:creationId xmlns:a16="http://schemas.microsoft.com/office/drawing/2014/main" id="{8B6AAB54-2009-0D42-96CA-75D080F533C7}"/>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461636" y="6245201"/>
            <a:ext cx="1107321" cy="257452"/>
          </a:xfrm>
          <a:prstGeom prst="rect">
            <a:avLst/>
          </a:prstGeom>
        </p:spPr>
      </p:pic>
      <p:cxnSp>
        <p:nvCxnSpPr>
          <p:cNvPr id="9" name="Straight Connector 8">
            <a:extLst>
              <a:ext uri="{FF2B5EF4-FFF2-40B4-BE49-F238E27FC236}">
                <a16:creationId xmlns:a16="http://schemas.microsoft.com/office/drawing/2014/main" id="{1CCAE8AD-5BAE-944F-8355-9DC764B3EB9C}"/>
              </a:ext>
            </a:extLst>
          </p:cNvPr>
          <p:cNvCxnSpPr>
            <a:cxnSpLocks/>
          </p:cNvCxnSpPr>
          <p:nvPr userDrawn="1"/>
        </p:nvCxnSpPr>
        <p:spPr>
          <a:xfrm>
            <a:off x="10693536" y="6254726"/>
            <a:ext cx="0" cy="247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043517"/>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2" r:id="rId3"/>
    <p:sldLayoutId id="2147484843" r:id="rId4"/>
  </p:sldLayoutIdLst>
  <p:hf hdr="0" ftr="0" dt="0"/>
  <p:txStyles>
    <p:titleStyle>
      <a:lvl1pPr algn="l" defTabSz="891266" rtl="0" eaLnBrk="1" latinLnBrk="0" hangingPunct="1">
        <a:lnSpc>
          <a:spcPct val="90000"/>
        </a:lnSpc>
        <a:spcBef>
          <a:spcPct val="0"/>
        </a:spcBef>
        <a:buNone/>
        <a:defRPr sz="4289" b="1" i="0" kern="1200">
          <a:solidFill>
            <a:schemeClr val="bg1"/>
          </a:solidFill>
          <a:latin typeface="Futura PT Heavy" panose="020B0502020204020303" pitchFamily="34" charset="77"/>
          <a:ea typeface="+mj-ea"/>
          <a:cs typeface="+mj-cs"/>
        </a:defRPr>
      </a:lvl1pPr>
    </p:titleStyle>
    <p:bodyStyle>
      <a:lvl1pPr marL="222816" indent="-222816" algn="l" defTabSz="891266" rtl="0" eaLnBrk="1" latinLnBrk="0" hangingPunct="1">
        <a:lnSpc>
          <a:spcPct val="90000"/>
        </a:lnSpc>
        <a:spcBef>
          <a:spcPts val="975"/>
        </a:spcBef>
        <a:buFont typeface="Arial" panose="020B0604020202020204" pitchFamily="34" charset="0"/>
        <a:buChar char="•"/>
        <a:defRPr sz="2729" b="0" i="0" kern="1200">
          <a:solidFill>
            <a:srgbClr val="DAE3F3"/>
          </a:solidFill>
          <a:latin typeface="Futura PT Book" panose="020B0502020204020303" pitchFamily="34" charset="77"/>
          <a:ea typeface="+mn-ea"/>
          <a:cs typeface="+mn-cs"/>
        </a:defRPr>
      </a:lvl1pPr>
      <a:lvl2pPr marL="668449" indent="-222816" algn="l" defTabSz="891266" rtl="0" eaLnBrk="1" latinLnBrk="0" hangingPunct="1">
        <a:lnSpc>
          <a:spcPct val="90000"/>
        </a:lnSpc>
        <a:spcBef>
          <a:spcPts val="487"/>
        </a:spcBef>
        <a:buFont typeface="Arial" panose="020B0604020202020204" pitchFamily="34" charset="0"/>
        <a:buChar char="•"/>
        <a:defRPr sz="2339" b="0" i="0" kern="1200">
          <a:solidFill>
            <a:srgbClr val="DAE3F3"/>
          </a:solidFill>
          <a:latin typeface="Futura PT Book" panose="020B0502020204020303" pitchFamily="34" charset="77"/>
          <a:ea typeface="+mn-ea"/>
          <a:cs typeface="+mn-cs"/>
        </a:defRPr>
      </a:lvl2pPr>
      <a:lvl3pPr marL="1114082" indent="-222816" algn="l" defTabSz="891266" rtl="0" eaLnBrk="1" latinLnBrk="0" hangingPunct="1">
        <a:lnSpc>
          <a:spcPct val="90000"/>
        </a:lnSpc>
        <a:spcBef>
          <a:spcPts val="487"/>
        </a:spcBef>
        <a:buFont typeface="Arial" panose="020B0604020202020204" pitchFamily="34" charset="0"/>
        <a:buChar char="•"/>
        <a:defRPr sz="1949" b="0" i="0" kern="1200">
          <a:solidFill>
            <a:srgbClr val="DAE3F3"/>
          </a:solidFill>
          <a:latin typeface="Futura PT Book" panose="020B0502020204020303" pitchFamily="34" charset="77"/>
          <a:ea typeface="+mn-ea"/>
          <a:cs typeface="+mn-cs"/>
        </a:defRPr>
      </a:lvl3pPr>
      <a:lvl4pPr marL="1559715" indent="-222816" algn="l" defTabSz="891266" rtl="0" eaLnBrk="1" latinLnBrk="0" hangingPunct="1">
        <a:lnSpc>
          <a:spcPct val="90000"/>
        </a:lnSpc>
        <a:spcBef>
          <a:spcPts val="487"/>
        </a:spcBef>
        <a:buFont typeface="Arial" panose="020B0604020202020204" pitchFamily="34" charset="0"/>
        <a:buChar char="•"/>
        <a:defRPr sz="1754" b="0" i="0" kern="1200">
          <a:solidFill>
            <a:srgbClr val="DAE3F3"/>
          </a:solidFill>
          <a:latin typeface="Futura PT Book" panose="020B0502020204020303" pitchFamily="34" charset="77"/>
          <a:ea typeface="+mn-ea"/>
          <a:cs typeface="+mn-cs"/>
        </a:defRPr>
      </a:lvl4pPr>
      <a:lvl5pPr marL="2005348" indent="-222816" algn="l" defTabSz="891266" rtl="0" eaLnBrk="1" latinLnBrk="0" hangingPunct="1">
        <a:lnSpc>
          <a:spcPct val="90000"/>
        </a:lnSpc>
        <a:spcBef>
          <a:spcPts val="487"/>
        </a:spcBef>
        <a:buFont typeface="Arial" panose="020B0604020202020204" pitchFamily="34" charset="0"/>
        <a:buChar char="•"/>
        <a:defRPr sz="1754" b="0" i="0" kern="1200">
          <a:solidFill>
            <a:srgbClr val="DAE3F3"/>
          </a:solidFill>
          <a:latin typeface="Futura PT Book" panose="020B0502020204020303" pitchFamily="34" charset="77"/>
          <a:ea typeface="+mn-ea"/>
          <a:cs typeface="+mn-cs"/>
        </a:defRPr>
      </a:lvl5pPr>
      <a:lvl6pPr marL="2450981" indent="-222816" algn="l" defTabSz="891266"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6pPr>
      <a:lvl7pPr marL="2896613" indent="-222816" algn="l" defTabSz="891266"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7pPr>
      <a:lvl8pPr marL="3342246" indent="-222816" algn="l" defTabSz="891266"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8pPr>
      <a:lvl9pPr marL="3787879" indent="-222816" algn="l" defTabSz="891266"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9pPr>
    </p:bodyStyle>
    <p:otherStyle>
      <a:defPPr>
        <a:defRPr lang="en-US"/>
      </a:defPPr>
      <a:lvl1pPr marL="0" algn="l" defTabSz="891266" rtl="0" eaLnBrk="1" latinLnBrk="0" hangingPunct="1">
        <a:defRPr sz="1754" kern="1200">
          <a:solidFill>
            <a:schemeClr val="tx1"/>
          </a:solidFill>
          <a:latin typeface="+mn-lt"/>
          <a:ea typeface="+mn-ea"/>
          <a:cs typeface="+mn-cs"/>
        </a:defRPr>
      </a:lvl1pPr>
      <a:lvl2pPr marL="445633" algn="l" defTabSz="891266" rtl="0" eaLnBrk="1" latinLnBrk="0" hangingPunct="1">
        <a:defRPr sz="1754" kern="1200">
          <a:solidFill>
            <a:schemeClr val="tx1"/>
          </a:solidFill>
          <a:latin typeface="+mn-lt"/>
          <a:ea typeface="+mn-ea"/>
          <a:cs typeface="+mn-cs"/>
        </a:defRPr>
      </a:lvl2pPr>
      <a:lvl3pPr marL="891266" algn="l" defTabSz="891266" rtl="0" eaLnBrk="1" latinLnBrk="0" hangingPunct="1">
        <a:defRPr sz="1754" kern="1200">
          <a:solidFill>
            <a:schemeClr val="tx1"/>
          </a:solidFill>
          <a:latin typeface="+mn-lt"/>
          <a:ea typeface="+mn-ea"/>
          <a:cs typeface="+mn-cs"/>
        </a:defRPr>
      </a:lvl3pPr>
      <a:lvl4pPr marL="1336899" algn="l" defTabSz="891266" rtl="0" eaLnBrk="1" latinLnBrk="0" hangingPunct="1">
        <a:defRPr sz="1754" kern="1200">
          <a:solidFill>
            <a:schemeClr val="tx1"/>
          </a:solidFill>
          <a:latin typeface="+mn-lt"/>
          <a:ea typeface="+mn-ea"/>
          <a:cs typeface="+mn-cs"/>
        </a:defRPr>
      </a:lvl4pPr>
      <a:lvl5pPr marL="1782531" algn="l" defTabSz="891266" rtl="0" eaLnBrk="1" latinLnBrk="0" hangingPunct="1">
        <a:defRPr sz="1754" kern="1200">
          <a:solidFill>
            <a:schemeClr val="tx1"/>
          </a:solidFill>
          <a:latin typeface="+mn-lt"/>
          <a:ea typeface="+mn-ea"/>
          <a:cs typeface="+mn-cs"/>
        </a:defRPr>
      </a:lvl5pPr>
      <a:lvl6pPr marL="2228164" algn="l" defTabSz="891266" rtl="0" eaLnBrk="1" latinLnBrk="0" hangingPunct="1">
        <a:defRPr sz="1754" kern="1200">
          <a:solidFill>
            <a:schemeClr val="tx1"/>
          </a:solidFill>
          <a:latin typeface="+mn-lt"/>
          <a:ea typeface="+mn-ea"/>
          <a:cs typeface="+mn-cs"/>
        </a:defRPr>
      </a:lvl6pPr>
      <a:lvl7pPr marL="2673797" algn="l" defTabSz="891266" rtl="0" eaLnBrk="1" latinLnBrk="0" hangingPunct="1">
        <a:defRPr sz="1754" kern="1200">
          <a:solidFill>
            <a:schemeClr val="tx1"/>
          </a:solidFill>
          <a:latin typeface="+mn-lt"/>
          <a:ea typeface="+mn-ea"/>
          <a:cs typeface="+mn-cs"/>
        </a:defRPr>
      </a:lvl7pPr>
      <a:lvl8pPr marL="3119430" algn="l" defTabSz="891266" rtl="0" eaLnBrk="1" latinLnBrk="0" hangingPunct="1">
        <a:defRPr sz="1754" kern="1200">
          <a:solidFill>
            <a:schemeClr val="tx1"/>
          </a:solidFill>
          <a:latin typeface="+mn-lt"/>
          <a:ea typeface="+mn-ea"/>
          <a:cs typeface="+mn-cs"/>
        </a:defRPr>
      </a:lvl8pPr>
      <a:lvl9pPr marL="3565063" algn="l" defTabSz="891266" rtl="0" eaLnBrk="1" latinLnBrk="0" hangingPunct="1">
        <a:defRPr sz="175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8" userDrawn="1">
          <p15:clr>
            <a:srgbClr val="F26B43"/>
          </p15:clr>
        </p15:guide>
        <p15:guide id="2" pos="55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urbanlabs.uchicago.edu/projects/one-million-degrees"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tif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4968"/>
        </a:solidFill>
        <a:effectLst/>
      </p:bgPr>
    </p:bg>
    <p:spTree>
      <p:nvGrpSpPr>
        <p:cNvPr id="1" name=""/>
        <p:cNvGrpSpPr/>
        <p:nvPr/>
      </p:nvGrpSpPr>
      <p:grpSpPr>
        <a:xfrm>
          <a:off x="0" y="0"/>
          <a:ext cx="0" cy="0"/>
          <a:chOff x="0" y="0"/>
          <a:chExt cx="0" cy="0"/>
        </a:xfrm>
      </p:grpSpPr>
      <p:pic>
        <p:nvPicPr>
          <p:cNvPr id="3" name="Picture 2" descr="A picture containing building, outdoor, house, stone&#10;&#10;Description automatically generated">
            <a:extLst>
              <a:ext uri="{FF2B5EF4-FFF2-40B4-BE49-F238E27FC236}">
                <a16:creationId xmlns:a16="http://schemas.microsoft.com/office/drawing/2014/main" id="{DF5082A8-AE79-3345-A956-55EA14D9AFDF}"/>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17" t="7761" r="-117" b="7761"/>
          <a:stretch/>
        </p:blipFill>
        <p:spPr>
          <a:xfrm>
            <a:off x="13890" y="0"/>
            <a:ext cx="11870135" cy="6684963"/>
          </a:xfrm>
          <a:prstGeom prst="rect">
            <a:avLst/>
          </a:prstGeom>
        </p:spPr>
      </p:pic>
      <p:sp>
        <p:nvSpPr>
          <p:cNvPr id="5" name="TextBox 4">
            <a:extLst>
              <a:ext uri="{FF2B5EF4-FFF2-40B4-BE49-F238E27FC236}">
                <a16:creationId xmlns:a16="http://schemas.microsoft.com/office/drawing/2014/main" id="{27E1D960-DC46-3B43-827E-92A1FFEC96B8}"/>
              </a:ext>
            </a:extLst>
          </p:cNvPr>
          <p:cNvSpPr txBox="1"/>
          <p:nvPr/>
        </p:nvSpPr>
        <p:spPr>
          <a:xfrm>
            <a:off x="8258323" y="5993809"/>
            <a:ext cx="3221118" cy="461665"/>
          </a:xfrm>
          <a:prstGeom prst="rect">
            <a:avLst/>
          </a:prstGeom>
          <a:noFill/>
        </p:spPr>
        <p:txBody>
          <a:bodyPr wrap="square" rIns="0" rtlCol="0">
            <a:spAutoFit/>
          </a:bodyPr>
          <a:lstStyle/>
          <a:p>
            <a:pPr algn="r">
              <a:buNone/>
            </a:pPr>
            <a:r>
              <a:rPr lang="en-US" sz="2400" b="1" dirty="0">
                <a:solidFill>
                  <a:schemeClr val="bg1"/>
                </a:solidFill>
                <a:latin typeface="Futura PT Demi" panose="020B0502020204020303" pitchFamily="34" charset="77"/>
                <a:cs typeface="Futura Medium" panose="020B0602020204020303" pitchFamily="34" charset="-79"/>
              </a:rPr>
              <a:t>April 9, 2021</a:t>
            </a:r>
          </a:p>
        </p:txBody>
      </p:sp>
      <p:pic>
        <p:nvPicPr>
          <p:cNvPr id="6" name="Picture 5">
            <a:extLst>
              <a:ext uri="{FF2B5EF4-FFF2-40B4-BE49-F238E27FC236}">
                <a16:creationId xmlns:a16="http://schemas.microsoft.com/office/drawing/2014/main" id="{58D0B3B7-F3E7-454A-8BF0-254D998D24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2070" y="410534"/>
            <a:ext cx="2167167" cy="503866"/>
          </a:xfrm>
          <a:prstGeom prst="rect">
            <a:avLst/>
          </a:prstGeom>
        </p:spPr>
      </p:pic>
      <p:sp>
        <p:nvSpPr>
          <p:cNvPr id="4" name="Rectangle 3">
            <a:extLst>
              <a:ext uri="{FF2B5EF4-FFF2-40B4-BE49-F238E27FC236}">
                <a16:creationId xmlns:a16="http://schemas.microsoft.com/office/drawing/2014/main" id="{C2F58562-D347-5749-9A9F-1E07F3A19E5E}"/>
              </a:ext>
            </a:extLst>
          </p:cNvPr>
          <p:cNvSpPr/>
          <p:nvPr/>
        </p:nvSpPr>
        <p:spPr>
          <a:xfrm>
            <a:off x="9567319" y="5648653"/>
            <a:ext cx="1912122" cy="384721"/>
          </a:xfrm>
          <a:prstGeom prst="rect">
            <a:avLst/>
          </a:prstGeom>
        </p:spPr>
        <p:txBody>
          <a:bodyPr wrap="square" rIns="0">
            <a:spAutoFit/>
          </a:bodyPr>
          <a:lstStyle/>
          <a:p>
            <a:pPr algn="r">
              <a:buNone/>
            </a:pPr>
            <a:r>
              <a:rPr lang="en-US" sz="1900" dirty="0">
                <a:solidFill>
                  <a:schemeClr val="bg1"/>
                </a:solidFill>
                <a:latin typeface="Futura PT Light" panose="020B0402020204020303" pitchFamily="34" charset="77"/>
                <a:cs typeface="Futura Medium" panose="020B0602020204020303" pitchFamily="34" charset="-79"/>
              </a:rPr>
              <a:t>APHI Nexus</a:t>
            </a:r>
          </a:p>
        </p:txBody>
      </p:sp>
      <p:sp>
        <p:nvSpPr>
          <p:cNvPr id="7" name="Rectangle 6">
            <a:extLst>
              <a:ext uri="{FF2B5EF4-FFF2-40B4-BE49-F238E27FC236}">
                <a16:creationId xmlns:a16="http://schemas.microsoft.com/office/drawing/2014/main" id="{27A928EC-3C27-A740-BF27-7E58A88DE53F}"/>
              </a:ext>
            </a:extLst>
          </p:cNvPr>
          <p:cNvSpPr/>
          <p:nvPr/>
        </p:nvSpPr>
        <p:spPr>
          <a:xfrm>
            <a:off x="491195" y="3195481"/>
            <a:ext cx="9076124" cy="1878528"/>
          </a:xfrm>
          <a:prstGeom prst="rect">
            <a:avLst/>
          </a:prstGeom>
          <a:effectLst>
            <a:outerShdw blurRad="228600" dist="520700" sx="102000" sy="102000" algn="ctr" rotWithShape="0">
              <a:prstClr val="black">
                <a:alpha val="40000"/>
              </a:prstClr>
            </a:outerShdw>
          </a:effectLst>
        </p:spPr>
        <p:txBody>
          <a:bodyPr wrap="square">
            <a:spAutoFit/>
          </a:bodyPr>
          <a:lstStyle/>
          <a:p>
            <a:pPr>
              <a:lnSpc>
                <a:spcPts val="6920"/>
              </a:lnSpc>
              <a:spcBef>
                <a:spcPts val="0"/>
              </a:spcBef>
              <a:buNone/>
            </a:pPr>
            <a:r>
              <a:rPr lang="en-US" sz="6600" b="1" dirty="0">
                <a:solidFill>
                  <a:schemeClr val="bg1"/>
                </a:solidFill>
                <a:latin typeface="Futura PT Bold" panose="020B0502020204020303" pitchFamily="34" charset="77"/>
                <a:cs typeface="Futura Medium" panose="020B0602020204020303" pitchFamily="34" charset="-79"/>
              </a:rPr>
              <a:t>The Traits of T</a:t>
            </a:r>
            <a:r>
              <a:rPr lang="en-US" sz="6600" dirty="0">
                <a:solidFill>
                  <a:schemeClr val="bg1"/>
                </a:solidFill>
                <a:latin typeface="Futura PT Bold" panose="020B0502020204020303" pitchFamily="34" charset="77"/>
                <a:cs typeface="Futura Medium" panose="020B0602020204020303" pitchFamily="34" charset="-79"/>
              </a:rPr>
              <a:t>h</a:t>
            </a:r>
            <a:r>
              <a:rPr lang="en-US" sz="6600" b="1" dirty="0">
                <a:solidFill>
                  <a:schemeClr val="bg1"/>
                </a:solidFill>
                <a:latin typeface="Futura PT Bold" panose="020B0502020204020303" pitchFamily="34" charset="77"/>
                <a:cs typeface="Futura Medium" panose="020B0602020204020303" pitchFamily="34" charset="-79"/>
              </a:rPr>
              <a:t>riving Neighborhoods</a:t>
            </a:r>
          </a:p>
        </p:txBody>
      </p:sp>
      <p:sp>
        <p:nvSpPr>
          <p:cNvPr id="8" name="Rectangle 7">
            <a:extLst>
              <a:ext uri="{FF2B5EF4-FFF2-40B4-BE49-F238E27FC236}">
                <a16:creationId xmlns:a16="http://schemas.microsoft.com/office/drawing/2014/main" id="{C8590FCE-C34E-8B42-81AD-7C15B266D5DA}"/>
              </a:ext>
            </a:extLst>
          </p:cNvPr>
          <p:cNvSpPr/>
          <p:nvPr/>
        </p:nvSpPr>
        <p:spPr>
          <a:xfrm>
            <a:off x="491195" y="5072243"/>
            <a:ext cx="6272676" cy="830997"/>
          </a:xfrm>
          <a:prstGeom prst="rect">
            <a:avLst/>
          </a:prstGeom>
          <a:effectLst>
            <a:outerShdw blurRad="63500" sx="102000" sy="102000" algn="ctr" rotWithShape="0">
              <a:prstClr val="black">
                <a:alpha val="40000"/>
              </a:prstClr>
            </a:outerShdw>
          </a:effectLst>
        </p:spPr>
        <p:txBody>
          <a:bodyPr wrap="square">
            <a:spAutoFit/>
          </a:bodyPr>
          <a:lstStyle/>
          <a:p>
            <a:pPr>
              <a:buNone/>
            </a:pPr>
            <a:r>
              <a:rPr lang="en-US" sz="2400" dirty="0">
                <a:solidFill>
                  <a:srgbClr val="FEFBBC"/>
                </a:solidFill>
                <a:latin typeface="Futura PT Light" panose="020B0402020204020303" pitchFamily="34" charset="77"/>
                <a:cs typeface="Futura Medium" panose="020B0602020204020303" pitchFamily="34" charset="-79"/>
              </a:rPr>
              <a:t>Moving the needle on economic mobility starts with understanding the factors that determine outcomes.</a:t>
            </a:r>
          </a:p>
        </p:txBody>
      </p:sp>
    </p:spTree>
    <p:extLst>
      <p:ext uri="{BB962C8B-B14F-4D97-AF65-F5344CB8AC3E}">
        <p14:creationId xmlns:p14="http://schemas.microsoft.com/office/powerpoint/2010/main" val="391491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109" name="Oval 12"/>
          <p:cNvSpPr>
            <a:spLocks noChangeArrowheads="1"/>
          </p:cNvSpPr>
          <p:nvPr/>
        </p:nvSpPr>
        <p:spPr bwMode="auto">
          <a:xfrm>
            <a:off x="9098633" y="3940025"/>
            <a:ext cx="133076" cy="133076"/>
          </a:xfrm>
          <a:prstGeom prst="ellipse">
            <a:avLst/>
          </a:prstGeom>
          <a:solidFill>
            <a:srgbClr val="000000"/>
          </a:solidFill>
          <a:ln w="22225">
            <a:solidFill>
              <a:srgbClr val="000000"/>
            </a:solidFill>
            <a:prstDash val="solid"/>
            <a:round/>
            <a:headEnd/>
            <a:tailEnd/>
          </a:ln>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10" name="Freeform 17"/>
          <p:cNvSpPr>
            <a:spLocks/>
          </p:cNvSpPr>
          <p:nvPr/>
        </p:nvSpPr>
        <p:spPr bwMode="auto">
          <a:xfrm>
            <a:off x="9077078" y="4170288"/>
            <a:ext cx="184141" cy="162477"/>
          </a:xfrm>
          <a:custGeom>
            <a:avLst/>
            <a:gdLst>
              <a:gd name="T0" fmla="*/ 58 w 119"/>
              <a:gd name="T1" fmla="*/ 0 h 105"/>
              <a:gd name="T2" fmla="*/ 0 w 119"/>
              <a:gd name="T3" fmla="*/ 105 h 105"/>
              <a:gd name="T4" fmla="*/ 119 w 119"/>
              <a:gd name="T5" fmla="*/ 105 h 105"/>
              <a:gd name="T6" fmla="*/ 58 w 119"/>
              <a:gd name="T7" fmla="*/ 0 h 105"/>
            </a:gdLst>
            <a:ahLst/>
            <a:cxnLst>
              <a:cxn ang="0">
                <a:pos x="T0" y="T1"/>
              </a:cxn>
              <a:cxn ang="0">
                <a:pos x="T2" y="T3"/>
              </a:cxn>
              <a:cxn ang="0">
                <a:pos x="T4" y="T5"/>
              </a:cxn>
              <a:cxn ang="0">
                <a:pos x="T6" y="T7"/>
              </a:cxn>
            </a:cxnLst>
            <a:rect l="0" t="0" r="r" b="b"/>
            <a:pathLst>
              <a:path w="119" h="105">
                <a:moveTo>
                  <a:pt x="58" y="0"/>
                </a:moveTo>
                <a:lnTo>
                  <a:pt x="0" y="105"/>
                </a:lnTo>
                <a:lnTo>
                  <a:pt x="119" y="105"/>
                </a:lnTo>
                <a:lnTo>
                  <a:pt x="58"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11" name="Freeform 22"/>
          <p:cNvSpPr>
            <a:spLocks/>
          </p:cNvSpPr>
          <p:nvPr/>
        </p:nvSpPr>
        <p:spPr bwMode="auto">
          <a:xfrm>
            <a:off x="9064666" y="4377216"/>
            <a:ext cx="216637" cy="216637"/>
          </a:xfrm>
          <a:custGeom>
            <a:avLst/>
            <a:gdLst>
              <a:gd name="T0" fmla="*/ 72 w 140"/>
              <a:gd name="T1" fmla="*/ 0 h 140"/>
              <a:gd name="T2" fmla="*/ 0 w 140"/>
              <a:gd name="T3" fmla="*/ 68 h 140"/>
              <a:gd name="T4" fmla="*/ 72 w 140"/>
              <a:gd name="T5" fmla="*/ 140 h 140"/>
              <a:gd name="T6" fmla="*/ 140 w 140"/>
              <a:gd name="T7" fmla="*/ 68 h 140"/>
              <a:gd name="T8" fmla="*/ 72 w 140"/>
              <a:gd name="T9" fmla="*/ 0 h 140"/>
            </a:gdLst>
            <a:ahLst/>
            <a:cxnLst>
              <a:cxn ang="0">
                <a:pos x="T0" y="T1"/>
              </a:cxn>
              <a:cxn ang="0">
                <a:pos x="T2" y="T3"/>
              </a:cxn>
              <a:cxn ang="0">
                <a:pos x="T4" y="T5"/>
              </a:cxn>
              <a:cxn ang="0">
                <a:pos x="T6" y="T7"/>
              </a:cxn>
              <a:cxn ang="0">
                <a:pos x="T8" y="T9"/>
              </a:cxn>
            </a:cxnLst>
            <a:rect l="0" t="0" r="r" b="b"/>
            <a:pathLst>
              <a:path w="140" h="140">
                <a:moveTo>
                  <a:pt x="72" y="0"/>
                </a:moveTo>
                <a:lnTo>
                  <a:pt x="0" y="68"/>
                </a:lnTo>
                <a:lnTo>
                  <a:pt x="72" y="140"/>
                </a:lnTo>
                <a:lnTo>
                  <a:pt x="140" y="68"/>
                </a:lnTo>
                <a:lnTo>
                  <a:pt x="72" y="0"/>
                </a:lnTo>
                <a:close/>
              </a:path>
            </a:pathLst>
          </a:custGeom>
          <a:solidFill>
            <a:srgbClr val="000000"/>
          </a:solidFill>
          <a:ln w="22225">
            <a:solidFill>
              <a:srgbClr val="000000"/>
            </a:solidFill>
            <a:prstDash val="solid"/>
            <a:round/>
            <a:headEnd/>
            <a:tailEnd/>
          </a:ln>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32" name="Rectangle 32"/>
          <p:cNvSpPr>
            <a:spLocks noChangeArrowheads="1"/>
          </p:cNvSpPr>
          <p:nvPr/>
        </p:nvSpPr>
        <p:spPr bwMode="auto">
          <a:xfrm>
            <a:off x="9060906" y="3915240"/>
            <a:ext cx="1225008"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Control</a:t>
            </a:r>
            <a:endParaRPr lang="en-US" altLang="en-US" sz="1657" dirty="0">
              <a:solidFill>
                <a:prstClr val="black"/>
              </a:solidFill>
              <a:cs typeface="Arial" panose="020B0604020202020204" pitchFamily="34" charset="0"/>
            </a:endParaRPr>
          </a:p>
        </p:txBody>
      </p:sp>
      <p:sp>
        <p:nvSpPr>
          <p:cNvPr id="133" name="Rectangle 33"/>
          <p:cNvSpPr>
            <a:spLocks noChangeArrowheads="1"/>
          </p:cNvSpPr>
          <p:nvPr/>
        </p:nvSpPr>
        <p:spPr bwMode="auto">
          <a:xfrm>
            <a:off x="8808679" y="4155086"/>
            <a:ext cx="1665636"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Section 8</a:t>
            </a:r>
            <a:endParaRPr lang="en-US" altLang="en-US" sz="1657" dirty="0">
              <a:solidFill>
                <a:prstClr val="black"/>
              </a:solidFill>
              <a:cs typeface="Arial" panose="020B0604020202020204" pitchFamily="34" charset="0"/>
            </a:endParaRPr>
          </a:p>
        </p:txBody>
      </p:sp>
      <p:sp>
        <p:nvSpPr>
          <p:cNvPr id="134" name="Rectangle 34"/>
          <p:cNvSpPr>
            <a:spLocks noChangeArrowheads="1"/>
          </p:cNvSpPr>
          <p:nvPr/>
        </p:nvSpPr>
        <p:spPr bwMode="auto">
          <a:xfrm>
            <a:off x="8810228" y="4401122"/>
            <a:ext cx="2018764"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Experimental</a:t>
            </a:r>
            <a:endParaRPr lang="en-US" altLang="en-US" sz="1657" dirty="0">
              <a:solidFill>
                <a:prstClr val="black"/>
              </a:solidFill>
              <a:cs typeface="Arial" panose="020B0604020202020204" pitchFamily="34" charset="0"/>
            </a:endParaRPr>
          </a:p>
        </p:txBody>
      </p:sp>
      <p:sp>
        <p:nvSpPr>
          <p:cNvPr id="99" name="TextBox 92"/>
          <p:cNvSpPr txBox="1"/>
          <p:nvPr/>
        </p:nvSpPr>
        <p:spPr>
          <a:xfrm>
            <a:off x="-7741" y="214011"/>
            <a:ext cx="11884025" cy="690001"/>
          </a:xfrm>
          <a:prstGeom prst="rect">
            <a:avLst/>
          </a:prstGeom>
          <a:noFill/>
        </p:spPr>
        <p:txBody>
          <a:bodyPr wrap="square" lIns="89042" tIns="44563" rIns="89042" bIns="44563" rtlCol="0">
            <a:spAutoFit/>
          </a:bodyPr>
          <a:lstStyle/>
          <a:p>
            <a:pPr algn="ctr" defTabSz="890271" fontAlgn="auto">
              <a:spcBef>
                <a:spcPts val="0"/>
              </a:spcBef>
              <a:spcAft>
                <a:spcPts val="0"/>
              </a:spcAft>
              <a:buSzTx/>
              <a:buNone/>
              <a:defRPr/>
            </a:pPr>
            <a:r>
              <a:rPr lang="en-US" sz="1949" b="1" kern="0" dirty="0">
                <a:solidFill>
                  <a:srgbClr val="1E2D53"/>
                </a:solidFill>
                <a:latin typeface="Futura PT Book" panose="020B0502020204020303" pitchFamily="34" charset="77"/>
                <a:cs typeface="Arial" panose="020B0604020202020204" pitchFamily="34" charset="0"/>
              </a:rPr>
              <a:t>Earnings of </a:t>
            </a:r>
            <a:r>
              <a:rPr lang="en-US" sz="1949" b="1" u="sng" kern="0" dirty="0">
                <a:solidFill>
                  <a:srgbClr val="1E2D53"/>
                </a:solidFill>
                <a:latin typeface="Futura PT Book" panose="020B0502020204020303" pitchFamily="34" charset="77"/>
                <a:cs typeface="Arial" panose="020B0604020202020204" pitchFamily="34" charset="0"/>
              </a:rPr>
              <a:t>Young</a:t>
            </a:r>
            <a:r>
              <a:rPr lang="en-US" sz="1949" b="1" kern="0" dirty="0">
                <a:solidFill>
                  <a:srgbClr val="1E2D53"/>
                </a:solidFill>
                <a:latin typeface="Futura PT Book" panose="020B0502020204020303" pitchFamily="34" charset="77"/>
                <a:cs typeface="Arial" panose="020B0604020202020204" pitchFamily="34" charset="0"/>
              </a:rPr>
              <a:t> Children in MTO Experiment vs. Observational Predictions from </a:t>
            </a:r>
          </a:p>
          <a:p>
            <a:pPr algn="ctr" defTabSz="890271" fontAlgn="auto">
              <a:spcBef>
                <a:spcPts val="0"/>
              </a:spcBef>
              <a:spcAft>
                <a:spcPts val="0"/>
              </a:spcAft>
              <a:buSzTx/>
              <a:buNone/>
              <a:defRPr/>
            </a:pPr>
            <a:r>
              <a:rPr lang="en-US" sz="1949" b="1" kern="0" dirty="0">
                <a:solidFill>
                  <a:srgbClr val="1E2D53"/>
                </a:solidFill>
                <a:latin typeface="Futura PT Book" panose="020B0502020204020303" pitchFamily="34" charset="77"/>
                <a:cs typeface="Arial" panose="020B0604020202020204" pitchFamily="34" charset="0"/>
              </a:rPr>
              <a:t>Opportunity Atlas</a:t>
            </a:r>
          </a:p>
        </p:txBody>
      </p:sp>
      <p:sp>
        <p:nvSpPr>
          <p:cNvPr id="45" name="TextBox 44">
            <a:extLst>
              <a:ext uri="{FF2B5EF4-FFF2-40B4-BE49-F238E27FC236}">
                <a16:creationId xmlns:a16="http://schemas.microsoft.com/office/drawing/2014/main" id="{BA61951A-8636-47C4-8006-0F423AE08B36}"/>
              </a:ext>
            </a:extLst>
          </p:cNvPr>
          <p:cNvSpPr txBox="1"/>
          <p:nvPr/>
        </p:nvSpPr>
        <p:spPr>
          <a:xfrm>
            <a:off x="0" y="6378698"/>
            <a:ext cx="9253448" cy="274662"/>
          </a:xfrm>
          <a:prstGeom prst="rect">
            <a:avLst/>
          </a:prstGeom>
          <a:noFill/>
        </p:spPr>
        <p:txBody>
          <a:bodyPr wrap="square" lIns="89060" tIns="44563" rIns="89060" bIns="44563" rtlCol="0">
            <a:spAutoFit/>
          </a:bodyPr>
          <a:lstStyle/>
          <a:p>
            <a:pPr defTabSz="890470">
              <a:defRPr/>
            </a:pPr>
            <a:r>
              <a:rPr lang="en-US" sz="1200" dirty="0">
                <a:solidFill>
                  <a:prstClr val="black"/>
                </a:solidFill>
                <a:latin typeface="Futura PT Book" panose="020B0502020204020303" pitchFamily="34" charset="77"/>
                <a:cs typeface="Arial" panose="020B0604020202020204" pitchFamily="34" charset="0"/>
              </a:rPr>
              <a:t>Chetty, Hendren, and Katz (2016, Online Appendix Table 7, Panel B)</a:t>
            </a:r>
            <a:endParaRPr lang="en-US" sz="1200" dirty="0">
              <a:solidFill>
                <a:prstClr val="black"/>
              </a:solidFill>
              <a:latin typeface="Futura PT Book" panose="020B0502020204020303" pitchFamily="34" charset="77"/>
              <a:ea typeface="+mn-ea"/>
              <a:cs typeface="Arial" panose="020B0604020202020204" pitchFamily="34" charset="0"/>
            </a:endParaRPr>
          </a:p>
        </p:txBody>
      </p:sp>
      <p:grpSp>
        <p:nvGrpSpPr>
          <p:cNvPr id="46" name="Group 45">
            <a:extLst>
              <a:ext uri="{FF2B5EF4-FFF2-40B4-BE49-F238E27FC236}">
                <a16:creationId xmlns:a16="http://schemas.microsoft.com/office/drawing/2014/main" id="{8434B71A-508A-574A-A4A6-DC2BF750507E}"/>
              </a:ext>
            </a:extLst>
          </p:cNvPr>
          <p:cNvGrpSpPr/>
          <p:nvPr/>
        </p:nvGrpSpPr>
        <p:grpSpPr>
          <a:xfrm>
            <a:off x="9046508" y="6085322"/>
            <a:ext cx="1781735" cy="487456"/>
            <a:chOff x="9046508" y="6085322"/>
            <a:chExt cx="1781735" cy="487456"/>
          </a:xfrm>
        </p:grpSpPr>
        <p:sp>
          <p:nvSpPr>
            <p:cNvPr id="47" name="Rectangle 46">
              <a:extLst>
                <a:ext uri="{FF2B5EF4-FFF2-40B4-BE49-F238E27FC236}">
                  <a16:creationId xmlns:a16="http://schemas.microsoft.com/office/drawing/2014/main" id="{E5597AED-32DC-6948-A58D-7F783216DDCD}"/>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D7ADA511-B28C-6F4C-9DD7-4AB004BA66B1}"/>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9" name="Straight Connector 48">
              <a:extLst>
                <a:ext uri="{FF2B5EF4-FFF2-40B4-BE49-F238E27FC236}">
                  <a16:creationId xmlns:a16="http://schemas.microsoft.com/office/drawing/2014/main" id="{EB7C53DD-3C8A-6943-B2D1-03B4094C934E}"/>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50" name="Slide Number Placeholder 3">
            <a:extLst>
              <a:ext uri="{FF2B5EF4-FFF2-40B4-BE49-F238E27FC236}">
                <a16:creationId xmlns:a16="http://schemas.microsoft.com/office/drawing/2014/main" id="{751E0764-F802-1F49-AEA7-D3DBD1DC859D}"/>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9</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51" name="Group 4">
            <a:extLst>
              <a:ext uri="{FF2B5EF4-FFF2-40B4-BE49-F238E27FC236}">
                <a16:creationId xmlns:a16="http://schemas.microsoft.com/office/drawing/2014/main" id="{E886852B-657A-7E45-ACEC-3594966435A6}"/>
              </a:ext>
            </a:extLst>
          </p:cNvPr>
          <p:cNvGrpSpPr>
            <a:grpSpLocks noChangeAspect="1"/>
          </p:cNvGrpSpPr>
          <p:nvPr/>
        </p:nvGrpSpPr>
        <p:grpSpPr bwMode="auto">
          <a:xfrm>
            <a:off x="1652607" y="606572"/>
            <a:ext cx="8463324" cy="5885634"/>
            <a:chOff x="735" y="0"/>
            <a:chExt cx="6212" cy="4320"/>
          </a:xfrm>
        </p:grpSpPr>
        <p:sp>
          <p:nvSpPr>
            <p:cNvPr id="52" name="AutoShape 3">
              <a:extLst>
                <a:ext uri="{FF2B5EF4-FFF2-40B4-BE49-F238E27FC236}">
                  <a16:creationId xmlns:a16="http://schemas.microsoft.com/office/drawing/2014/main" id="{9529E712-E612-3C43-9FD9-96BADD52C328}"/>
                </a:ext>
              </a:extLst>
            </p:cNvPr>
            <p:cNvSpPr>
              <a:spLocks noChangeAspect="1" noChangeArrowheads="1" noTextEdit="1"/>
            </p:cNvSpPr>
            <p:nvPr/>
          </p:nvSpPr>
          <p:spPr bwMode="auto">
            <a:xfrm>
              <a:off x="735" y="0"/>
              <a:ext cx="621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56" name="Line 8">
              <a:extLst>
                <a:ext uri="{FF2B5EF4-FFF2-40B4-BE49-F238E27FC236}">
                  <a16:creationId xmlns:a16="http://schemas.microsoft.com/office/drawing/2014/main" id="{7F401EFF-C801-074C-8F8D-D6FFD8B3CECF}"/>
                </a:ext>
              </a:extLst>
            </p:cNvPr>
            <p:cNvSpPr>
              <a:spLocks noChangeShapeType="1"/>
            </p:cNvSpPr>
            <p:nvPr/>
          </p:nvSpPr>
          <p:spPr bwMode="auto">
            <a:xfrm>
              <a:off x="1300" y="3334"/>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57" name="Line 9">
              <a:extLst>
                <a:ext uri="{FF2B5EF4-FFF2-40B4-BE49-F238E27FC236}">
                  <a16:creationId xmlns:a16="http://schemas.microsoft.com/office/drawing/2014/main" id="{729BF6F8-0A41-7240-90B3-9BB6721F5443}"/>
                </a:ext>
              </a:extLst>
            </p:cNvPr>
            <p:cNvSpPr>
              <a:spLocks noChangeShapeType="1"/>
            </p:cNvSpPr>
            <p:nvPr/>
          </p:nvSpPr>
          <p:spPr bwMode="auto">
            <a:xfrm>
              <a:off x="1300" y="2146"/>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58" name="Line 10">
              <a:extLst>
                <a:ext uri="{FF2B5EF4-FFF2-40B4-BE49-F238E27FC236}">
                  <a16:creationId xmlns:a16="http://schemas.microsoft.com/office/drawing/2014/main" id="{6A9C3B9F-7A46-F943-B7EC-57BE34109422}"/>
                </a:ext>
              </a:extLst>
            </p:cNvPr>
            <p:cNvSpPr>
              <a:spLocks noChangeShapeType="1"/>
            </p:cNvSpPr>
            <p:nvPr/>
          </p:nvSpPr>
          <p:spPr bwMode="auto">
            <a:xfrm>
              <a:off x="1300" y="958"/>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59" name="Oval 13">
              <a:extLst>
                <a:ext uri="{FF2B5EF4-FFF2-40B4-BE49-F238E27FC236}">
                  <a16:creationId xmlns:a16="http://schemas.microsoft.com/office/drawing/2014/main" id="{90D22D2B-C98A-EE48-87AF-6378317E42C0}"/>
                </a:ext>
              </a:extLst>
            </p:cNvPr>
            <p:cNvSpPr>
              <a:spLocks noChangeArrowheads="1"/>
            </p:cNvSpPr>
            <p:nvPr/>
          </p:nvSpPr>
          <p:spPr bwMode="auto">
            <a:xfrm>
              <a:off x="3003" y="2066"/>
              <a:ext cx="86" cy="87"/>
            </a:xfrm>
            <a:prstGeom prst="ellipse">
              <a:avLst/>
            </a:pr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0" name="Freeform 18">
              <a:extLst>
                <a:ext uri="{FF2B5EF4-FFF2-40B4-BE49-F238E27FC236}">
                  <a16:creationId xmlns:a16="http://schemas.microsoft.com/office/drawing/2014/main" id="{3217668E-0559-4C46-AE3D-92119AF5EFDC}"/>
                </a:ext>
              </a:extLst>
            </p:cNvPr>
            <p:cNvSpPr>
              <a:spLocks/>
            </p:cNvSpPr>
            <p:nvPr/>
          </p:nvSpPr>
          <p:spPr bwMode="auto">
            <a:xfrm>
              <a:off x="4000" y="1548"/>
              <a:ext cx="119" cy="101"/>
            </a:xfrm>
            <a:custGeom>
              <a:avLst/>
              <a:gdLst>
                <a:gd name="T0" fmla="*/ 61 w 119"/>
                <a:gd name="T1" fmla="*/ 0 h 101"/>
                <a:gd name="T2" fmla="*/ 0 w 119"/>
                <a:gd name="T3" fmla="*/ 101 h 101"/>
                <a:gd name="T4" fmla="*/ 119 w 119"/>
                <a:gd name="T5" fmla="*/ 101 h 101"/>
                <a:gd name="T6" fmla="*/ 61 w 119"/>
                <a:gd name="T7" fmla="*/ 0 h 101"/>
              </a:gdLst>
              <a:ahLst/>
              <a:cxnLst>
                <a:cxn ang="0">
                  <a:pos x="T0" y="T1"/>
                </a:cxn>
                <a:cxn ang="0">
                  <a:pos x="T2" y="T3"/>
                </a:cxn>
                <a:cxn ang="0">
                  <a:pos x="T4" y="T5"/>
                </a:cxn>
                <a:cxn ang="0">
                  <a:pos x="T6" y="T7"/>
                </a:cxn>
              </a:cxnLst>
              <a:rect l="0" t="0" r="r" b="b"/>
              <a:pathLst>
                <a:path w="119" h="101">
                  <a:moveTo>
                    <a:pt x="61" y="0"/>
                  </a:moveTo>
                  <a:lnTo>
                    <a:pt x="0" y="101"/>
                  </a:lnTo>
                  <a:lnTo>
                    <a:pt x="119" y="101"/>
                  </a:lnTo>
                  <a:lnTo>
                    <a:pt x="61" y="0"/>
                  </a:lnTo>
                  <a:close/>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1" name="Freeform 23">
              <a:extLst>
                <a:ext uri="{FF2B5EF4-FFF2-40B4-BE49-F238E27FC236}">
                  <a16:creationId xmlns:a16="http://schemas.microsoft.com/office/drawing/2014/main" id="{B6CA8701-63C7-EE4F-A03E-21CF30BC152E}"/>
                </a:ext>
              </a:extLst>
            </p:cNvPr>
            <p:cNvSpPr>
              <a:spLocks/>
            </p:cNvSpPr>
            <p:nvPr/>
          </p:nvSpPr>
          <p:spPr bwMode="auto">
            <a:xfrm>
              <a:off x="5804" y="1220"/>
              <a:ext cx="140" cy="141"/>
            </a:xfrm>
            <a:custGeom>
              <a:avLst/>
              <a:gdLst>
                <a:gd name="T0" fmla="*/ 68 w 140"/>
                <a:gd name="T1" fmla="*/ 0 h 141"/>
                <a:gd name="T2" fmla="*/ 0 w 140"/>
                <a:gd name="T3" fmla="*/ 72 h 141"/>
                <a:gd name="T4" fmla="*/ 68 w 140"/>
                <a:gd name="T5" fmla="*/ 141 h 141"/>
                <a:gd name="T6" fmla="*/ 140 w 140"/>
                <a:gd name="T7" fmla="*/ 72 h 141"/>
                <a:gd name="T8" fmla="*/ 68 w 140"/>
                <a:gd name="T9" fmla="*/ 0 h 141"/>
              </a:gdLst>
              <a:ahLst/>
              <a:cxnLst>
                <a:cxn ang="0">
                  <a:pos x="T0" y="T1"/>
                </a:cxn>
                <a:cxn ang="0">
                  <a:pos x="T2" y="T3"/>
                </a:cxn>
                <a:cxn ang="0">
                  <a:pos x="T4" y="T5"/>
                </a:cxn>
                <a:cxn ang="0">
                  <a:pos x="T6" y="T7"/>
                </a:cxn>
                <a:cxn ang="0">
                  <a:pos x="T8" y="T9"/>
                </a:cxn>
              </a:cxnLst>
              <a:rect l="0" t="0" r="r" b="b"/>
              <a:pathLst>
                <a:path w="140" h="141">
                  <a:moveTo>
                    <a:pt x="68" y="0"/>
                  </a:moveTo>
                  <a:lnTo>
                    <a:pt x="0" y="72"/>
                  </a:lnTo>
                  <a:lnTo>
                    <a:pt x="68" y="141"/>
                  </a:lnTo>
                  <a:lnTo>
                    <a:pt x="140" y="72"/>
                  </a:lnTo>
                  <a:lnTo>
                    <a:pt x="68" y="0"/>
                  </a:lnTo>
                  <a:close/>
                </a:path>
              </a:pathLst>
            </a:cu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2" name="Line 30">
              <a:extLst>
                <a:ext uri="{FF2B5EF4-FFF2-40B4-BE49-F238E27FC236}">
                  <a16:creationId xmlns:a16="http://schemas.microsoft.com/office/drawing/2014/main" id="{180549AE-0FC9-E845-AB06-96A0D42FD071}"/>
                </a:ext>
              </a:extLst>
            </p:cNvPr>
            <p:cNvSpPr>
              <a:spLocks noChangeShapeType="1"/>
            </p:cNvSpPr>
            <p:nvPr/>
          </p:nvSpPr>
          <p:spPr bwMode="auto">
            <a:xfrm flipV="1">
              <a:off x="1300" y="482"/>
              <a:ext cx="0" cy="294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3" name="Line 31">
              <a:extLst>
                <a:ext uri="{FF2B5EF4-FFF2-40B4-BE49-F238E27FC236}">
                  <a16:creationId xmlns:a16="http://schemas.microsoft.com/office/drawing/2014/main" id="{AA135186-DDEB-8641-9427-CD6B96CC15D7}"/>
                </a:ext>
              </a:extLst>
            </p:cNvPr>
            <p:cNvSpPr>
              <a:spLocks noChangeShapeType="1"/>
            </p:cNvSpPr>
            <p:nvPr/>
          </p:nvSpPr>
          <p:spPr bwMode="auto">
            <a:xfrm flipH="1">
              <a:off x="1243" y="3334"/>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4" name="Rectangle 32">
              <a:extLst>
                <a:ext uri="{FF2B5EF4-FFF2-40B4-BE49-F238E27FC236}">
                  <a16:creationId xmlns:a16="http://schemas.microsoft.com/office/drawing/2014/main" id="{47F8FC74-3F7C-EC45-8B42-9CE2EE3C5DCB}"/>
                </a:ext>
              </a:extLst>
            </p:cNvPr>
            <p:cNvSpPr>
              <a:spLocks noChangeArrowheads="1"/>
            </p:cNvSpPr>
            <p:nvPr/>
          </p:nvSpPr>
          <p:spPr bwMode="auto">
            <a:xfrm rot="16200000">
              <a:off x="923" y="3215"/>
              <a:ext cx="4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$5,000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65" name="Line 33">
              <a:extLst>
                <a:ext uri="{FF2B5EF4-FFF2-40B4-BE49-F238E27FC236}">
                  <a16:creationId xmlns:a16="http://schemas.microsoft.com/office/drawing/2014/main" id="{E5E5DC93-EB88-1647-A7FA-23959AC41A92}"/>
                </a:ext>
              </a:extLst>
            </p:cNvPr>
            <p:cNvSpPr>
              <a:spLocks noChangeShapeType="1"/>
            </p:cNvSpPr>
            <p:nvPr/>
          </p:nvSpPr>
          <p:spPr bwMode="auto">
            <a:xfrm flipH="1">
              <a:off x="1243" y="214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6" name="Rectangle 34">
              <a:extLst>
                <a:ext uri="{FF2B5EF4-FFF2-40B4-BE49-F238E27FC236}">
                  <a16:creationId xmlns:a16="http://schemas.microsoft.com/office/drawing/2014/main" id="{F207D5E2-1FC7-174A-B6D2-7854263F3898}"/>
                </a:ext>
              </a:extLst>
            </p:cNvPr>
            <p:cNvSpPr>
              <a:spLocks noChangeArrowheads="1"/>
            </p:cNvSpPr>
            <p:nvPr/>
          </p:nvSpPr>
          <p:spPr bwMode="auto">
            <a:xfrm rot="16200000">
              <a:off x="923" y="2031"/>
              <a:ext cx="4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$8,000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67" name="Line 35">
              <a:extLst>
                <a:ext uri="{FF2B5EF4-FFF2-40B4-BE49-F238E27FC236}">
                  <a16:creationId xmlns:a16="http://schemas.microsoft.com/office/drawing/2014/main" id="{BA764CC2-033D-2648-B713-BE63F42835B2}"/>
                </a:ext>
              </a:extLst>
            </p:cNvPr>
            <p:cNvSpPr>
              <a:spLocks noChangeShapeType="1"/>
            </p:cNvSpPr>
            <p:nvPr/>
          </p:nvSpPr>
          <p:spPr bwMode="auto">
            <a:xfrm flipH="1">
              <a:off x="1243" y="958"/>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68" name="Rectangle 36">
              <a:extLst>
                <a:ext uri="{FF2B5EF4-FFF2-40B4-BE49-F238E27FC236}">
                  <a16:creationId xmlns:a16="http://schemas.microsoft.com/office/drawing/2014/main" id="{75F97102-CE52-FE41-9662-100C560FB1FD}"/>
                </a:ext>
              </a:extLst>
            </p:cNvPr>
            <p:cNvSpPr>
              <a:spLocks noChangeArrowheads="1"/>
            </p:cNvSpPr>
            <p:nvPr/>
          </p:nvSpPr>
          <p:spPr bwMode="auto">
            <a:xfrm rot="16200000">
              <a:off x="884" y="841"/>
              <a:ext cx="50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$11,000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69" name="Rectangle 37">
              <a:extLst>
                <a:ext uri="{FF2B5EF4-FFF2-40B4-BE49-F238E27FC236}">
                  <a16:creationId xmlns:a16="http://schemas.microsoft.com/office/drawing/2014/main" id="{B41E7EA9-EEBA-5C45-9E8B-CA32CDDEA307}"/>
                </a:ext>
              </a:extLst>
            </p:cNvPr>
            <p:cNvSpPr>
              <a:spLocks noChangeArrowheads="1"/>
            </p:cNvSpPr>
            <p:nvPr/>
          </p:nvSpPr>
          <p:spPr bwMode="auto">
            <a:xfrm rot="16200000">
              <a:off x="-395" y="1815"/>
              <a:ext cx="2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Mean Indiv. Earnings in MTO (with site FE)</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70" name="Line 38">
              <a:extLst>
                <a:ext uri="{FF2B5EF4-FFF2-40B4-BE49-F238E27FC236}">
                  <a16:creationId xmlns:a16="http://schemas.microsoft.com/office/drawing/2014/main" id="{E3840E39-23ED-B745-B27C-0C5E3DFD24E8}"/>
                </a:ext>
              </a:extLst>
            </p:cNvPr>
            <p:cNvSpPr>
              <a:spLocks noChangeShapeType="1"/>
            </p:cNvSpPr>
            <p:nvPr/>
          </p:nvSpPr>
          <p:spPr bwMode="auto">
            <a:xfrm>
              <a:off x="1300" y="3427"/>
              <a:ext cx="551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71" name="Line 39">
              <a:extLst>
                <a:ext uri="{FF2B5EF4-FFF2-40B4-BE49-F238E27FC236}">
                  <a16:creationId xmlns:a16="http://schemas.microsoft.com/office/drawing/2014/main" id="{2F7A0660-8C69-DA4A-B1AF-5953319867D5}"/>
                </a:ext>
              </a:extLst>
            </p:cNvPr>
            <p:cNvSpPr>
              <a:spLocks noChangeShapeType="1"/>
            </p:cNvSpPr>
            <p:nvPr/>
          </p:nvSpPr>
          <p:spPr bwMode="auto">
            <a:xfrm>
              <a:off x="1397"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72" name="Rectangle 40">
              <a:extLst>
                <a:ext uri="{FF2B5EF4-FFF2-40B4-BE49-F238E27FC236}">
                  <a16:creationId xmlns:a16="http://schemas.microsoft.com/office/drawing/2014/main" id="{73801BBC-1C5E-7647-AECA-05AA5CC2E9FA}"/>
                </a:ext>
              </a:extLst>
            </p:cNvPr>
            <p:cNvSpPr>
              <a:spLocks noChangeArrowheads="1"/>
            </p:cNvSpPr>
            <p:nvPr/>
          </p:nvSpPr>
          <p:spPr bwMode="auto">
            <a:xfrm>
              <a:off x="1167" y="3517"/>
              <a:ext cx="4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$7,000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73" name="Line 41">
              <a:extLst>
                <a:ext uri="{FF2B5EF4-FFF2-40B4-BE49-F238E27FC236}">
                  <a16:creationId xmlns:a16="http://schemas.microsoft.com/office/drawing/2014/main" id="{FA5D497F-392F-6D49-A849-8F14F9811FCD}"/>
                </a:ext>
              </a:extLst>
            </p:cNvPr>
            <p:cNvSpPr>
              <a:spLocks noChangeShapeType="1"/>
            </p:cNvSpPr>
            <p:nvPr/>
          </p:nvSpPr>
          <p:spPr bwMode="auto">
            <a:xfrm>
              <a:off x="3169"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74" name="Rectangle 42">
              <a:extLst>
                <a:ext uri="{FF2B5EF4-FFF2-40B4-BE49-F238E27FC236}">
                  <a16:creationId xmlns:a16="http://schemas.microsoft.com/office/drawing/2014/main" id="{E4B63B4F-0AFB-2A47-8BF7-AB7C014B9736}"/>
                </a:ext>
              </a:extLst>
            </p:cNvPr>
            <p:cNvSpPr>
              <a:spLocks noChangeArrowheads="1"/>
            </p:cNvSpPr>
            <p:nvPr/>
          </p:nvSpPr>
          <p:spPr bwMode="auto">
            <a:xfrm>
              <a:off x="2942" y="3517"/>
              <a:ext cx="4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$9,000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75" name="Line 43">
              <a:extLst>
                <a:ext uri="{FF2B5EF4-FFF2-40B4-BE49-F238E27FC236}">
                  <a16:creationId xmlns:a16="http://schemas.microsoft.com/office/drawing/2014/main" id="{FBC8C307-2D1B-6A49-A94B-12D05CEEE856}"/>
                </a:ext>
              </a:extLst>
            </p:cNvPr>
            <p:cNvSpPr>
              <a:spLocks noChangeShapeType="1"/>
            </p:cNvSpPr>
            <p:nvPr/>
          </p:nvSpPr>
          <p:spPr bwMode="auto">
            <a:xfrm>
              <a:off x="4943"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76" name="Rectangle 44">
              <a:extLst>
                <a:ext uri="{FF2B5EF4-FFF2-40B4-BE49-F238E27FC236}">
                  <a16:creationId xmlns:a16="http://schemas.microsoft.com/office/drawing/2014/main" id="{57274FC5-3DE7-194C-9CA7-7DC6D85EAAB8}"/>
                </a:ext>
              </a:extLst>
            </p:cNvPr>
            <p:cNvSpPr>
              <a:spLocks noChangeArrowheads="1"/>
            </p:cNvSpPr>
            <p:nvPr/>
          </p:nvSpPr>
          <p:spPr bwMode="auto">
            <a:xfrm>
              <a:off x="4673" y="3517"/>
              <a:ext cx="50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$11,000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77" name="Line 45">
              <a:extLst>
                <a:ext uri="{FF2B5EF4-FFF2-40B4-BE49-F238E27FC236}">
                  <a16:creationId xmlns:a16="http://schemas.microsoft.com/office/drawing/2014/main" id="{DE8873DD-A64B-8F4A-9D69-54F36B320DB5}"/>
                </a:ext>
              </a:extLst>
            </p:cNvPr>
            <p:cNvSpPr>
              <a:spLocks noChangeShapeType="1"/>
            </p:cNvSpPr>
            <p:nvPr/>
          </p:nvSpPr>
          <p:spPr bwMode="auto">
            <a:xfrm>
              <a:off x="6718"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78" name="Rectangle 46">
              <a:extLst>
                <a:ext uri="{FF2B5EF4-FFF2-40B4-BE49-F238E27FC236}">
                  <a16:creationId xmlns:a16="http://schemas.microsoft.com/office/drawing/2014/main" id="{3D71092F-A6D7-2043-930F-6B8D2BDAD408}"/>
                </a:ext>
              </a:extLst>
            </p:cNvPr>
            <p:cNvSpPr>
              <a:spLocks noChangeArrowheads="1"/>
            </p:cNvSpPr>
            <p:nvPr/>
          </p:nvSpPr>
          <p:spPr bwMode="auto">
            <a:xfrm>
              <a:off x="6448" y="3517"/>
              <a:ext cx="4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$13,000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79" name="Rectangle 47">
              <a:extLst>
                <a:ext uri="{FF2B5EF4-FFF2-40B4-BE49-F238E27FC236}">
                  <a16:creationId xmlns:a16="http://schemas.microsoft.com/office/drawing/2014/main" id="{F639D178-AE4C-EA4C-B91C-74028E20B9BE}"/>
                </a:ext>
              </a:extLst>
            </p:cNvPr>
            <p:cNvSpPr>
              <a:spLocks noChangeArrowheads="1"/>
            </p:cNvSpPr>
            <p:nvPr/>
          </p:nvSpPr>
          <p:spPr bwMode="auto">
            <a:xfrm>
              <a:off x="1323" y="3702"/>
              <a:ext cx="54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Mean Indiv. Earnings for Children with Parents at p=10 in Opportunity Atlas (with site FE)</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81" name="Oval 51">
              <a:extLst>
                <a:ext uri="{FF2B5EF4-FFF2-40B4-BE49-F238E27FC236}">
                  <a16:creationId xmlns:a16="http://schemas.microsoft.com/office/drawing/2014/main" id="{E12DC9AB-1C31-8242-8376-6698780A68DC}"/>
                </a:ext>
              </a:extLst>
            </p:cNvPr>
            <p:cNvSpPr>
              <a:spLocks noChangeArrowheads="1"/>
            </p:cNvSpPr>
            <p:nvPr/>
          </p:nvSpPr>
          <p:spPr bwMode="auto">
            <a:xfrm>
              <a:off x="4054" y="4003"/>
              <a:ext cx="90" cy="87"/>
            </a:xfrm>
            <a:prstGeom prst="ellipse">
              <a:avLst/>
            </a:pr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sz="1700" dirty="0">
                <a:latin typeface="Futura PT Book" panose="020B0502020204020303" pitchFamily="34" charset="77"/>
                <a:cs typeface="Arial" panose="020B0604020202020204" pitchFamily="34" charset="0"/>
              </a:endParaRPr>
            </a:p>
          </p:txBody>
        </p:sp>
        <p:sp>
          <p:nvSpPr>
            <p:cNvPr id="82" name="Rectangle 56">
              <a:extLst>
                <a:ext uri="{FF2B5EF4-FFF2-40B4-BE49-F238E27FC236}">
                  <a16:creationId xmlns:a16="http://schemas.microsoft.com/office/drawing/2014/main" id="{82E4A056-AFF6-6A43-B48F-DF935C65CCB6}"/>
                </a:ext>
              </a:extLst>
            </p:cNvPr>
            <p:cNvSpPr>
              <a:spLocks noChangeArrowheads="1"/>
            </p:cNvSpPr>
            <p:nvPr/>
          </p:nvSpPr>
          <p:spPr bwMode="auto">
            <a:xfrm>
              <a:off x="4231" y="3971"/>
              <a:ext cx="45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Chicago</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83" name="Rectangle 59">
              <a:extLst>
                <a:ext uri="{FF2B5EF4-FFF2-40B4-BE49-F238E27FC236}">
                  <a16:creationId xmlns:a16="http://schemas.microsoft.com/office/drawing/2014/main" id="{98B1516B-0776-C94C-8A53-9F1D33D27BD8}"/>
                </a:ext>
              </a:extLst>
            </p:cNvPr>
            <p:cNvSpPr>
              <a:spLocks noChangeArrowheads="1"/>
            </p:cNvSpPr>
            <p:nvPr/>
          </p:nvSpPr>
          <p:spPr bwMode="auto">
            <a:xfrm>
              <a:off x="4015" y="123"/>
              <a:ext cx="3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1E2D53"/>
                  </a:solidFill>
                  <a:effectLst/>
                  <a:latin typeface="Futura PT Book" panose="020B0502020204020303" pitchFamily="34" charset="77"/>
                  <a:cs typeface="Arial" panose="020B0604020202020204" pitchFamily="34" charset="0"/>
                </a:rPr>
                <a:t> </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grpSp>
    </p:spTree>
    <p:extLst>
      <p:ext uri="{BB962C8B-B14F-4D97-AF65-F5344CB8AC3E}">
        <p14:creationId xmlns:p14="http://schemas.microsoft.com/office/powerpoint/2010/main" val="140258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109" name="Oval 12"/>
          <p:cNvSpPr>
            <a:spLocks noChangeArrowheads="1"/>
          </p:cNvSpPr>
          <p:nvPr/>
        </p:nvSpPr>
        <p:spPr bwMode="auto">
          <a:xfrm>
            <a:off x="9098633" y="3940025"/>
            <a:ext cx="133076" cy="133076"/>
          </a:xfrm>
          <a:prstGeom prst="ellipse">
            <a:avLst/>
          </a:prstGeom>
          <a:solidFill>
            <a:srgbClr val="000000"/>
          </a:solidFill>
          <a:ln w="22225">
            <a:solidFill>
              <a:srgbClr val="000000"/>
            </a:solidFill>
            <a:prstDash val="solid"/>
            <a:round/>
            <a:headEnd/>
            <a:tailEnd/>
          </a:ln>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10" name="Freeform 17"/>
          <p:cNvSpPr>
            <a:spLocks/>
          </p:cNvSpPr>
          <p:nvPr/>
        </p:nvSpPr>
        <p:spPr bwMode="auto">
          <a:xfrm>
            <a:off x="9077078" y="4170288"/>
            <a:ext cx="184141" cy="162477"/>
          </a:xfrm>
          <a:custGeom>
            <a:avLst/>
            <a:gdLst>
              <a:gd name="T0" fmla="*/ 58 w 119"/>
              <a:gd name="T1" fmla="*/ 0 h 105"/>
              <a:gd name="T2" fmla="*/ 0 w 119"/>
              <a:gd name="T3" fmla="*/ 105 h 105"/>
              <a:gd name="T4" fmla="*/ 119 w 119"/>
              <a:gd name="T5" fmla="*/ 105 h 105"/>
              <a:gd name="T6" fmla="*/ 58 w 119"/>
              <a:gd name="T7" fmla="*/ 0 h 105"/>
            </a:gdLst>
            <a:ahLst/>
            <a:cxnLst>
              <a:cxn ang="0">
                <a:pos x="T0" y="T1"/>
              </a:cxn>
              <a:cxn ang="0">
                <a:pos x="T2" y="T3"/>
              </a:cxn>
              <a:cxn ang="0">
                <a:pos x="T4" y="T5"/>
              </a:cxn>
              <a:cxn ang="0">
                <a:pos x="T6" y="T7"/>
              </a:cxn>
            </a:cxnLst>
            <a:rect l="0" t="0" r="r" b="b"/>
            <a:pathLst>
              <a:path w="119" h="105">
                <a:moveTo>
                  <a:pt x="58" y="0"/>
                </a:moveTo>
                <a:lnTo>
                  <a:pt x="0" y="105"/>
                </a:lnTo>
                <a:lnTo>
                  <a:pt x="119" y="105"/>
                </a:lnTo>
                <a:lnTo>
                  <a:pt x="58"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11" name="Freeform 22"/>
          <p:cNvSpPr>
            <a:spLocks/>
          </p:cNvSpPr>
          <p:nvPr/>
        </p:nvSpPr>
        <p:spPr bwMode="auto">
          <a:xfrm>
            <a:off x="9064666" y="4377216"/>
            <a:ext cx="216637" cy="216637"/>
          </a:xfrm>
          <a:custGeom>
            <a:avLst/>
            <a:gdLst>
              <a:gd name="T0" fmla="*/ 72 w 140"/>
              <a:gd name="T1" fmla="*/ 0 h 140"/>
              <a:gd name="T2" fmla="*/ 0 w 140"/>
              <a:gd name="T3" fmla="*/ 68 h 140"/>
              <a:gd name="T4" fmla="*/ 72 w 140"/>
              <a:gd name="T5" fmla="*/ 140 h 140"/>
              <a:gd name="T6" fmla="*/ 140 w 140"/>
              <a:gd name="T7" fmla="*/ 68 h 140"/>
              <a:gd name="T8" fmla="*/ 72 w 140"/>
              <a:gd name="T9" fmla="*/ 0 h 140"/>
            </a:gdLst>
            <a:ahLst/>
            <a:cxnLst>
              <a:cxn ang="0">
                <a:pos x="T0" y="T1"/>
              </a:cxn>
              <a:cxn ang="0">
                <a:pos x="T2" y="T3"/>
              </a:cxn>
              <a:cxn ang="0">
                <a:pos x="T4" y="T5"/>
              </a:cxn>
              <a:cxn ang="0">
                <a:pos x="T6" y="T7"/>
              </a:cxn>
              <a:cxn ang="0">
                <a:pos x="T8" y="T9"/>
              </a:cxn>
            </a:cxnLst>
            <a:rect l="0" t="0" r="r" b="b"/>
            <a:pathLst>
              <a:path w="140" h="140">
                <a:moveTo>
                  <a:pt x="72" y="0"/>
                </a:moveTo>
                <a:lnTo>
                  <a:pt x="0" y="68"/>
                </a:lnTo>
                <a:lnTo>
                  <a:pt x="72" y="140"/>
                </a:lnTo>
                <a:lnTo>
                  <a:pt x="140" y="68"/>
                </a:lnTo>
                <a:lnTo>
                  <a:pt x="72" y="0"/>
                </a:lnTo>
                <a:close/>
              </a:path>
            </a:pathLst>
          </a:custGeom>
          <a:solidFill>
            <a:srgbClr val="000000"/>
          </a:solidFill>
          <a:ln w="22225">
            <a:solidFill>
              <a:srgbClr val="000000"/>
            </a:solidFill>
            <a:prstDash val="solid"/>
            <a:round/>
            <a:headEnd/>
            <a:tailEnd/>
          </a:ln>
        </p:spPr>
        <p:txBody>
          <a:bodyPr vert="horz" wrap="square" lIns="89060" tIns="44563" rIns="89060" bIns="44563" numCol="1" anchor="t" anchorCtr="0" compatLnSpc="1">
            <a:prstTxWarp prst="textNoShape">
              <a:avLst/>
            </a:prstTxWarp>
          </a:bodyPr>
          <a:lstStyle/>
          <a:p>
            <a:pPr defTabSz="890470" fontAlgn="auto">
              <a:spcBef>
                <a:spcPts val="0"/>
              </a:spcBef>
              <a:spcAft>
                <a:spcPts val="0"/>
              </a:spcAft>
              <a:buSzTx/>
              <a:buNone/>
              <a:defRPr/>
            </a:pPr>
            <a:endParaRPr lang="en-US" sz="3119" dirty="0">
              <a:solidFill>
                <a:prstClr val="black"/>
              </a:solidFill>
              <a:latin typeface="+mj-lt"/>
              <a:ea typeface="+mn-ea"/>
            </a:endParaRPr>
          </a:p>
        </p:txBody>
      </p:sp>
      <p:sp>
        <p:nvSpPr>
          <p:cNvPr id="132" name="Rectangle 32"/>
          <p:cNvSpPr>
            <a:spLocks noChangeArrowheads="1"/>
          </p:cNvSpPr>
          <p:nvPr/>
        </p:nvSpPr>
        <p:spPr bwMode="auto">
          <a:xfrm>
            <a:off x="9060906" y="3915240"/>
            <a:ext cx="1225008"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Control</a:t>
            </a:r>
            <a:endParaRPr lang="en-US" altLang="en-US" sz="1657" dirty="0">
              <a:solidFill>
                <a:prstClr val="black"/>
              </a:solidFill>
              <a:cs typeface="Arial" panose="020B0604020202020204" pitchFamily="34" charset="0"/>
            </a:endParaRPr>
          </a:p>
        </p:txBody>
      </p:sp>
      <p:sp>
        <p:nvSpPr>
          <p:cNvPr id="133" name="Rectangle 33"/>
          <p:cNvSpPr>
            <a:spLocks noChangeArrowheads="1"/>
          </p:cNvSpPr>
          <p:nvPr/>
        </p:nvSpPr>
        <p:spPr bwMode="auto">
          <a:xfrm>
            <a:off x="8808679" y="4155086"/>
            <a:ext cx="1665636"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Section 8</a:t>
            </a:r>
            <a:endParaRPr lang="en-US" altLang="en-US" sz="1657" dirty="0">
              <a:solidFill>
                <a:prstClr val="black"/>
              </a:solidFill>
              <a:cs typeface="Arial" panose="020B0604020202020204" pitchFamily="34" charset="0"/>
            </a:endParaRPr>
          </a:p>
        </p:txBody>
      </p:sp>
      <p:sp>
        <p:nvSpPr>
          <p:cNvPr id="134" name="Rectangle 34"/>
          <p:cNvSpPr>
            <a:spLocks noChangeArrowheads="1"/>
          </p:cNvSpPr>
          <p:nvPr/>
        </p:nvSpPr>
        <p:spPr bwMode="auto">
          <a:xfrm>
            <a:off x="8810228" y="4401122"/>
            <a:ext cx="2018764" cy="2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Experimental</a:t>
            </a:r>
            <a:endParaRPr lang="en-US" altLang="en-US" sz="1657" dirty="0">
              <a:solidFill>
                <a:prstClr val="black"/>
              </a:solidFill>
              <a:cs typeface="Arial" panose="020B0604020202020204" pitchFamily="34" charset="0"/>
            </a:endParaRPr>
          </a:p>
        </p:txBody>
      </p:sp>
      <p:sp>
        <p:nvSpPr>
          <p:cNvPr id="99" name="TextBox 92"/>
          <p:cNvSpPr txBox="1"/>
          <p:nvPr/>
        </p:nvSpPr>
        <p:spPr>
          <a:xfrm>
            <a:off x="-7741" y="214011"/>
            <a:ext cx="11884025" cy="690001"/>
          </a:xfrm>
          <a:prstGeom prst="rect">
            <a:avLst/>
          </a:prstGeom>
          <a:noFill/>
        </p:spPr>
        <p:txBody>
          <a:bodyPr wrap="square" lIns="89042" tIns="44563" rIns="89042" bIns="44563" rtlCol="0">
            <a:spAutoFit/>
          </a:bodyPr>
          <a:lstStyle/>
          <a:p>
            <a:pPr algn="ctr" defTabSz="890271" fontAlgn="auto">
              <a:spcBef>
                <a:spcPts val="0"/>
              </a:spcBef>
              <a:spcAft>
                <a:spcPts val="0"/>
              </a:spcAft>
              <a:buSzTx/>
              <a:buNone/>
              <a:defRPr/>
            </a:pPr>
            <a:r>
              <a:rPr lang="en-US" sz="1949" b="1" kern="0" dirty="0">
                <a:solidFill>
                  <a:srgbClr val="1E2D53"/>
                </a:solidFill>
                <a:latin typeface="Futura PT Book" panose="020B0502020204020303" pitchFamily="34" charset="77"/>
                <a:cs typeface="Arial" panose="020B0604020202020204" pitchFamily="34" charset="0"/>
              </a:rPr>
              <a:t>Earnings of </a:t>
            </a:r>
            <a:r>
              <a:rPr lang="en-US" sz="1949" b="1" u="sng" kern="0" dirty="0">
                <a:solidFill>
                  <a:srgbClr val="1E2D53"/>
                </a:solidFill>
                <a:latin typeface="Futura PT Book" panose="020B0502020204020303" pitchFamily="34" charset="77"/>
                <a:cs typeface="Arial" panose="020B0604020202020204" pitchFamily="34" charset="0"/>
              </a:rPr>
              <a:t>Young</a:t>
            </a:r>
            <a:r>
              <a:rPr lang="en-US" sz="1949" b="1" kern="0" dirty="0">
                <a:solidFill>
                  <a:srgbClr val="1E2D53"/>
                </a:solidFill>
                <a:latin typeface="Futura PT Book" panose="020B0502020204020303" pitchFamily="34" charset="77"/>
                <a:cs typeface="Arial" panose="020B0604020202020204" pitchFamily="34" charset="0"/>
              </a:rPr>
              <a:t> Children in MTO Experiment vs. Observational Predictions from </a:t>
            </a:r>
          </a:p>
          <a:p>
            <a:pPr algn="ctr" defTabSz="890271" fontAlgn="auto">
              <a:spcBef>
                <a:spcPts val="0"/>
              </a:spcBef>
              <a:spcAft>
                <a:spcPts val="0"/>
              </a:spcAft>
              <a:buSzTx/>
              <a:buNone/>
              <a:defRPr/>
            </a:pPr>
            <a:r>
              <a:rPr lang="en-US" sz="1949" b="1" kern="0" dirty="0">
                <a:solidFill>
                  <a:srgbClr val="1E2D53"/>
                </a:solidFill>
                <a:latin typeface="Futura PT Book" panose="020B0502020204020303" pitchFamily="34" charset="77"/>
                <a:cs typeface="Arial" panose="020B0604020202020204" pitchFamily="34" charset="0"/>
              </a:rPr>
              <a:t>Opportunity Atlas</a:t>
            </a:r>
          </a:p>
        </p:txBody>
      </p:sp>
      <p:sp>
        <p:nvSpPr>
          <p:cNvPr id="45" name="TextBox 44">
            <a:extLst>
              <a:ext uri="{FF2B5EF4-FFF2-40B4-BE49-F238E27FC236}">
                <a16:creationId xmlns:a16="http://schemas.microsoft.com/office/drawing/2014/main" id="{BA61951A-8636-47C4-8006-0F423AE08B36}"/>
              </a:ext>
            </a:extLst>
          </p:cNvPr>
          <p:cNvSpPr txBox="1"/>
          <p:nvPr/>
        </p:nvSpPr>
        <p:spPr>
          <a:xfrm>
            <a:off x="0" y="6378698"/>
            <a:ext cx="9253448" cy="274662"/>
          </a:xfrm>
          <a:prstGeom prst="rect">
            <a:avLst/>
          </a:prstGeom>
          <a:noFill/>
        </p:spPr>
        <p:txBody>
          <a:bodyPr wrap="square" lIns="89060" tIns="44563" rIns="89060" bIns="44563" rtlCol="0">
            <a:spAutoFit/>
          </a:bodyPr>
          <a:lstStyle/>
          <a:p>
            <a:pPr defTabSz="890470">
              <a:defRPr/>
            </a:pPr>
            <a:r>
              <a:rPr lang="en-US" sz="1200" dirty="0">
                <a:solidFill>
                  <a:prstClr val="black"/>
                </a:solidFill>
                <a:latin typeface="Futura PT Book" panose="020B0502020204020303" pitchFamily="34" charset="77"/>
                <a:cs typeface="Arial" panose="020B0604020202020204" pitchFamily="34" charset="0"/>
              </a:rPr>
              <a:t>Chetty, Hendren, and Katz (2016, Online Appendix Table 7, Panel B)</a:t>
            </a:r>
            <a:endParaRPr lang="en-US" sz="1200" dirty="0">
              <a:solidFill>
                <a:prstClr val="black"/>
              </a:solidFill>
              <a:latin typeface="Futura PT Book" panose="020B0502020204020303" pitchFamily="34" charset="77"/>
              <a:ea typeface="+mn-ea"/>
              <a:cs typeface="Arial" panose="020B0604020202020204" pitchFamily="34" charset="0"/>
            </a:endParaRPr>
          </a:p>
        </p:txBody>
      </p:sp>
      <p:grpSp>
        <p:nvGrpSpPr>
          <p:cNvPr id="46" name="Group 45">
            <a:extLst>
              <a:ext uri="{FF2B5EF4-FFF2-40B4-BE49-F238E27FC236}">
                <a16:creationId xmlns:a16="http://schemas.microsoft.com/office/drawing/2014/main" id="{8434B71A-508A-574A-A4A6-DC2BF750507E}"/>
              </a:ext>
            </a:extLst>
          </p:cNvPr>
          <p:cNvGrpSpPr/>
          <p:nvPr/>
        </p:nvGrpSpPr>
        <p:grpSpPr>
          <a:xfrm>
            <a:off x="9046508" y="6085322"/>
            <a:ext cx="1781735" cy="487456"/>
            <a:chOff x="9046508" y="6085322"/>
            <a:chExt cx="1781735" cy="487456"/>
          </a:xfrm>
        </p:grpSpPr>
        <p:sp>
          <p:nvSpPr>
            <p:cNvPr id="47" name="Rectangle 46">
              <a:extLst>
                <a:ext uri="{FF2B5EF4-FFF2-40B4-BE49-F238E27FC236}">
                  <a16:creationId xmlns:a16="http://schemas.microsoft.com/office/drawing/2014/main" id="{E5597AED-32DC-6948-A58D-7F783216DDCD}"/>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D7ADA511-B28C-6F4C-9DD7-4AB004BA66B1}"/>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9" name="Straight Connector 48">
              <a:extLst>
                <a:ext uri="{FF2B5EF4-FFF2-40B4-BE49-F238E27FC236}">
                  <a16:creationId xmlns:a16="http://schemas.microsoft.com/office/drawing/2014/main" id="{EB7C53DD-3C8A-6943-B2D1-03B4094C934E}"/>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50" name="Slide Number Placeholder 3">
            <a:extLst>
              <a:ext uri="{FF2B5EF4-FFF2-40B4-BE49-F238E27FC236}">
                <a16:creationId xmlns:a16="http://schemas.microsoft.com/office/drawing/2014/main" id="{751E0764-F802-1F49-AEA7-D3DBD1DC859D}"/>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10</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222" name="Group 4">
            <a:extLst>
              <a:ext uri="{FF2B5EF4-FFF2-40B4-BE49-F238E27FC236}">
                <a16:creationId xmlns:a16="http://schemas.microsoft.com/office/drawing/2014/main" id="{5CDF5F2E-1EC0-364A-9C3C-E76EFA0A6821}"/>
              </a:ext>
            </a:extLst>
          </p:cNvPr>
          <p:cNvGrpSpPr>
            <a:grpSpLocks noChangeAspect="1"/>
          </p:cNvGrpSpPr>
          <p:nvPr/>
        </p:nvGrpSpPr>
        <p:grpSpPr bwMode="auto">
          <a:xfrm>
            <a:off x="1550475" y="561059"/>
            <a:ext cx="8759501" cy="6018936"/>
            <a:chOff x="735" y="0"/>
            <a:chExt cx="6287" cy="4320"/>
          </a:xfrm>
        </p:grpSpPr>
        <p:sp>
          <p:nvSpPr>
            <p:cNvPr id="223" name="AutoShape 3">
              <a:extLst>
                <a:ext uri="{FF2B5EF4-FFF2-40B4-BE49-F238E27FC236}">
                  <a16:creationId xmlns:a16="http://schemas.microsoft.com/office/drawing/2014/main" id="{23327F8F-BCD3-5749-8F8F-140A30151E63}"/>
                </a:ext>
              </a:extLst>
            </p:cNvPr>
            <p:cNvSpPr>
              <a:spLocks noChangeAspect="1" noChangeArrowheads="1" noTextEdit="1"/>
            </p:cNvSpPr>
            <p:nvPr/>
          </p:nvSpPr>
          <p:spPr bwMode="auto">
            <a:xfrm>
              <a:off x="735" y="0"/>
              <a:ext cx="621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27" name="Line 8">
              <a:extLst>
                <a:ext uri="{FF2B5EF4-FFF2-40B4-BE49-F238E27FC236}">
                  <a16:creationId xmlns:a16="http://schemas.microsoft.com/office/drawing/2014/main" id="{92B7B233-BCB4-8043-BACA-28F0FF5B1823}"/>
                </a:ext>
              </a:extLst>
            </p:cNvPr>
            <p:cNvSpPr>
              <a:spLocks noChangeShapeType="1"/>
            </p:cNvSpPr>
            <p:nvPr/>
          </p:nvSpPr>
          <p:spPr bwMode="auto">
            <a:xfrm>
              <a:off x="1300" y="3334"/>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28" name="Line 9">
              <a:extLst>
                <a:ext uri="{FF2B5EF4-FFF2-40B4-BE49-F238E27FC236}">
                  <a16:creationId xmlns:a16="http://schemas.microsoft.com/office/drawing/2014/main" id="{B407ED13-9FC8-2442-A9C0-4E2FE8DBE61C}"/>
                </a:ext>
              </a:extLst>
            </p:cNvPr>
            <p:cNvSpPr>
              <a:spLocks noChangeShapeType="1"/>
            </p:cNvSpPr>
            <p:nvPr/>
          </p:nvSpPr>
          <p:spPr bwMode="auto">
            <a:xfrm>
              <a:off x="1300" y="2146"/>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29" name="Line 10">
              <a:extLst>
                <a:ext uri="{FF2B5EF4-FFF2-40B4-BE49-F238E27FC236}">
                  <a16:creationId xmlns:a16="http://schemas.microsoft.com/office/drawing/2014/main" id="{A12AADFE-1762-CE44-AA33-86C688F5AA02}"/>
                </a:ext>
              </a:extLst>
            </p:cNvPr>
            <p:cNvSpPr>
              <a:spLocks noChangeShapeType="1"/>
            </p:cNvSpPr>
            <p:nvPr/>
          </p:nvSpPr>
          <p:spPr bwMode="auto">
            <a:xfrm>
              <a:off x="1300" y="958"/>
              <a:ext cx="551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0" name="Oval 11">
              <a:extLst>
                <a:ext uri="{FF2B5EF4-FFF2-40B4-BE49-F238E27FC236}">
                  <a16:creationId xmlns:a16="http://schemas.microsoft.com/office/drawing/2014/main" id="{4DD6984D-99EF-2043-BC65-B306F5594444}"/>
                </a:ext>
              </a:extLst>
            </p:cNvPr>
            <p:cNvSpPr>
              <a:spLocks noChangeArrowheads="1"/>
            </p:cNvSpPr>
            <p:nvPr/>
          </p:nvSpPr>
          <p:spPr bwMode="auto">
            <a:xfrm>
              <a:off x="3291" y="3258"/>
              <a:ext cx="90" cy="90"/>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1" name="Oval 12">
              <a:extLst>
                <a:ext uri="{FF2B5EF4-FFF2-40B4-BE49-F238E27FC236}">
                  <a16:creationId xmlns:a16="http://schemas.microsoft.com/office/drawing/2014/main" id="{C315EC74-217D-A645-A8ED-706D4D72AE2F}"/>
                </a:ext>
              </a:extLst>
            </p:cNvPr>
            <p:cNvSpPr>
              <a:spLocks noChangeArrowheads="1"/>
            </p:cNvSpPr>
            <p:nvPr/>
          </p:nvSpPr>
          <p:spPr bwMode="auto">
            <a:xfrm>
              <a:off x="1588" y="1890"/>
              <a:ext cx="87" cy="8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2" name="Oval 13">
              <a:extLst>
                <a:ext uri="{FF2B5EF4-FFF2-40B4-BE49-F238E27FC236}">
                  <a16:creationId xmlns:a16="http://schemas.microsoft.com/office/drawing/2014/main" id="{091E7AB1-8C37-0543-AF7D-5198258FC294}"/>
                </a:ext>
              </a:extLst>
            </p:cNvPr>
            <p:cNvSpPr>
              <a:spLocks noChangeArrowheads="1"/>
            </p:cNvSpPr>
            <p:nvPr/>
          </p:nvSpPr>
          <p:spPr bwMode="auto">
            <a:xfrm>
              <a:off x="3003" y="2066"/>
              <a:ext cx="86" cy="87"/>
            </a:xfrm>
            <a:prstGeom prst="ellipse">
              <a:avLst/>
            </a:pr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3" name="Oval 14">
              <a:extLst>
                <a:ext uri="{FF2B5EF4-FFF2-40B4-BE49-F238E27FC236}">
                  <a16:creationId xmlns:a16="http://schemas.microsoft.com/office/drawing/2014/main" id="{B78C08A1-92FE-BC43-9D1A-0FA537046140}"/>
                </a:ext>
              </a:extLst>
            </p:cNvPr>
            <p:cNvSpPr>
              <a:spLocks noChangeArrowheads="1"/>
            </p:cNvSpPr>
            <p:nvPr/>
          </p:nvSpPr>
          <p:spPr bwMode="auto">
            <a:xfrm>
              <a:off x="2236" y="2416"/>
              <a:ext cx="87" cy="86"/>
            </a:xfrm>
            <a:prstGeom prst="ellipse">
              <a:avLst/>
            </a:prstGeom>
            <a:solidFill>
              <a:srgbClr val="938DD2"/>
            </a:solidFill>
            <a:ln w="22225">
              <a:solidFill>
                <a:srgbClr val="938DD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4" name="Oval 15">
              <a:extLst>
                <a:ext uri="{FF2B5EF4-FFF2-40B4-BE49-F238E27FC236}">
                  <a16:creationId xmlns:a16="http://schemas.microsoft.com/office/drawing/2014/main" id="{A2F44103-9665-2A4C-AA14-AD3847E8CC46}"/>
                </a:ext>
              </a:extLst>
            </p:cNvPr>
            <p:cNvSpPr>
              <a:spLocks noChangeArrowheads="1"/>
            </p:cNvSpPr>
            <p:nvPr/>
          </p:nvSpPr>
          <p:spPr bwMode="auto">
            <a:xfrm>
              <a:off x="3143" y="2030"/>
              <a:ext cx="87" cy="87"/>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5" name="Freeform 16">
              <a:extLst>
                <a:ext uri="{FF2B5EF4-FFF2-40B4-BE49-F238E27FC236}">
                  <a16:creationId xmlns:a16="http://schemas.microsoft.com/office/drawing/2014/main" id="{4AD7B092-418C-494C-89E4-F9C48FDF7D5D}"/>
                </a:ext>
              </a:extLst>
            </p:cNvPr>
            <p:cNvSpPr>
              <a:spLocks/>
            </p:cNvSpPr>
            <p:nvPr/>
          </p:nvSpPr>
          <p:spPr bwMode="auto">
            <a:xfrm>
              <a:off x="3496" y="662"/>
              <a:ext cx="119" cy="105"/>
            </a:xfrm>
            <a:custGeom>
              <a:avLst/>
              <a:gdLst>
                <a:gd name="T0" fmla="*/ 58 w 119"/>
                <a:gd name="T1" fmla="*/ 0 h 105"/>
                <a:gd name="T2" fmla="*/ 0 w 119"/>
                <a:gd name="T3" fmla="*/ 105 h 105"/>
                <a:gd name="T4" fmla="*/ 119 w 119"/>
                <a:gd name="T5" fmla="*/ 105 h 105"/>
                <a:gd name="T6" fmla="*/ 58 w 119"/>
                <a:gd name="T7" fmla="*/ 0 h 105"/>
              </a:gdLst>
              <a:ahLst/>
              <a:cxnLst>
                <a:cxn ang="0">
                  <a:pos x="T0" y="T1"/>
                </a:cxn>
                <a:cxn ang="0">
                  <a:pos x="T2" y="T3"/>
                </a:cxn>
                <a:cxn ang="0">
                  <a:pos x="T4" y="T5"/>
                </a:cxn>
                <a:cxn ang="0">
                  <a:pos x="T6" y="T7"/>
                </a:cxn>
              </a:cxnLst>
              <a:rect l="0" t="0" r="r" b="b"/>
              <a:pathLst>
                <a:path w="119" h="105">
                  <a:moveTo>
                    <a:pt x="58" y="0"/>
                  </a:moveTo>
                  <a:lnTo>
                    <a:pt x="0" y="105"/>
                  </a:lnTo>
                  <a:lnTo>
                    <a:pt x="119" y="105"/>
                  </a:lnTo>
                  <a:lnTo>
                    <a:pt x="58"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6" name="Freeform 17">
              <a:extLst>
                <a:ext uri="{FF2B5EF4-FFF2-40B4-BE49-F238E27FC236}">
                  <a16:creationId xmlns:a16="http://schemas.microsoft.com/office/drawing/2014/main" id="{82DDAB59-D98E-3547-961C-11C2650D71CA}"/>
                </a:ext>
              </a:extLst>
            </p:cNvPr>
            <p:cNvSpPr>
              <a:spLocks/>
            </p:cNvSpPr>
            <p:nvPr/>
          </p:nvSpPr>
          <p:spPr bwMode="auto">
            <a:xfrm>
              <a:off x="5667" y="1375"/>
              <a:ext cx="119" cy="101"/>
            </a:xfrm>
            <a:custGeom>
              <a:avLst/>
              <a:gdLst>
                <a:gd name="T0" fmla="*/ 61 w 119"/>
                <a:gd name="T1" fmla="*/ 0 h 101"/>
                <a:gd name="T2" fmla="*/ 0 w 119"/>
                <a:gd name="T3" fmla="*/ 101 h 101"/>
                <a:gd name="T4" fmla="*/ 119 w 119"/>
                <a:gd name="T5" fmla="*/ 101 h 101"/>
                <a:gd name="T6" fmla="*/ 61 w 119"/>
                <a:gd name="T7" fmla="*/ 0 h 101"/>
              </a:gdLst>
              <a:ahLst/>
              <a:cxnLst>
                <a:cxn ang="0">
                  <a:pos x="T0" y="T1"/>
                </a:cxn>
                <a:cxn ang="0">
                  <a:pos x="T2" y="T3"/>
                </a:cxn>
                <a:cxn ang="0">
                  <a:pos x="T4" y="T5"/>
                </a:cxn>
                <a:cxn ang="0">
                  <a:pos x="T6" y="T7"/>
                </a:cxn>
              </a:cxnLst>
              <a:rect l="0" t="0" r="r" b="b"/>
              <a:pathLst>
                <a:path w="119" h="101">
                  <a:moveTo>
                    <a:pt x="61" y="0"/>
                  </a:moveTo>
                  <a:lnTo>
                    <a:pt x="0" y="101"/>
                  </a:lnTo>
                  <a:lnTo>
                    <a:pt x="119" y="101"/>
                  </a:lnTo>
                  <a:lnTo>
                    <a:pt x="61" y="0"/>
                  </a:lnTo>
                  <a:close/>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7" name="Freeform 18">
              <a:extLst>
                <a:ext uri="{FF2B5EF4-FFF2-40B4-BE49-F238E27FC236}">
                  <a16:creationId xmlns:a16="http://schemas.microsoft.com/office/drawing/2014/main" id="{DD1536C7-0B8D-C148-90B1-E460E4A5A79F}"/>
                </a:ext>
              </a:extLst>
            </p:cNvPr>
            <p:cNvSpPr>
              <a:spLocks/>
            </p:cNvSpPr>
            <p:nvPr/>
          </p:nvSpPr>
          <p:spPr bwMode="auto">
            <a:xfrm>
              <a:off x="4000" y="1548"/>
              <a:ext cx="119" cy="101"/>
            </a:xfrm>
            <a:custGeom>
              <a:avLst/>
              <a:gdLst>
                <a:gd name="T0" fmla="*/ 61 w 119"/>
                <a:gd name="T1" fmla="*/ 0 h 101"/>
                <a:gd name="T2" fmla="*/ 0 w 119"/>
                <a:gd name="T3" fmla="*/ 101 h 101"/>
                <a:gd name="T4" fmla="*/ 119 w 119"/>
                <a:gd name="T5" fmla="*/ 101 h 101"/>
                <a:gd name="T6" fmla="*/ 61 w 119"/>
                <a:gd name="T7" fmla="*/ 0 h 101"/>
              </a:gdLst>
              <a:ahLst/>
              <a:cxnLst>
                <a:cxn ang="0">
                  <a:pos x="T0" y="T1"/>
                </a:cxn>
                <a:cxn ang="0">
                  <a:pos x="T2" y="T3"/>
                </a:cxn>
                <a:cxn ang="0">
                  <a:pos x="T4" y="T5"/>
                </a:cxn>
                <a:cxn ang="0">
                  <a:pos x="T6" y="T7"/>
                </a:cxn>
              </a:cxnLst>
              <a:rect l="0" t="0" r="r" b="b"/>
              <a:pathLst>
                <a:path w="119" h="101">
                  <a:moveTo>
                    <a:pt x="61" y="0"/>
                  </a:moveTo>
                  <a:lnTo>
                    <a:pt x="0" y="101"/>
                  </a:lnTo>
                  <a:lnTo>
                    <a:pt x="119" y="101"/>
                  </a:lnTo>
                  <a:lnTo>
                    <a:pt x="61" y="0"/>
                  </a:lnTo>
                  <a:close/>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8" name="Freeform 19">
              <a:extLst>
                <a:ext uri="{FF2B5EF4-FFF2-40B4-BE49-F238E27FC236}">
                  <a16:creationId xmlns:a16="http://schemas.microsoft.com/office/drawing/2014/main" id="{FA66597B-7973-F24A-ACAB-5BFFE1820E6B}"/>
                </a:ext>
              </a:extLst>
            </p:cNvPr>
            <p:cNvSpPr>
              <a:spLocks/>
            </p:cNvSpPr>
            <p:nvPr/>
          </p:nvSpPr>
          <p:spPr bwMode="auto">
            <a:xfrm>
              <a:off x="4627" y="1865"/>
              <a:ext cx="118" cy="104"/>
            </a:xfrm>
            <a:custGeom>
              <a:avLst/>
              <a:gdLst>
                <a:gd name="T0" fmla="*/ 57 w 118"/>
                <a:gd name="T1" fmla="*/ 0 h 104"/>
                <a:gd name="T2" fmla="*/ 0 w 118"/>
                <a:gd name="T3" fmla="*/ 104 h 104"/>
                <a:gd name="T4" fmla="*/ 118 w 118"/>
                <a:gd name="T5" fmla="*/ 104 h 104"/>
                <a:gd name="T6" fmla="*/ 57 w 118"/>
                <a:gd name="T7" fmla="*/ 0 h 104"/>
              </a:gdLst>
              <a:ahLst/>
              <a:cxnLst>
                <a:cxn ang="0">
                  <a:pos x="T0" y="T1"/>
                </a:cxn>
                <a:cxn ang="0">
                  <a:pos x="T2" y="T3"/>
                </a:cxn>
                <a:cxn ang="0">
                  <a:pos x="T4" y="T5"/>
                </a:cxn>
                <a:cxn ang="0">
                  <a:pos x="T6" y="T7"/>
                </a:cxn>
              </a:cxnLst>
              <a:rect l="0" t="0" r="r" b="b"/>
              <a:pathLst>
                <a:path w="118" h="104">
                  <a:moveTo>
                    <a:pt x="57" y="0"/>
                  </a:moveTo>
                  <a:lnTo>
                    <a:pt x="0" y="104"/>
                  </a:lnTo>
                  <a:lnTo>
                    <a:pt x="118" y="104"/>
                  </a:lnTo>
                  <a:lnTo>
                    <a:pt x="57" y="0"/>
                  </a:lnTo>
                  <a:close/>
                </a:path>
              </a:pathLst>
            </a:custGeom>
            <a:noFill/>
            <a:ln w="22225">
              <a:solidFill>
                <a:srgbClr val="938DD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39" name="Freeform 20">
              <a:extLst>
                <a:ext uri="{FF2B5EF4-FFF2-40B4-BE49-F238E27FC236}">
                  <a16:creationId xmlns:a16="http://schemas.microsoft.com/office/drawing/2014/main" id="{05D94E26-6FF3-9947-A88F-768B7E384C0B}"/>
                </a:ext>
              </a:extLst>
            </p:cNvPr>
            <p:cNvSpPr>
              <a:spLocks/>
            </p:cNvSpPr>
            <p:nvPr/>
          </p:nvSpPr>
          <p:spPr bwMode="auto">
            <a:xfrm>
              <a:off x="4231" y="2297"/>
              <a:ext cx="118" cy="104"/>
            </a:xfrm>
            <a:custGeom>
              <a:avLst/>
              <a:gdLst>
                <a:gd name="T0" fmla="*/ 61 w 118"/>
                <a:gd name="T1" fmla="*/ 0 h 104"/>
                <a:gd name="T2" fmla="*/ 0 w 118"/>
                <a:gd name="T3" fmla="*/ 104 h 104"/>
                <a:gd name="T4" fmla="*/ 118 w 118"/>
                <a:gd name="T5" fmla="*/ 104 h 104"/>
                <a:gd name="T6" fmla="*/ 61 w 118"/>
                <a:gd name="T7" fmla="*/ 0 h 104"/>
              </a:gdLst>
              <a:ahLst/>
              <a:cxnLst>
                <a:cxn ang="0">
                  <a:pos x="T0" y="T1"/>
                </a:cxn>
                <a:cxn ang="0">
                  <a:pos x="T2" y="T3"/>
                </a:cxn>
                <a:cxn ang="0">
                  <a:pos x="T4" y="T5"/>
                </a:cxn>
                <a:cxn ang="0">
                  <a:pos x="T6" y="T7"/>
                </a:cxn>
              </a:cxnLst>
              <a:rect l="0" t="0" r="r" b="b"/>
              <a:pathLst>
                <a:path w="118" h="104">
                  <a:moveTo>
                    <a:pt x="61" y="0"/>
                  </a:moveTo>
                  <a:lnTo>
                    <a:pt x="0" y="104"/>
                  </a:lnTo>
                  <a:lnTo>
                    <a:pt x="118" y="104"/>
                  </a:lnTo>
                  <a:lnTo>
                    <a:pt x="61" y="0"/>
                  </a:lnTo>
                  <a:close/>
                </a:path>
              </a:pathLst>
            </a:custGeom>
            <a:noFill/>
            <a:ln w="2222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0" name="Freeform 21">
              <a:extLst>
                <a:ext uri="{FF2B5EF4-FFF2-40B4-BE49-F238E27FC236}">
                  <a16:creationId xmlns:a16="http://schemas.microsoft.com/office/drawing/2014/main" id="{279918A4-AFEA-6342-81AD-136591D232AB}"/>
                </a:ext>
              </a:extLst>
            </p:cNvPr>
            <p:cNvSpPr>
              <a:spLocks/>
            </p:cNvSpPr>
            <p:nvPr/>
          </p:nvSpPr>
          <p:spPr bwMode="auto">
            <a:xfrm>
              <a:off x="6020" y="911"/>
              <a:ext cx="140" cy="140"/>
            </a:xfrm>
            <a:custGeom>
              <a:avLst/>
              <a:gdLst>
                <a:gd name="T0" fmla="*/ 68 w 140"/>
                <a:gd name="T1" fmla="*/ 0 h 140"/>
                <a:gd name="T2" fmla="*/ 0 w 140"/>
                <a:gd name="T3" fmla="*/ 72 h 140"/>
                <a:gd name="T4" fmla="*/ 68 w 140"/>
                <a:gd name="T5" fmla="*/ 140 h 140"/>
                <a:gd name="T6" fmla="*/ 140 w 140"/>
                <a:gd name="T7" fmla="*/ 72 h 140"/>
                <a:gd name="T8" fmla="*/ 68 w 140"/>
                <a:gd name="T9" fmla="*/ 0 h 140"/>
              </a:gdLst>
              <a:ahLst/>
              <a:cxnLst>
                <a:cxn ang="0">
                  <a:pos x="T0" y="T1"/>
                </a:cxn>
                <a:cxn ang="0">
                  <a:pos x="T2" y="T3"/>
                </a:cxn>
                <a:cxn ang="0">
                  <a:pos x="T4" y="T5"/>
                </a:cxn>
                <a:cxn ang="0">
                  <a:pos x="T6" y="T7"/>
                </a:cxn>
                <a:cxn ang="0">
                  <a:pos x="T8" y="T9"/>
                </a:cxn>
              </a:cxnLst>
              <a:rect l="0" t="0" r="r" b="b"/>
              <a:pathLst>
                <a:path w="140" h="140">
                  <a:moveTo>
                    <a:pt x="68" y="0"/>
                  </a:moveTo>
                  <a:lnTo>
                    <a:pt x="0" y="72"/>
                  </a:lnTo>
                  <a:lnTo>
                    <a:pt x="68" y="140"/>
                  </a:lnTo>
                  <a:lnTo>
                    <a:pt x="140" y="72"/>
                  </a:lnTo>
                  <a:lnTo>
                    <a:pt x="68" y="0"/>
                  </a:lnTo>
                  <a:close/>
                </a:path>
              </a:pathLst>
            </a:cu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1" name="Freeform 22">
              <a:extLst>
                <a:ext uri="{FF2B5EF4-FFF2-40B4-BE49-F238E27FC236}">
                  <a16:creationId xmlns:a16="http://schemas.microsoft.com/office/drawing/2014/main" id="{7A6093D0-CAD6-C543-955F-3F3B2887F2A3}"/>
                </a:ext>
              </a:extLst>
            </p:cNvPr>
            <p:cNvSpPr>
              <a:spLocks/>
            </p:cNvSpPr>
            <p:nvPr/>
          </p:nvSpPr>
          <p:spPr bwMode="auto">
            <a:xfrm>
              <a:off x="5548" y="1570"/>
              <a:ext cx="141" cy="140"/>
            </a:xfrm>
            <a:custGeom>
              <a:avLst/>
              <a:gdLst>
                <a:gd name="T0" fmla="*/ 72 w 141"/>
                <a:gd name="T1" fmla="*/ 0 h 140"/>
                <a:gd name="T2" fmla="*/ 0 w 141"/>
                <a:gd name="T3" fmla="*/ 72 h 140"/>
                <a:gd name="T4" fmla="*/ 72 w 141"/>
                <a:gd name="T5" fmla="*/ 140 h 140"/>
                <a:gd name="T6" fmla="*/ 141 w 141"/>
                <a:gd name="T7" fmla="*/ 72 h 140"/>
                <a:gd name="T8" fmla="*/ 72 w 141"/>
                <a:gd name="T9" fmla="*/ 0 h 140"/>
              </a:gdLst>
              <a:ahLst/>
              <a:cxnLst>
                <a:cxn ang="0">
                  <a:pos x="T0" y="T1"/>
                </a:cxn>
                <a:cxn ang="0">
                  <a:pos x="T2" y="T3"/>
                </a:cxn>
                <a:cxn ang="0">
                  <a:pos x="T4" y="T5"/>
                </a:cxn>
                <a:cxn ang="0">
                  <a:pos x="T6" y="T7"/>
                </a:cxn>
                <a:cxn ang="0">
                  <a:pos x="T8" y="T9"/>
                </a:cxn>
              </a:cxnLst>
              <a:rect l="0" t="0" r="r" b="b"/>
              <a:pathLst>
                <a:path w="141" h="140">
                  <a:moveTo>
                    <a:pt x="72" y="0"/>
                  </a:moveTo>
                  <a:lnTo>
                    <a:pt x="0" y="72"/>
                  </a:lnTo>
                  <a:lnTo>
                    <a:pt x="72" y="140"/>
                  </a:lnTo>
                  <a:lnTo>
                    <a:pt x="141" y="72"/>
                  </a:lnTo>
                  <a:lnTo>
                    <a:pt x="72" y="0"/>
                  </a:lnTo>
                  <a:close/>
                </a:path>
              </a:pathLst>
            </a:cu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2" name="Freeform 23">
              <a:extLst>
                <a:ext uri="{FF2B5EF4-FFF2-40B4-BE49-F238E27FC236}">
                  <a16:creationId xmlns:a16="http://schemas.microsoft.com/office/drawing/2014/main" id="{C04EF95B-908E-E940-BDAC-D2A2ACD8B7DE}"/>
                </a:ext>
              </a:extLst>
            </p:cNvPr>
            <p:cNvSpPr>
              <a:spLocks/>
            </p:cNvSpPr>
            <p:nvPr/>
          </p:nvSpPr>
          <p:spPr bwMode="auto">
            <a:xfrm>
              <a:off x="5804" y="1220"/>
              <a:ext cx="140" cy="141"/>
            </a:xfrm>
            <a:custGeom>
              <a:avLst/>
              <a:gdLst>
                <a:gd name="T0" fmla="*/ 68 w 140"/>
                <a:gd name="T1" fmla="*/ 0 h 141"/>
                <a:gd name="T2" fmla="*/ 0 w 140"/>
                <a:gd name="T3" fmla="*/ 72 h 141"/>
                <a:gd name="T4" fmla="*/ 68 w 140"/>
                <a:gd name="T5" fmla="*/ 141 h 141"/>
                <a:gd name="T6" fmla="*/ 140 w 140"/>
                <a:gd name="T7" fmla="*/ 72 h 141"/>
                <a:gd name="T8" fmla="*/ 68 w 140"/>
                <a:gd name="T9" fmla="*/ 0 h 141"/>
              </a:gdLst>
              <a:ahLst/>
              <a:cxnLst>
                <a:cxn ang="0">
                  <a:pos x="T0" y="T1"/>
                </a:cxn>
                <a:cxn ang="0">
                  <a:pos x="T2" y="T3"/>
                </a:cxn>
                <a:cxn ang="0">
                  <a:pos x="T4" y="T5"/>
                </a:cxn>
                <a:cxn ang="0">
                  <a:pos x="T6" y="T7"/>
                </a:cxn>
                <a:cxn ang="0">
                  <a:pos x="T8" y="T9"/>
                </a:cxn>
              </a:cxnLst>
              <a:rect l="0" t="0" r="r" b="b"/>
              <a:pathLst>
                <a:path w="140" h="141">
                  <a:moveTo>
                    <a:pt x="68" y="0"/>
                  </a:moveTo>
                  <a:lnTo>
                    <a:pt x="0" y="72"/>
                  </a:lnTo>
                  <a:lnTo>
                    <a:pt x="68" y="141"/>
                  </a:lnTo>
                  <a:lnTo>
                    <a:pt x="140" y="72"/>
                  </a:lnTo>
                  <a:lnTo>
                    <a:pt x="68" y="0"/>
                  </a:lnTo>
                  <a:close/>
                </a:path>
              </a:pathLst>
            </a:cu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3" name="Freeform 24">
              <a:extLst>
                <a:ext uri="{FF2B5EF4-FFF2-40B4-BE49-F238E27FC236}">
                  <a16:creationId xmlns:a16="http://schemas.microsoft.com/office/drawing/2014/main" id="{06BFEA38-6573-3F41-9054-874AF9CF0C37}"/>
                </a:ext>
              </a:extLst>
            </p:cNvPr>
            <p:cNvSpPr>
              <a:spLocks/>
            </p:cNvSpPr>
            <p:nvPr/>
          </p:nvSpPr>
          <p:spPr bwMode="auto">
            <a:xfrm>
              <a:off x="5944" y="554"/>
              <a:ext cx="137" cy="141"/>
            </a:xfrm>
            <a:custGeom>
              <a:avLst/>
              <a:gdLst>
                <a:gd name="T0" fmla="*/ 69 w 137"/>
                <a:gd name="T1" fmla="*/ 0 h 141"/>
                <a:gd name="T2" fmla="*/ 0 w 137"/>
                <a:gd name="T3" fmla="*/ 69 h 141"/>
                <a:gd name="T4" fmla="*/ 69 w 137"/>
                <a:gd name="T5" fmla="*/ 141 h 141"/>
                <a:gd name="T6" fmla="*/ 137 w 137"/>
                <a:gd name="T7" fmla="*/ 69 h 141"/>
                <a:gd name="T8" fmla="*/ 69 w 137"/>
                <a:gd name="T9" fmla="*/ 0 h 141"/>
              </a:gdLst>
              <a:ahLst/>
              <a:cxnLst>
                <a:cxn ang="0">
                  <a:pos x="T0" y="T1"/>
                </a:cxn>
                <a:cxn ang="0">
                  <a:pos x="T2" y="T3"/>
                </a:cxn>
                <a:cxn ang="0">
                  <a:pos x="T4" y="T5"/>
                </a:cxn>
                <a:cxn ang="0">
                  <a:pos x="T6" y="T7"/>
                </a:cxn>
                <a:cxn ang="0">
                  <a:pos x="T8" y="T9"/>
                </a:cxn>
              </a:cxnLst>
              <a:rect l="0" t="0" r="r" b="b"/>
              <a:pathLst>
                <a:path w="137" h="141">
                  <a:moveTo>
                    <a:pt x="69" y="0"/>
                  </a:moveTo>
                  <a:lnTo>
                    <a:pt x="0" y="69"/>
                  </a:lnTo>
                  <a:lnTo>
                    <a:pt x="69" y="141"/>
                  </a:lnTo>
                  <a:lnTo>
                    <a:pt x="137" y="69"/>
                  </a:lnTo>
                  <a:lnTo>
                    <a:pt x="69" y="0"/>
                  </a:lnTo>
                  <a:close/>
                </a:path>
              </a:pathLst>
            </a:custGeom>
            <a:solidFill>
              <a:srgbClr val="938DD2"/>
            </a:solidFill>
            <a:ln w="22225">
              <a:solidFill>
                <a:srgbClr val="938DD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4" name="Freeform 25">
              <a:extLst>
                <a:ext uri="{FF2B5EF4-FFF2-40B4-BE49-F238E27FC236}">
                  <a16:creationId xmlns:a16="http://schemas.microsoft.com/office/drawing/2014/main" id="{362F125A-B827-4849-992E-2C5872A711F2}"/>
                </a:ext>
              </a:extLst>
            </p:cNvPr>
            <p:cNvSpPr>
              <a:spLocks/>
            </p:cNvSpPr>
            <p:nvPr/>
          </p:nvSpPr>
          <p:spPr bwMode="auto">
            <a:xfrm>
              <a:off x="5429" y="508"/>
              <a:ext cx="141" cy="140"/>
            </a:xfrm>
            <a:custGeom>
              <a:avLst/>
              <a:gdLst>
                <a:gd name="T0" fmla="*/ 72 w 141"/>
                <a:gd name="T1" fmla="*/ 0 h 140"/>
                <a:gd name="T2" fmla="*/ 0 w 141"/>
                <a:gd name="T3" fmla="*/ 68 h 140"/>
                <a:gd name="T4" fmla="*/ 72 w 141"/>
                <a:gd name="T5" fmla="*/ 140 h 140"/>
                <a:gd name="T6" fmla="*/ 141 w 141"/>
                <a:gd name="T7" fmla="*/ 68 h 140"/>
                <a:gd name="T8" fmla="*/ 72 w 141"/>
                <a:gd name="T9" fmla="*/ 0 h 140"/>
              </a:gdLst>
              <a:ahLst/>
              <a:cxnLst>
                <a:cxn ang="0">
                  <a:pos x="T0" y="T1"/>
                </a:cxn>
                <a:cxn ang="0">
                  <a:pos x="T2" y="T3"/>
                </a:cxn>
                <a:cxn ang="0">
                  <a:pos x="T4" y="T5"/>
                </a:cxn>
                <a:cxn ang="0">
                  <a:pos x="T6" y="T7"/>
                </a:cxn>
                <a:cxn ang="0">
                  <a:pos x="T8" y="T9"/>
                </a:cxn>
              </a:cxnLst>
              <a:rect l="0" t="0" r="r" b="b"/>
              <a:pathLst>
                <a:path w="141" h="140">
                  <a:moveTo>
                    <a:pt x="72" y="0"/>
                  </a:moveTo>
                  <a:lnTo>
                    <a:pt x="0" y="68"/>
                  </a:lnTo>
                  <a:lnTo>
                    <a:pt x="72" y="140"/>
                  </a:lnTo>
                  <a:lnTo>
                    <a:pt x="141" y="68"/>
                  </a:lnTo>
                  <a:lnTo>
                    <a:pt x="72" y="0"/>
                  </a:lnTo>
                  <a:close/>
                </a:path>
              </a:pathLst>
            </a:cu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5" name="Freeform 26">
              <a:extLst>
                <a:ext uri="{FF2B5EF4-FFF2-40B4-BE49-F238E27FC236}">
                  <a16:creationId xmlns:a16="http://schemas.microsoft.com/office/drawing/2014/main" id="{420F5ADB-724B-2942-97C7-EE653A167F5E}"/>
                </a:ext>
              </a:extLst>
            </p:cNvPr>
            <p:cNvSpPr>
              <a:spLocks/>
            </p:cNvSpPr>
            <p:nvPr/>
          </p:nvSpPr>
          <p:spPr bwMode="auto">
            <a:xfrm>
              <a:off x="1397" y="914"/>
              <a:ext cx="5321" cy="1685"/>
            </a:xfrm>
            <a:custGeom>
              <a:avLst/>
              <a:gdLst>
                <a:gd name="T0" fmla="*/ 19 w 1478"/>
                <a:gd name="T1" fmla="*/ 462 h 468"/>
                <a:gd name="T2" fmla="*/ 44 w 1478"/>
                <a:gd name="T3" fmla="*/ 454 h 468"/>
                <a:gd name="T4" fmla="*/ 69 w 1478"/>
                <a:gd name="T5" fmla="*/ 446 h 468"/>
                <a:gd name="T6" fmla="*/ 94 w 1478"/>
                <a:gd name="T7" fmla="*/ 439 h 468"/>
                <a:gd name="T8" fmla="*/ 118 w 1478"/>
                <a:gd name="T9" fmla="*/ 431 h 468"/>
                <a:gd name="T10" fmla="*/ 143 w 1478"/>
                <a:gd name="T11" fmla="*/ 423 h 468"/>
                <a:gd name="T12" fmla="*/ 168 w 1478"/>
                <a:gd name="T13" fmla="*/ 415 h 468"/>
                <a:gd name="T14" fmla="*/ 192 w 1478"/>
                <a:gd name="T15" fmla="*/ 407 h 468"/>
                <a:gd name="T16" fmla="*/ 217 w 1478"/>
                <a:gd name="T17" fmla="*/ 400 h 468"/>
                <a:gd name="T18" fmla="*/ 242 w 1478"/>
                <a:gd name="T19" fmla="*/ 392 h 468"/>
                <a:gd name="T20" fmla="*/ 267 w 1478"/>
                <a:gd name="T21" fmla="*/ 384 h 468"/>
                <a:gd name="T22" fmla="*/ 291 w 1478"/>
                <a:gd name="T23" fmla="*/ 376 h 468"/>
                <a:gd name="T24" fmla="*/ 316 w 1478"/>
                <a:gd name="T25" fmla="*/ 368 h 468"/>
                <a:gd name="T26" fmla="*/ 341 w 1478"/>
                <a:gd name="T27" fmla="*/ 360 h 468"/>
                <a:gd name="T28" fmla="*/ 365 w 1478"/>
                <a:gd name="T29" fmla="*/ 353 h 468"/>
                <a:gd name="T30" fmla="*/ 390 w 1478"/>
                <a:gd name="T31" fmla="*/ 345 h 468"/>
                <a:gd name="T32" fmla="*/ 415 w 1478"/>
                <a:gd name="T33" fmla="*/ 337 h 468"/>
                <a:gd name="T34" fmla="*/ 439 w 1478"/>
                <a:gd name="T35" fmla="*/ 329 h 468"/>
                <a:gd name="T36" fmla="*/ 464 w 1478"/>
                <a:gd name="T37" fmla="*/ 321 h 468"/>
                <a:gd name="T38" fmla="*/ 489 w 1478"/>
                <a:gd name="T39" fmla="*/ 313 h 468"/>
                <a:gd name="T40" fmla="*/ 514 w 1478"/>
                <a:gd name="T41" fmla="*/ 306 h 468"/>
                <a:gd name="T42" fmla="*/ 538 w 1478"/>
                <a:gd name="T43" fmla="*/ 298 h 468"/>
                <a:gd name="T44" fmla="*/ 563 w 1478"/>
                <a:gd name="T45" fmla="*/ 290 h 468"/>
                <a:gd name="T46" fmla="*/ 588 w 1478"/>
                <a:gd name="T47" fmla="*/ 282 h 468"/>
                <a:gd name="T48" fmla="*/ 613 w 1478"/>
                <a:gd name="T49" fmla="*/ 274 h 468"/>
                <a:gd name="T50" fmla="*/ 637 w 1478"/>
                <a:gd name="T51" fmla="*/ 266 h 468"/>
                <a:gd name="T52" fmla="*/ 662 w 1478"/>
                <a:gd name="T53" fmla="*/ 259 h 468"/>
                <a:gd name="T54" fmla="*/ 687 w 1478"/>
                <a:gd name="T55" fmla="*/ 251 h 468"/>
                <a:gd name="T56" fmla="*/ 711 w 1478"/>
                <a:gd name="T57" fmla="*/ 243 h 468"/>
                <a:gd name="T58" fmla="*/ 736 w 1478"/>
                <a:gd name="T59" fmla="*/ 235 h 468"/>
                <a:gd name="T60" fmla="*/ 761 w 1478"/>
                <a:gd name="T61" fmla="*/ 227 h 468"/>
                <a:gd name="T62" fmla="*/ 786 w 1478"/>
                <a:gd name="T63" fmla="*/ 219 h 468"/>
                <a:gd name="T64" fmla="*/ 810 w 1478"/>
                <a:gd name="T65" fmla="*/ 212 h 468"/>
                <a:gd name="T66" fmla="*/ 835 w 1478"/>
                <a:gd name="T67" fmla="*/ 204 h 468"/>
                <a:gd name="T68" fmla="*/ 860 w 1478"/>
                <a:gd name="T69" fmla="*/ 196 h 468"/>
                <a:gd name="T70" fmla="*/ 884 w 1478"/>
                <a:gd name="T71" fmla="*/ 188 h 468"/>
                <a:gd name="T72" fmla="*/ 909 w 1478"/>
                <a:gd name="T73" fmla="*/ 180 h 468"/>
                <a:gd name="T74" fmla="*/ 934 w 1478"/>
                <a:gd name="T75" fmla="*/ 172 h 468"/>
                <a:gd name="T76" fmla="*/ 959 w 1478"/>
                <a:gd name="T77" fmla="*/ 165 h 468"/>
                <a:gd name="T78" fmla="*/ 983 w 1478"/>
                <a:gd name="T79" fmla="*/ 157 h 468"/>
                <a:gd name="T80" fmla="*/ 1008 w 1478"/>
                <a:gd name="T81" fmla="*/ 149 h 468"/>
                <a:gd name="T82" fmla="*/ 1033 w 1478"/>
                <a:gd name="T83" fmla="*/ 141 h 468"/>
                <a:gd name="T84" fmla="*/ 1057 w 1478"/>
                <a:gd name="T85" fmla="*/ 133 h 468"/>
                <a:gd name="T86" fmla="*/ 1082 w 1478"/>
                <a:gd name="T87" fmla="*/ 125 h 468"/>
                <a:gd name="T88" fmla="*/ 1107 w 1478"/>
                <a:gd name="T89" fmla="*/ 118 h 468"/>
                <a:gd name="T90" fmla="*/ 1132 w 1478"/>
                <a:gd name="T91" fmla="*/ 110 h 468"/>
                <a:gd name="T92" fmla="*/ 1156 w 1478"/>
                <a:gd name="T93" fmla="*/ 102 h 468"/>
                <a:gd name="T94" fmla="*/ 1181 w 1478"/>
                <a:gd name="T95" fmla="*/ 94 h 468"/>
                <a:gd name="T96" fmla="*/ 1206 w 1478"/>
                <a:gd name="T97" fmla="*/ 86 h 468"/>
                <a:gd name="T98" fmla="*/ 1230 w 1478"/>
                <a:gd name="T99" fmla="*/ 78 h 468"/>
                <a:gd name="T100" fmla="*/ 1255 w 1478"/>
                <a:gd name="T101" fmla="*/ 71 h 468"/>
                <a:gd name="T102" fmla="*/ 1280 w 1478"/>
                <a:gd name="T103" fmla="*/ 63 h 468"/>
                <a:gd name="T104" fmla="*/ 1305 w 1478"/>
                <a:gd name="T105" fmla="*/ 55 h 468"/>
                <a:gd name="T106" fmla="*/ 1329 w 1478"/>
                <a:gd name="T107" fmla="*/ 47 h 468"/>
                <a:gd name="T108" fmla="*/ 1354 w 1478"/>
                <a:gd name="T109" fmla="*/ 39 h 468"/>
                <a:gd name="T110" fmla="*/ 1379 w 1478"/>
                <a:gd name="T111" fmla="*/ 31 h 468"/>
                <a:gd name="T112" fmla="*/ 1403 w 1478"/>
                <a:gd name="T113" fmla="*/ 24 h 468"/>
                <a:gd name="T114" fmla="*/ 1428 w 1478"/>
                <a:gd name="T115" fmla="*/ 16 h 468"/>
                <a:gd name="T116" fmla="*/ 1453 w 1478"/>
                <a:gd name="T117" fmla="*/ 8 h 468"/>
                <a:gd name="T118" fmla="*/ 1478 w 1478"/>
                <a:gd name="T11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8" h="468">
                  <a:moveTo>
                    <a:pt x="0" y="468"/>
                  </a:moveTo>
                  <a:lnTo>
                    <a:pt x="5" y="467"/>
                  </a:lnTo>
                  <a:lnTo>
                    <a:pt x="9" y="465"/>
                  </a:lnTo>
                  <a:lnTo>
                    <a:pt x="14" y="464"/>
                  </a:lnTo>
                  <a:lnTo>
                    <a:pt x="19" y="462"/>
                  </a:lnTo>
                  <a:lnTo>
                    <a:pt x="24" y="461"/>
                  </a:lnTo>
                  <a:lnTo>
                    <a:pt x="29" y="459"/>
                  </a:lnTo>
                  <a:lnTo>
                    <a:pt x="34" y="457"/>
                  </a:lnTo>
                  <a:lnTo>
                    <a:pt x="39" y="456"/>
                  </a:lnTo>
                  <a:lnTo>
                    <a:pt x="44" y="454"/>
                  </a:lnTo>
                  <a:lnTo>
                    <a:pt x="49" y="453"/>
                  </a:lnTo>
                  <a:lnTo>
                    <a:pt x="54" y="451"/>
                  </a:lnTo>
                  <a:lnTo>
                    <a:pt x="59" y="450"/>
                  </a:lnTo>
                  <a:lnTo>
                    <a:pt x="64" y="448"/>
                  </a:lnTo>
                  <a:lnTo>
                    <a:pt x="69" y="446"/>
                  </a:lnTo>
                  <a:lnTo>
                    <a:pt x="74" y="445"/>
                  </a:lnTo>
                  <a:lnTo>
                    <a:pt x="79" y="443"/>
                  </a:lnTo>
                  <a:lnTo>
                    <a:pt x="84" y="442"/>
                  </a:lnTo>
                  <a:lnTo>
                    <a:pt x="89" y="440"/>
                  </a:lnTo>
                  <a:lnTo>
                    <a:pt x="94" y="439"/>
                  </a:lnTo>
                  <a:lnTo>
                    <a:pt x="98" y="437"/>
                  </a:lnTo>
                  <a:lnTo>
                    <a:pt x="103" y="436"/>
                  </a:lnTo>
                  <a:lnTo>
                    <a:pt x="108" y="434"/>
                  </a:lnTo>
                  <a:lnTo>
                    <a:pt x="113" y="432"/>
                  </a:lnTo>
                  <a:lnTo>
                    <a:pt x="118" y="431"/>
                  </a:lnTo>
                  <a:lnTo>
                    <a:pt x="123" y="429"/>
                  </a:lnTo>
                  <a:lnTo>
                    <a:pt x="128" y="428"/>
                  </a:lnTo>
                  <a:lnTo>
                    <a:pt x="133" y="426"/>
                  </a:lnTo>
                  <a:lnTo>
                    <a:pt x="138" y="425"/>
                  </a:lnTo>
                  <a:lnTo>
                    <a:pt x="143" y="423"/>
                  </a:lnTo>
                  <a:lnTo>
                    <a:pt x="148" y="421"/>
                  </a:lnTo>
                  <a:lnTo>
                    <a:pt x="153" y="420"/>
                  </a:lnTo>
                  <a:lnTo>
                    <a:pt x="158" y="418"/>
                  </a:lnTo>
                  <a:lnTo>
                    <a:pt x="163" y="417"/>
                  </a:lnTo>
                  <a:lnTo>
                    <a:pt x="168" y="415"/>
                  </a:lnTo>
                  <a:lnTo>
                    <a:pt x="173" y="414"/>
                  </a:lnTo>
                  <a:lnTo>
                    <a:pt x="178" y="412"/>
                  </a:lnTo>
                  <a:lnTo>
                    <a:pt x="182" y="410"/>
                  </a:lnTo>
                  <a:lnTo>
                    <a:pt x="187" y="409"/>
                  </a:lnTo>
                  <a:lnTo>
                    <a:pt x="192" y="407"/>
                  </a:lnTo>
                  <a:lnTo>
                    <a:pt x="197" y="406"/>
                  </a:lnTo>
                  <a:lnTo>
                    <a:pt x="202" y="404"/>
                  </a:lnTo>
                  <a:lnTo>
                    <a:pt x="207" y="403"/>
                  </a:lnTo>
                  <a:lnTo>
                    <a:pt x="212" y="401"/>
                  </a:lnTo>
                  <a:lnTo>
                    <a:pt x="217" y="400"/>
                  </a:lnTo>
                  <a:lnTo>
                    <a:pt x="222" y="398"/>
                  </a:lnTo>
                  <a:lnTo>
                    <a:pt x="227" y="396"/>
                  </a:lnTo>
                  <a:lnTo>
                    <a:pt x="232" y="395"/>
                  </a:lnTo>
                  <a:lnTo>
                    <a:pt x="237" y="393"/>
                  </a:lnTo>
                  <a:lnTo>
                    <a:pt x="242" y="392"/>
                  </a:lnTo>
                  <a:lnTo>
                    <a:pt x="247" y="390"/>
                  </a:lnTo>
                  <a:lnTo>
                    <a:pt x="252" y="389"/>
                  </a:lnTo>
                  <a:lnTo>
                    <a:pt x="257" y="387"/>
                  </a:lnTo>
                  <a:lnTo>
                    <a:pt x="262" y="385"/>
                  </a:lnTo>
                  <a:lnTo>
                    <a:pt x="267" y="384"/>
                  </a:lnTo>
                  <a:lnTo>
                    <a:pt x="271" y="382"/>
                  </a:lnTo>
                  <a:lnTo>
                    <a:pt x="276" y="381"/>
                  </a:lnTo>
                  <a:lnTo>
                    <a:pt x="281" y="379"/>
                  </a:lnTo>
                  <a:lnTo>
                    <a:pt x="286" y="378"/>
                  </a:lnTo>
                  <a:lnTo>
                    <a:pt x="291" y="376"/>
                  </a:lnTo>
                  <a:lnTo>
                    <a:pt x="296" y="374"/>
                  </a:lnTo>
                  <a:lnTo>
                    <a:pt x="301" y="373"/>
                  </a:lnTo>
                  <a:lnTo>
                    <a:pt x="306" y="371"/>
                  </a:lnTo>
                  <a:lnTo>
                    <a:pt x="311" y="370"/>
                  </a:lnTo>
                  <a:lnTo>
                    <a:pt x="316" y="368"/>
                  </a:lnTo>
                  <a:lnTo>
                    <a:pt x="321" y="367"/>
                  </a:lnTo>
                  <a:lnTo>
                    <a:pt x="326" y="365"/>
                  </a:lnTo>
                  <a:lnTo>
                    <a:pt x="331" y="363"/>
                  </a:lnTo>
                  <a:lnTo>
                    <a:pt x="336" y="362"/>
                  </a:lnTo>
                  <a:lnTo>
                    <a:pt x="341" y="360"/>
                  </a:lnTo>
                  <a:lnTo>
                    <a:pt x="346" y="359"/>
                  </a:lnTo>
                  <a:lnTo>
                    <a:pt x="351" y="357"/>
                  </a:lnTo>
                  <a:lnTo>
                    <a:pt x="356" y="356"/>
                  </a:lnTo>
                  <a:lnTo>
                    <a:pt x="360" y="354"/>
                  </a:lnTo>
                  <a:lnTo>
                    <a:pt x="365" y="353"/>
                  </a:lnTo>
                  <a:lnTo>
                    <a:pt x="370" y="351"/>
                  </a:lnTo>
                  <a:lnTo>
                    <a:pt x="375" y="349"/>
                  </a:lnTo>
                  <a:lnTo>
                    <a:pt x="380" y="348"/>
                  </a:lnTo>
                  <a:lnTo>
                    <a:pt x="385" y="346"/>
                  </a:lnTo>
                  <a:lnTo>
                    <a:pt x="390" y="345"/>
                  </a:lnTo>
                  <a:lnTo>
                    <a:pt x="395" y="343"/>
                  </a:lnTo>
                  <a:lnTo>
                    <a:pt x="400" y="342"/>
                  </a:lnTo>
                  <a:lnTo>
                    <a:pt x="405" y="340"/>
                  </a:lnTo>
                  <a:lnTo>
                    <a:pt x="410" y="338"/>
                  </a:lnTo>
                  <a:lnTo>
                    <a:pt x="415" y="337"/>
                  </a:lnTo>
                  <a:lnTo>
                    <a:pt x="420" y="335"/>
                  </a:lnTo>
                  <a:lnTo>
                    <a:pt x="425" y="334"/>
                  </a:lnTo>
                  <a:lnTo>
                    <a:pt x="430" y="332"/>
                  </a:lnTo>
                  <a:lnTo>
                    <a:pt x="435" y="331"/>
                  </a:lnTo>
                  <a:lnTo>
                    <a:pt x="439" y="329"/>
                  </a:lnTo>
                  <a:lnTo>
                    <a:pt x="444" y="327"/>
                  </a:lnTo>
                  <a:lnTo>
                    <a:pt x="449" y="326"/>
                  </a:lnTo>
                  <a:lnTo>
                    <a:pt x="454" y="324"/>
                  </a:lnTo>
                  <a:lnTo>
                    <a:pt x="459" y="323"/>
                  </a:lnTo>
                  <a:lnTo>
                    <a:pt x="464" y="321"/>
                  </a:lnTo>
                  <a:lnTo>
                    <a:pt x="469" y="320"/>
                  </a:lnTo>
                  <a:lnTo>
                    <a:pt x="474" y="318"/>
                  </a:lnTo>
                  <a:lnTo>
                    <a:pt x="479" y="317"/>
                  </a:lnTo>
                  <a:lnTo>
                    <a:pt x="484" y="315"/>
                  </a:lnTo>
                  <a:lnTo>
                    <a:pt x="489" y="313"/>
                  </a:lnTo>
                  <a:lnTo>
                    <a:pt x="494" y="312"/>
                  </a:lnTo>
                  <a:lnTo>
                    <a:pt x="499" y="310"/>
                  </a:lnTo>
                  <a:lnTo>
                    <a:pt x="504" y="309"/>
                  </a:lnTo>
                  <a:lnTo>
                    <a:pt x="509" y="307"/>
                  </a:lnTo>
                  <a:lnTo>
                    <a:pt x="514" y="306"/>
                  </a:lnTo>
                  <a:lnTo>
                    <a:pt x="519" y="304"/>
                  </a:lnTo>
                  <a:lnTo>
                    <a:pt x="524" y="302"/>
                  </a:lnTo>
                  <a:lnTo>
                    <a:pt x="528" y="301"/>
                  </a:lnTo>
                  <a:lnTo>
                    <a:pt x="533" y="299"/>
                  </a:lnTo>
                  <a:lnTo>
                    <a:pt x="538" y="298"/>
                  </a:lnTo>
                  <a:lnTo>
                    <a:pt x="543" y="296"/>
                  </a:lnTo>
                  <a:lnTo>
                    <a:pt x="548" y="295"/>
                  </a:lnTo>
                  <a:lnTo>
                    <a:pt x="553" y="293"/>
                  </a:lnTo>
                  <a:lnTo>
                    <a:pt x="558" y="291"/>
                  </a:lnTo>
                  <a:lnTo>
                    <a:pt x="563" y="290"/>
                  </a:lnTo>
                  <a:lnTo>
                    <a:pt x="568" y="288"/>
                  </a:lnTo>
                  <a:lnTo>
                    <a:pt x="573" y="287"/>
                  </a:lnTo>
                  <a:lnTo>
                    <a:pt x="578" y="285"/>
                  </a:lnTo>
                  <a:lnTo>
                    <a:pt x="583" y="284"/>
                  </a:lnTo>
                  <a:lnTo>
                    <a:pt x="588" y="282"/>
                  </a:lnTo>
                  <a:lnTo>
                    <a:pt x="593" y="280"/>
                  </a:lnTo>
                  <a:lnTo>
                    <a:pt x="598" y="279"/>
                  </a:lnTo>
                  <a:lnTo>
                    <a:pt x="603" y="277"/>
                  </a:lnTo>
                  <a:lnTo>
                    <a:pt x="608" y="276"/>
                  </a:lnTo>
                  <a:lnTo>
                    <a:pt x="613" y="274"/>
                  </a:lnTo>
                  <a:lnTo>
                    <a:pt x="617" y="273"/>
                  </a:lnTo>
                  <a:lnTo>
                    <a:pt x="622" y="271"/>
                  </a:lnTo>
                  <a:lnTo>
                    <a:pt x="627" y="269"/>
                  </a:lnTo>
                  <a:lnTo>
                    <a:pt x="632" y="268"/>
                  </a:lnTo>
                  <a:lnTo>
                    <a:pt x="637" y="266"/>
                  </a:lnTo>
                  <a:lnTo>
                    <a:pt x="642" y="265"/>
                  </a:lnTo>
                  <a:lnTo>
                    <a:pt x="647" y="263"/>
                  </a:lnTo>
                  <a:lnTo>
                    <a:pt x="652" y="262"/>
                  </a:lnTo>
                  <a:lnTo>
                    <a:pt x="657" y="260"/>
                  </a:lnTo>
                  <a:lnTo>
                    <a:pt x="662" y="259"/>
                  </a:lnTo>
                  <a:lnTo>
                    <a:pt x="667" y="257"/>
                  </a:lnTo>
                  <a:lnTo>
                    <a:pt x="672" y="255"/>
                  </a:lnTo>
                  <a:lnTo>
                    <a:pt x="677" y="254"/>
                  </a:lnTo>
                  <a:lnTo>
                    <a:pt x="682" y="252"/>
                  </a:lnTo>
                  <a:lnTo>
                    <a:pt x="687" y="251"/>
                  </a:lnTo>
                  <a:lnTo>
                    <a:pt x="692" y="249"/>
                  </a:lnTo>
                  <a:lnTo>
                    <a:pt x="697" y="248"/>
                  </a:lnTo>
                  <a:lnTo>
                    <a:pt x="701" y="246"/>
                  </a:lnTo>
                  <a:lnTo>
                    <a:pt x="706" y="244"/>
                  </a:lnTo>
                  <a:lnTo>
                    <a:pt x="711" y="243"/>
                  </a:lnTo>
                  <a:lnTo>
                    <a:pt x="716" y="241"/>
                  </a:lnTo>
                  <a:lnTo>
                    <a:pt x="721" y="240"/>
                  </a:lnTo>
                  <a:lnTo>
                    <a:pt x="726" y="238"/>
                  </a:lnTo>
                  <a:lnTo>
                    <a:pt x="731" y="237"/>
                  </a:lnTo>
                  <a:lnTo>
                    <a:pt x="736" y="235"/>
                  </a:lnTo>
                  <a:lnTo>
                    <a:pt x="741" y="233"/>
                  </a:lnTo>
                  <a:lnTo>
                    <a:pt x="746" y="232"/>
                  </a:lnTo>
                  <a:lnTo>
                    <a:pt x="751" y="230"/>
                  </a:lnTo>
                  <a:lnTo>
                    <a:pt x="756" y="229"/>
                  </a:lnTo>
                  <a:lnTo>
                    <a:pt x="761" y="227"/>
                  </a:lnTo>
                  <a:lnTo>
                    <a:pt x="766" y="226"/>
                  </a:lnTo>
                  <a:lnTo>
                    <a:pt x="771" y="224"/>
                  </a:lnTo>
                  <a:lnTo>
                    <a:pt x="776" y="223"/>
                  </a:lnTo>
                  <a:lnTo>
                    <a:pt x="781" y="221"/>
                  </a:lnTo>
                  <a:lnTo>
                    <a:pt x="786" y="219"/>
                  </a:lnTo>
                  <a:lnTo>
                    <a:pt x="790" y="218"/>
                  </a:lnTo>
                  <a:lnTo>
                    <a:pt x="795" y="216"/>
                  </a:lnTo>
                  <a:lnTo>
                    <a:pt x="800" y="215"/>
                  </a:lnTo>
                  <a:lnTo>
                    <a:pt x="805" y="213"/>
                  </a:lnTo>
                  <a:lnTo>
                    <a:pt x="810" y="212"/>
                  </a:lnTo>
                  <a:lnTo>
                    <a:pt x="815" y="210"/>
                  </a:lnTo>
                  <a:lnTo>
                    <a:pt x="820" y="208"/>
                  </a:lnTo>
                  <a:lnTo>
                    <a:pt x="825" y="207"/>
                  </a:lnTo>
                  <a:lnTo>
                    <a:pt x="830" y="205"/>
                  </a:lnTo>
                  <a:lnTo>
                    <a:pt x="835" y="204"/>
                  </a:lnTo>
                  <a:lnTo>
                    <a:pt x="840" y="202"/>
                  </a:lnTo>
                  <a:lnTo>
                    <a:pt x="845" y="201"/>
                  </a:lnTo>
                  <a:lnTo>
                    <a:pt x="850" y="199"/>
                  </a:lnTo>
                  <a:lnTo>
                    <a:pt x="855" y="197"/>
                  </a:lnTo>
                  <a:lnTo>
                    <a:pt x="860" y="196"/>
                  </a:lnTo>
                  <a:lnTo>
                    <a:pt x="865" y="194"/>
                  </a:lnTo>
                  <a:lnTo>
                    <a:pt x="870" y="193"/>
                  </a:lnTo>
                  <a:lnTo>
                    <a:pt x="874" y="191"/>
                  </a:lnTo>
                  <a:lnTo>
                    <a:pt x="879" y="190"/>
                  </a:lnTo>
                  <a:lnTo>
                    <a:pt x="884" y="188"/>
                  </a:lnTo>
                  <a:lnTo>
                    <a:pt x="889" y="186"/>
                  </a:lnTo>
                  <a:lnTo>
                    <a:pt x="894" y="185"/>
                  </a:lnTo>
                  <a:lnTo>
                    <a:pt x="899" y="183"/>
                  </a:lnTo>
                  <a:lnTo>
                    <a:pt x="904" y="182"/>
                  </a:lnTo>
                  <a:lnTo>
                    <a:pt x="909" y="180"/>
                  </a:lnTo>
                  <a:lnTo>
                    <a:pt x="914" y="179"/>
                  </a:lnTo>
                  <a:lnTo>
                    <a:pt x="919" y="177"/>
                  </a:lnTo>
                  <a:lnTo>
                    <a:pt x="924" y="176"/>
                  </a:lnTo>
                  <a:lnTo>
                    <a:pt x="929" y="174"/>
                  </a:lnTo>
                  <a:lnTo>
                    <a:pt x="934" y="172"/>
                  </a:lnTo>
                  <a:lnTo>
                    <a:pt x="939" y="171"/>
                  </a:lnTo>
                  <a:lnTo>
                    <a:pt x="944" y="169"/>
                  </a:lnTo>
                  <a:lnTo>
                    <a:pt x="949" y="168"/>
                  </a:lnTo>
                  <a:lnTo>
                    <a:pt x="954" y="166"/>
                  </a:lnTo>
                  <a:lnTo>
                    <a:pt x="959" y="165"/>
                  </a:lnTo>
                  <a:lnTo>
                    <a:pt x="963" y="163"/>
                  </a:lnTo>
                  <a:lnTo>
                    <a:pt x="968" y="161"/>
                  </a:lnTo>
                  <a:lnTo>
                    <a:pt x="973" y="160"/>
                  </a:lnTo>
                  <a:lnTo>
                    <a:pt x="978" y="158"/>
                  </a:lnTo>
                  <a:lnTo>
                    <a:pt x="983" y="157"/>
                  </a:lnTo>
                  <a:lnTo>
                    <a:pt x="988" y="155"/>
                  </a:lnTo>
                  <a:lnTo>
                    <a:pt x="993" y="154"/>
                  </a:lnTo>
                  <a:lnTo>
                    <a:pt x="998" y="152"/>
                  </a:lnTo>
                  <a:lnTo>
                    <a:pt x="1003" y="150"/>
                  </a:lnTo>
                  <a:lnTo>
                    <a:pt x="1008" y="149"/>
                  </a:lnTo>
                  <a:lnTo>
                    <a:pt x="1013" y="147"/>
                  </a:lnTo>
                  <a:lnTo>
                    <a:pt x="1018" y="146"/>
                  </a:lnTo>
                  <a:lnTo>
                    <a:pt x="1023" y="144"/>
                  </a:lnTo>
                  <a:lnTo>
                    <a:pt x="1028" y="143"/>
                  </a:lnTo>
                  <a:lnTo>
                    <a:pt x="1033" y="141"/>
                  </a:lnTo>
                  <a:lnTo>
                    <a:pt x="1038" y="139"/>
                  </a:lnTo>
                  <a:lnTo>
                    <a:pt x="1043" y="138"/>
                  </a:lnTo>
                  <a:lnTo>
                    <a:pt x="1048" y="136"/>
                  </a:lnTo>
                  <a:lnTo>
                    <a:pt x="1052" y="135"/>
                  </a:lnTo>
                  <a:lnTo>
                    <a:pt x="1057" y="133"/>
                  </a:lnTo>
                  <a:lnTo>
                    <a:pt x="1062" y="132"/>
                  </a:lnTo>
                  <a:lnTo>
                    <a:pt x="1067" y="130"/>
                  </a:lnTo>
                  <a:lnTo>
                    <a:pt x="1072" y="129"/>
                  </a:lnTo>
                  <a:lnTo>
                    <a:pt x="1077" y="127"/>
                  </a:lnTo>
                  <a:lnTo>
                    <a:pt x="1082" y="125"/>
                  </a:lnTo>
                  <a:lnTo>
                    <a:pt x="1087" y="124"/>
                  </a:lnTo>
                  <a:lnTo>
                    <a:pt x="1092" y="122"/>
                  </a:lnTo>
                  <a:lnTo>
                    <a:pt x="1097" y="121"/>
                  </a:lnTo>
                  <a:lnTo>
                    <a:pt x="1102" y="119"/>
                  </a:lnTo>
                  <a:lnTo>
                    <a:pt x="1107" y="118"/>
                  </a:lnTo>
                  <a:lnTo>
                    <a:pt x="1112" y="116"/>
                  </a:lnTo>
                  <a:lnTo>
                    <a:pt x="1117" y="114"/>
                  </a:lnTo>
                  <a:lnTo>
                    <a:pt x="1122" y="113"/>
                  </a:lnTo>
                  <a:lnTo>
                    <a:pt x="1127" y="111"/>
                  </a:lnTo>
                  <a:lnTo>
                    <a:pt x="1132" y="110"/>
                  </a:lnTo>
                  <a:lnTo>
                    <a:pt x="1136" y="108"/>
                  </a:lnTo>
                  <a:lnTo>
                    <a:pt x="1141" y="107"/>
                  </a:lnTo>
                  <a:lnTo>
                    <a:pt x="1146" y="105"/>
                  </a:lnTo>
                  <a:lnTo>
                    <a:pt x="1151" y="103"/>
                  </a:lnTo>
                  <a:lnTo>
                    <a:pt x="1156" y="102"/>
                  </a:lnTo>
                  <a:lnTo>
                    <a:pt x="1161" y="100"/>
                  </a:lnTo>
                  <a:lnTo>
                    <a:pt x="1166" y="99"/>
                  </a:lnTo>
                  <a:lnTo>
                    <a:pt x="1171" y="97"/>
                  </a:lnTo>
                  <a:lnTo>
                    <a:pt x="1176" y="96"/>
                  </a:lnTo>
                  <a:lnTo>
                    <a:pt x="1181" y="94"/>
                  </a:lnTo>
                  <a:lnTo>
                    <a:pt x="1186" y="93"/>
                  </a:lnTo>
                  <a:lnTo>
                    <a:pt x="1191" y="91"/>
                  </a:lnTo>
                  <a:lnTo>
                    <a:pt x="1196" y="89"/>
                  </a:lnTo>
                  <a:lnTo>
                    <a:pt x="1201" y="88"/>
                  </a:lnTo>
                  <a:lnTo>
                    <a:pt x="1206" y="86"/>
                  </a:lnTo>
                  <a:lnTo>
                    <a:pt x="1211" y="85"/>
                  </a:lnTo>
                  <a:lnTo>
                    <a:pt x="1216" y="83"/>
                  </a:lnTo>
                  <a:lnTo>
                    <a:pt x="1221" y="82"/>
                  </a:lnTo>
                  <a:lnTo>
                    <a:pt x="1225" y="80"/>
                  </a:lnTo>
                  <a:lnTo>
                    <a:pt x="1230" y="78"/>
                  </a:lnTo>
                  <a:lnTo>
                    <a:pt x="1235" y="77"/>
                  </a:lnTo>
                  <a:lnTo>
                    <a:pt x="1240" y="75"/>
                  </a:lnTo>
                  <a:lnTo>
                    <a:pt x="1245" y="74"/>
                  </a:lnTo>
                  <a:lnTo>
                    <a:pt x="1250" y="72"/>
                  </a:lnTo>
                  <a:lnTo>
                    <a:pt x="1255" y="71"/>
                  </a:lnTo>
                  <a:lnTo>
                    <a:pt x="1260" y="69"/>
                  </a:lnTo>
                  <a:lnTo>
                    <a:pt x="1265" y="67"/>
                  </a:lnTo>
                  <a:lnTo>
                    <a:pt x="1270" y="66"/>
                  </a:lnTo>
                  <a:lnTo>
                    <a:pt x="1275" y="64"/>
                  </a:lnTo>
                  <a:lnTo>
                    <a:pt x="1280" y="63"/>
                  </a:lnTo>
                  <a:lnTo>
                    <a:pt x="1285" y="61"/>
                  </a:lnTo>
                  <a:lnTo>
                    <a:pt x="1290" y="60"/>
                  </a:lnTo>
                  <a:lnTo>
                    <a:pt x="1295" y="58"/>
                  </a:lnTo>
                  <a:lnTo>
                    <a:pt x="1300" y="56"/>
                  </a:lnTo>
                  <a:lnTo>
                    <a:pt x="1305" y="55"/>
                  </a:lnTo>
                  <a:lnTo>
                    <a:pt x="1309" y="53"/>
                  </a:lnTo>
                  <a:lnTo>
                    <a:pt x="1314" y="52"/>
                  </a:lnTo>
                  <a:lnTo>
                    <a:pt x="1319" y="50"/>
                  </a:lnTo>
                  <a:lnTo>
                    <a:pt x="1324" y="49"/>
                  </a:lnTo>
                  <a:lnTo>
                    <a:pt x="1329" y="47"/>
                  </a:lnTo>
                  <a:lnTo>
                    <a:pt x="1334" y="45"/>
                  </a:lnTo>
                  <a:lnTo>
                    <a:pt x="1339" y="44"/>
                  </a:lnTo>
                  <a:lnTo>
                    <a:pt x="1344" y="42"/>
                  </a:lnTo>
                  <a:lnTo>
                    <a:pt x="1349" y="41"/>
                  </a:lnTo>
                  <a:lnTo>
                    <a:pt x="1354" y="39"/>
                  </a:lnTo>
                  <a:lnTo>
                    <a:pt x="1359" y="38"/>
                  </a:lnTo>
                  <a:lnTo>
                    <a:pt x="1364" y="36"/>
                  </a:lnTo>
                  <a:lnTo>
                    <a:pt x="1369" y="35"/>
                  </a:lnTo>
                  <a:lnTo>
                    <a:pt x="1374" y="33"/>
                  </a:lnTo>
                  <a:lnTo>
                    <a:pt x="1379" y="31"/>
                  </a:lnTo>
                  <a:lnTo>
                    <a:pt x="1384" y="30"/>
                  </a:lnTo>
                  <a:lnTo>
                    <a:pt x="1389" y="28"/>
                  </a:lnTo>
                  <a:lnTo>
                    <a:pt x="1394" y="27"/>
                  </a:lnTo>
                  <a:lnTo>
                    <a:pt x="1398" y="25"/>
                  </a:lnTo>
                  <a:lnTo>
                    <a:pt x="1403" y="24"/>
                  </a:lnTo>
                  <a:lnTo>
                    <a:pt x="1408" y="22"/>
                  </a:lnTo>
                  <a:lnTo>
                    <a:pt x="1413" y="20"/>
                  </a:lnTo>
                  <a:lnTo>
                    <a:pt x="1418" y="19"/>
                  </a:lnTo>
                  <a:lnTo>
                    <a:pt x="1423" y="17"/>
                  </a:lnTo>
                  <a:lnTo>
                    <a:pt x="1428" y="16"/>
                  </a:lnTo>
                  <a:lnTo>
                    <a:pt x="1433" y="14"/>
                  </a:lnTo>
                  <a:lnTo>
                    <a:pt x="1438" y="13"/>
                  </a:lnTo>
                  <a:lnTo>
                    <a:pt x="1443" y="11"/>
                  </a:lnTo>
                  <a:lnTo>
                    <a:pt x="1448" y="9"/>
                  </a:lnTo>
                  <a:lnTo>
                    <a:pt x="1453" y="8"/>
                  </a:lnTo>
                  <a:lnTo>
                    <a:pt x="1458" y="6"/>
                  </a:lnTo>
                  <a:lnTo>
                    <a:pt x="1463" y="5"/>
                  </a:lnTo>
                  <a:lnTo>
                    <a:pt x="1468" y="3"/>
                  </a:lnTo>
                  <a:lnTo>
                    <a:pt x="1473" y="2"/>
                  </a:lnTo>
                  <a:lnTo>
                    <a:pt x="1478"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46" name="Rectangle 27">
              <a:extLst>
                <a:ext uri="{FF2B5EF4-FFF2-40B4-BE49-F238E27FC236}">
                  <a16:creationId xmlns:a16="http://schemas.microsoft.com/office/drawing/2014/main" id="{3A777419-0F8A-6D45-A386-6D78FB10FA05}"/>
                </a:ext>
              </a:extLst>
            </p:cNvPr>
            <p:cNvSpPr>
              <a:spLocks noChangeArrowheads="1"/>
            </p:cNvSpPr>
            <p:nvPr/>
          </p:nvSpPr>
          <p:spPr bwMode="auto">
            <a:xfrm>
              <a:off x="1979" y="1115"/>
              <a:ext cx="113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Correlation = 0.60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47" name="Rectangle 28">
              <a:extLst>
                <a:ext uri="{FF2B5EF4-FFF2-40B4-BE49-F238E27FC236}">
                  <a16:creationId xmlns:a16="http://schemas.microsoft.com/office/drawing/2014/main" id="{77916351-2CF5-CB49-BD64-6813DC39E57C}"/>
                </a:ext>
              </a:extLst>
            </p:cNvPr>
            <p:cNvSpPr>
              <a:spLocks noChangeArrowheads="1"/>
            </p:cNvSpPr>
            <p:nvPr/>
          </p:nvSpPr>
          <p:spPr bwMode="auto">
            <a:xfrm>
              <a:off x="2339" y="1393"/>
              <a:ext cx="80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Slope = 0.71</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48" name="Rectangle 29">
              <a:extLst>
                <a:ext uri="{FF2B5EF4-FFF2-40B4-BE49-F238E27FC236}">
                  <a16:creationId xmlns:a16="http://schemas.microsoft.com/office/drawing/2014/main" id="{4DE44C58-6B1C-B14A-9BEE-1EC4AE9D0417}"/>
                </a:ext>
              </a:extLst>
            </p:cNvPr>
            <p:cNvSpPr>
              <a:spLocks noChangeArrowheads="1"/>
            </p:cNvSpPr>
            <p:nvPr/>
          </p:nvSpPr>
          <p:spPr bwMode="auto">
            <a:xfrm>
              <a:off x="2781" y="1526"/>
              <a:ext cx="39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(0.26)</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49" name="Line 30">
              <a:extLst>
                <a:ext uri="{FF2B5EF4-FFF2-40B4-BE49-F238E27FC236}">
                  <a16:creationId xmlns:a16="http://schemas.microsoft.com/office/drawing/2014/main" id="{CEE93EBB-6E05-0B4A-A231-10A5C6FD33BB}"/>
                </a:ext>
              </a:extLst>
            </p:cNvPr>
            <p:cNvSpPr>
              <a:spLocks noChangeShapeType="1"/>
            </p:cNvSpPr>
            <p:nvPr/>
          </p:nvSpPr>
          <p:spPr bwMode="auto">
            <a:xfrm flipV="1">
              <a:off x="1300" y="482"/>
              <a:ext cx="0" cy="294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0" name="Line 31">
              <a:extLst>
                <a:ext uri="{FF2B5EF4-FFF2-40B4-BE49-F238E27FC236}">
                  <a16:creationId xmlns:a16="http://schemas.microsoft.com/office/drawing/2014/main" id="{F517A456-69A7-A64E-9006-A0339C87A2AE}"/>
                </a:ext>
              </a:extLst>
            </p:cNvPr>
            <p:cNvSpPr>
              <a:spLocks noChangeShapeType="1"/>
            </p:cNvSpPr>
            <p:nvPr/>
          </p:nvSpPr>
          <p:spPr bwMode="auto">
            <a:xfrm flipH="1">
              <a:off x="1243" y="3334"/>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1" name="Rectangle 32">
              <a:extLst>
                <a:ext uri="{FF2B5EF4-FFF2-40B4-BE49-F238E27FC236}">
                  <a16:creationId xmlns:a16="http://schemas.microsoft.com/office/drawing/2014/main" id="{2DEC8104-4B77-F24D-9668-2C09A70B0411}"/>
                </a:ext>
              </a:extLst>
            </p:cNvPr>
            <p:cNvSpPr>
              <a:spLocks noChangeArrowheads="1"/>
            </p:cNvSpPr>
            <p:nvPr/>
          </p:nvSpPr>
          <p:spPr bwMode="auto">
            <a:xfrm rot="16200000">
              <a:off x="891" y="3204"/>
              <a:ext cx="4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$5,000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52" name="Line 33">
              <a:extLst>
                <a:ext uri="{FF2B5EF4-FFF2-40B4-BE49-F238E27FC236}">
                  <a16:creationId xmlns:a16="http://schemas.microsoft.com/office/drawing/2014/main" id="{5BB20DDE-80A7-3A4B-92AB-895763982BA9}"/>
                </a:ext>
              </a:extLst>
            </p:cNvPr>
            <p:cNvSpPr>
              <a:spLocks noChangeShapeType="1"/>
            </p:cNvSpPr>
            <p:nvPr/>
          </p:nvSpPr>
          <p:spPr bwMode="auto">
            <a:xfrm flipH="1">
              <a:off x="1243" y="214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3" name="Rectangle 34">
              <a:extLst>
                <a:ext uri="{FF2B5EF4-FFF2-40B4-BE49-F238E27FC236}">
                  <a16:creationId xmlns:a16="http://schemas.microsoft.com/office/drawing/2014/main" id="{7BC0984C-2B92-5D4D-8570-01D59C516413}"/>
                </a:ext>
              </a:extLst>
            </p:cNvPr>
            <p:cNvSpPr>
              <a:spLocks noChangeArrowheads="1"/>
            </p:cNvSpPr>
            <p:nvPr/>
          </p:nvSpPr>
          <p:spPr bwMode="auto">
            <a:xfrm rot="16200000">
              <a:off x="891" y="2020"/>
              <a:ext cx="4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$8,000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54" name="Line 35">
              <a:extLst>
                <a:ext uri="{FF2B5EF4-FFF2-40B4-BE49-F238E27FC236}">
                  <a16:creationId xmlns:a16="http://schemas.microsoft.com/office/drawing/2014/main" id="{2226B942-A91F-6D45-A9A7-86570FBC8B78}"/>
                </a:ext>
              </a:extLst>
            </p:cNvPr>
            <p:cNvSpPr>
              <a:spLocks noChangeShapeType="1"/>
            </p:cNvSpPr>
            <p:nvPr/>
          </p:nvSpPr>
          <p:spPr bwMode="auto">
            <a:xfrm flipH="1">
              <a:off x="1243" y="958"/>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5" name="Rectangle 36">
              <a:extLst>
                <a:ext uri="{FF2B5EF4-FFF2-40B4-BE49-F238E27FC236}">
                  <a16:creationId xmlns:a16="http://schemas.microsoft.com/office/drawing/2014/main" id="{607587ED-933C-0F47-9849-ED74F58FBE11}"/>
                </a:ext>
              </a:extLst>
            </p:cNvPr>
            <p:cNvSpPr>
              <a:spLocks noChangeArrowheads="1"/>
            </p:cNvSpPr>
            <p:nvPr/>
          </p:nvSpPr>
          <p:spPr bwMode="auto">
            <a:xfrm rot="16200000">
              <a:off x="848" y="830"/>
              <a:ext cx="57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$11,000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56" name="Rectangle 37">
              <a:extLst>
                <a:ext uri="{FF2B5EF4-FFF2-40B4-BE49-F238E27FC236}">
                  <a16:creationId xmlns:a16="http://schemas.microsoft.com/office/drawing/2014/main" id="{B6724E15-3532-5745-A2F0-F2D46CA67771}"/>
                </a:ext>
              </a:extLst>
            </p:cNvPr>
            <p:cNvSpPr>
              <a:spLocks noChangeArrowheads="1"/>
            </p:cNvSpPr>
            <p:nvPr/>
          </p:nvSpPr>
          <p:spPr bwMode="auto">
            <a:xfrm rot="16200000">
              <a:off x="-366" y="1818"/>
              <a:ext cx="258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Mean Indiv. Earnings in MTO (with site FE)</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57" name="Line 38">
              <a:extLst>
                <a:ext uri="{FF2B5EF4-FFF2-40B4-BE49-F238E27FC236}">
                  <a16:creationId xmlns:a16="http://schemas.microsoft.com/office/drawing/2014/main" id="{812DCFE0-EF75-CC4B-B6FE-EEDB0FC48B00}"/>
                </a:ext>
              </a:extLst>
            </p:cNvPr>
            <p:cNvSpPr>
              <a:spLocks noChangeShapeType="1"/>
            </p:cNvSpPr>
            <p:nvPr/>
          </p:nvSpPr>
          <p:spPr bwMode="auto">
            <a:xfrm>
              <a:off x="1300" y="3427"/>
              <a:ext cx="551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8" name="Line 39">
              <a:extLst>
                <a:ext uri="{FF2B5EF4-FFF2-40B4-BE49-F238E27FC236}">
                  <a16:creationId xmlns:a16="http://schemas.microsoft.com/office/drawing/2014/main" id="{000D753D-AB69-ED49-9E7E-42A9DF13F856}"/>
                </a:ext>
              </a:extLst>
            </p:cNvPr>
            <p:cNvSpPr>
              <a:spLocks noChangeShapeType="1"/>
            </p:cNvSpPr>
            <p:nvPr/>
          </p:nvSpPr>
          <p:spPr bwMode="auto">
            <a:xfrm>
              <a:off x="1397"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59" name="Rectangle 40">
              <a:extLst>
                <a:ext uri="{FF2B5EF4-FFF2-40B4-BE49-F238E27FC236}">
                  <a16:creationId xmlns:a16="http://schemas.microsoft.com/office/drawing/2014/main" id="{16F8FBAA-628F-1E48-9D6A-3BB3105820DB}"/>
                </a:ext>
              </a:extLst>
            </p:cNvPr>
            <p:cNvSpPr>
              <a:spLocks noChangeArrowheads="1"/>
            </p:cNvSpPr>
            <p:nvPr/>
          </p:nvSpPr>
          <p:spPr bwMode="auto">
            <a:xfrm>
              <a:off x="1167" y="3517"/>
              <a:ext cx="4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$7,000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60" name="Line 41">
              <a:extLst>
                <a:ext uri="{FF2B5EF4-FFF2-40B4-BE49-F238E27FC236}">
                  <a16:creationId xmlns:a16="http://schemas.microsoft.com/office/drawing/2014/main" id="{25BD7F46-F810-7B45-9D8E-F6275E9E75FF}"/>
                </a:ext>
              </a:extLst>
            </p:cNvPr>
            <p:cNvSpPr>
              <a:spLocks noChangeShapeType="1"/>
            </p:cNvSpPr>
            <p:nvPr/>
          </p:nvSpPr>
          <p:spPr bwMode="auto">
            <a:xfrm>
              <a:off x="3169"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61" name="Rectangle 42">
              <a:extLst>
                <a:ext uri="{FF2B5EF4-FFF2-40B4-BE49-F238E27FC236}">
                  <a16:creationId xmlns:a16="http://schemas.microsoft.com/office/drawing/2014/main" id="{AB648C11-7FA8-8247-8F3D-428AEAECC46B}"/>
                </a:ext>
              </a:extLst>
            </p:cNvPr>
            <p:cNvSpPr>
              <a:spLocks noChangeArrowheads="1"/>
            </p:cNvSpPr>
            <p:nvPr/>
          </p:nvSpPr>
          <p:spPr bwMode="auto">
            <a:xfrm>
              <a:off x="2942" y="3517"/>
              <a:ext cx="4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$9,000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62" name="Line 43">
              <a:extLst>
                <a:ext uri="{FF2B5EF4-FFF2-40B4-BE49-F238E27FC236}">
                  <a16:creationId xmlns:a16="http://schemas.microsoft.com/office/drawing/2014/main" id="{3DA298A7-21E4-2340-AB0E-BD53E88E80BC}"/>
                </a:ext>
              </a:extLst>
            </p:cNvPr>
            <p:cNvSpPr>
              <a:spLocks noChangeShapeType="1"/>
            </p:cNvSpPr>
            <p:nvPr/>
          </p:nvSpPr>
          <p:spPr bwMode="auto">
            <a:xfrm>
              <a:off x="4943"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63" name="Rectangle 44">
              <a:extLst>
                <a:ext uri="{FF2B5EF4-FFF2-40B4-BE49-F238E27FC236}">
                  <a16:creationId xmlns:a16="http://schemas.microsoft.com/office/drawing/2014/main" id="{26D77AF0-2A25-3246-945E-5631CDED7F9A}"/>
                </a:ext>
              </a:extLst>
            </p:cNvPr>
            <p:cNvSpPr>
              <a:spLocks noChangeArrowheads="1"/>
            </p:cNvSpPr>
            <p:nvPr/>
          </p:nvSpPr>
          <p:spPr bwMode="auto">
            <a:xfrm>
              <a:off x="4673" y="3517"/>
              <a:ext cx="57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$11,000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64" name="Line 45">
              <a:extLst>
                <a:ext uri="{FF2B5EF4-FFF2-40B4-BE49-F238E27FC236}">
                  <a16:creationId xmlns:a16="http://schemas.microsoft.com/office/drawing/2014/main" id="{815D046E-140F-D44B-92BF-9AA9D9ECF7B1}"/>
                </a:ext>
              </a:extLst>
            </p:cNvPr>
            <p:cNvSpPr>
              <a:spLocks noChangeShapeType="1"/>
            </p:cNvSpPr>
            <p:nvPr/>
          </p:nvSpPr>
          <p:spPr bwMode="auto">
            <a:xfrm>
              <a:off x="6718" y="3427"/>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65" name="Rectangle 46">
              <a:extLst>
                <a:ext uri="{FF2B5EF4-FFF2-40B4-BE49-F238E27FC236}">
                  <a16:creationId xmlns:a16="http://schemas.microsoft.com/office/drawing/2014/main" id="{306D2CE5-DE46-AA40-B7B4-5C8C0D3C1832}"/>
                </a:ext>
              </a:extLst>
            </p:cNvPr>
            <p:cNvSpPr>
              <a:spLocks noChangeArrowheads="1"/>
            </p:cNvSpPr>
            <p:nvPr/>
          </p:nvSpPr>
          <p:spPr bwMode="auto">
            <a:xfrm>
              <a:off x="6448" y="3517"/>
              <a:ext cx="57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$13,000</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66" name="Rectangle 47">
              <a:extLst>
                <a:ext uri="{FF2B5EF4-FFF2-40B4-BE49-F238E27FC236}">
                  <a16:creationId xmlns:a16="http://schemas.microsoft.com/office/drawing/2014/main" id="{CAE27122-A1D8-3B4F-B765-48ABDF98F33E}"/>
                </a:ext>
              </a:extLst>
            </p:cNvPr>
            <p:cNvSpPr>
              <a:spLocks noChangeArrowheads="1"/>
            </p:cNvSpPr>
            <p:nvPr/>
          </p:nvSpPr>
          <p:spPr bwMode="auto">
            <a:xfrm>
              <a:off x="1323" y="3702"/>
              <a:ext cx="537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Mean Indiv. Earnings for Children with Parents at p=10 in Opportunity Atlas (with site FE)</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68" name="Oval 49">
              <a:extLst>
                <a:ext uri="{FF2B5EF4-FFF2-40B4-BE49-F238E27FC236}">
                  <a16:creationId xmlns:a16="http://schemas.microsoft.com/office/drawing/2014/main" id="{B35CA63F-C197-3B4C-B8BC-1887BD020AAF}"/>
                </a:ext>
              </a:extLst>
            </p:cNvPr>
            <p:cNvSpPr>
              <a:spLocks noChangeArrowheads="1"/>
            </p:cNvSpPr>
            <p:nvPr/>
          </p:nvSpPr>
          <p:spPr bwMode="auto">
            <a:xfrm>
              <a:off x="2143" y="4003"/>
              <a:ext cx="86" cy="8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69" name="Oval 50">
              <a:extLst>
                <a:ext uri="{FF2B5EF4-FFF2-40B4-BE49-F238E27FC236}">
                  <a16:creationId xmlns:a16="http://schemas.microsoft.com/office/drawing/2014/main" id="{FE5EC52D-C17B-0743-BD25-E649E474D5CF}"/>
                </a:ext>
              </a:extLst>
            </p:cNvPr>
            <p:cNvSpPr>
              <a:spLocks noChangeArrowheads="1"/>
            </p:cNvSpPr>
            <p:nvPr/>
          </p:nvSpPr>
          <p:spPr bwMode="auto">
            <a:xfrm>
              <a:off x="3187" y="4003"/>
              <a:ext cx="86" cy="87"/>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70" name="Oval 51">
              <a:extLst>
                <a:ext uri="{FF2B5EF4-FFF2-40B4-BE49-F238E27FC236}">
                  <a16:creationId xmlns:a16="http://schemas.microsoft.com/office/drawing/2014/main" id="{54475D5A-42AD-9844-A6E3-647784310E75}"/>
                </a:ext>
              </a:extLst>
            </p:cNvPr>
            <p:cNvSpPr>
              <a:spLocks noChangeArrowheads="1"/>
            </p:cNvSpPr>
            <p:nvPr/>
          </p:nvSpPr>
          <p:spPr bwMode="auto">
            <a:xfrm>
              <a:off x="4054" y="4003"/>
              <a:ext cx="90" cy="87"/>
            </a:xfrm>
            <a:prstGeom prst="ellipse">
              <a:avLst/>
            </a:prstGeom>
            <a:solidFill>
              <a:srgbClr val="E37E00"/>
            </a:solidFill>
            <a:ln w="22225">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71" name="Oval 52">
              <a:extLst>
                <a:ext uri="{FF2B5EF4-FFF2-40B4-BE49-F238E27FC236}">
                  <a16:creationId xmlns:a16="http://schemas.microsoft.com/office/drawing/2014/main" id="{BCE56612-9C97-194E-B990-AAA62020AF0C}"/>
                </a:ext>
              </a:extLst>
            </p:cNvPr>
            <p:cNvSpPr>
              <a:spLocks noChangeArrowheads="1"/>
            </p:cNvSpPr>
            <p:nvPr/>
          </p:nvSpPr>
          <p:spPr bwMode="auto">
            <a:xfrm>
              <a:off x="5008" y="4003"/>
              <a:ext cx="87" cy="87"/>
            </a:xfrm>
            <a:prstGeom prst="ellipse">
              <a:avLst/>
            </a:prstGeom>
            <a:solidFill>
              <a:srgbClr val="938DD2"/>
            </a:solidFill>
            <a:ln w="22225">
              <a:solidFill>
                <a:srgbClr val="938DD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72" name="Oval 53">
              <a:extLst>
                <a:ext uri="{FF2B5EF4-FFF2-40B4-BE49-F238E27FC236}">
                  <a16:creationId xmlns:a16="http://schemas.microsoft.com/office/drawing/2014/main" id="{50D31364-9A3E-3E43-84BC-AC29EA8D64CE}"/>
                </a:ext>
              </a:extLst>
            </p:cNvPr>
            <p:cNvSpPr>
              <a:spLocks noChangeArrowheads="1"/>
            </p:cNvSpPr>
            <p:nvPr/>
          </p:nvSpPr>
          <p:spPr bwMode="auto">
            <a:xfrm>
              <a:off x="5581" y="4003"/>
              <a:ext cx="86" cy="87"/>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Futura PT Book" panose="020B0502020204020303" pitchFamily="34" charset="77"/>
              </a:endParaRPr>
            </a:p>
          </p:txBody>
        </p:sp>
        <p:sp>
          <p:nvSpPr>
            <p:cNvPr id="273" name="Rectangle 54">
              <a:extLst>
                <a:ext uri="{FF2B5EF4-FFF2-40B4-BE49-F238E27FC236}">
                  <a16:creationId xmlns:a16="http://schemas.microsoft.com/office/drawing/2014/main" id="{D7741B95-A33E-5441-AB18-DAF01C8058BA}"/>
                </a:ext>
              </a:extLst>
            </p:cNvPr>
            <p:cNvSpPr>
              <a:spLocks noChangeArrowheads="1"/>
            </p:cNvSpPr>
            <p:nvPr/>
          </p:nvSpPr>
          <p:spPr bwMode="auto">
            <a:xfrm>
              <a:off x="2319" y="3971"/>
              <a:ext cx="57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Baltimore</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74" name="Rectangle 55">
              <a:extLst>
                <a:ext uri="{FF2B5EF4-FFF2-40B4-BE49-F238E27FC236}">
                  <a16:creationId xmlns:a16="http://schemas.microsoft.com/office/drawing/2014/main" id="{8B85AAB4-F65A-954A-8BDE-C3C306A04206}"/>
                </a:ext>
              </a:extLst>
            </p:cNvPr>
            <p:cNvSpPr>
              <a:spLocks noChangeArrowheads="1"/>
            </p:cNvSpPr>
            <p:nvPr/>
          </p:nvSpPr>
          <p:spPr bwMode="auto">
            <a:xfrm>
              <a:off x="3363" y="3971"/>
              <a:ext cx="40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Boston</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75" name="Rectangle 56">
              <a:extLst>
                <a:ext uri="{FF2B5EF4-FFF2-40B4-BE49-F238E27FC236}">
                  <a16:creationId xmlns:a16="http://schemas.microsoft.com/office/drawing/2014/main" id="{E1CE20CD-7FB8-7348-8F08-70827EED5B78}"/>
                </a:ext>
              </a:extLst>
            </p:cNvPr>
            <p:cNvSpPr>
              <a:spLocks noChangeArrowheads="1"/>
            </p:cNvSpPr>
            <p:nvPr/>
          </p:nvSpPr>
          <p:spPr bwMode="auto">
            <a:xfrm>
              <a:off x="4231" y="3971"/>
              <a:ext cx="52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Chicago</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76" name="Rectangle 57">
              <a:extLst>
                <a:ext uri="{FF2B5EF4-FFF2-40B4-BE49-F238E27FC236}">
                  <a16:creationId xmlns:a16="http://schemas.microsoft.com/office/drawing/2014/main" id="{EA1A04C3-426F-AE4D-B495-AFBC1D361F3B}"/>
                </a:ext>
              </a:extLst>
            </p:cNvPr>
            <p:cNvSpPr>
              <a:spLocks noChangeArrowheads="1"/>
            </p:cNvSpPr>
            <p:nvPr/>
          </p:nvSpPr>
          <p:spPr bwMode="auto">
            <a:xfrm>
              <a:off x="5185" y="3971"/>
              <a:ext cx="15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LA</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77" name="Rectangle 58">
              <a:extLst>
                <a:ext uri="{FF2B5EF4-FFF2-40B4-BE49-F238E27FC236}">
                  <a16:creationId xmlns:a16="http://schemas.microsoft.com/office/drawing/2014/main" id="{E958E6E4-F36E-1D49-A62E-636B16A3855C}"/>
                </a:ext>
              </a:extLst>
            </p:cNvPr>
            <p:cNvSpPr>
              <a:spLocks noChangeArrowheads="1"/>
            </p:cNvSpPr>
            <p:nvPr/>
          </p:nvSpPr>
          <p:spPr bwMode="auto">
            <a:xfrm>
              <a:off x="5753" y="3971"/>
              <a:ext cx="20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Futura PT Book" panose="020B0502020204020303" pitchFamily="34" charset="77"/>
                  <a:cs typeface="Arial" panose="020B0604020202020204" pitchFamily="34" charset="0"/>
                </a:rPr>
                <a:t>NY</a:t>
              </a:r>
              <a:endParaRPr kumimoji="0" lang="en-US" altLang="en-US" sz="1700" b="0" i="0" u="none" strike="noStrike" cap="none" normalizeH="0" baseline="0" dirty="0">
                <a:ln>
                  <a:noFill/>
                </a:ln>
                <a:solidFill>
                  <a:schemeClr val="tx1"/>
                </a:solidFill>
                <a:effectLst/>
                <a:latin typeface="Futura PT Book" panose="020B0502020204020303" pitchFamily="34" charset="77"/>
                <a:cs typeface="Arial" panose="020B0604020202020204" pitchFamily="34" charset="0"/>
              </a:endParaRPr>
            </a:p>
          </p:txBody>
        </p:sp>
        <p:sp>
          <p:nvSpPr>
            <p:cNvPr id="278" name="Rectangle 59">
              <a:extLst>
                <a:ext uri="{FF2B5EF4-FFF2-40B4-BE49-F238E27FC236}">
                  <a16:creationId xmlns:a16="http://schemas.microsoft.com/office/drawing/2014/main" id="{67ED54FC-9E03-8F47-BE33-949C86147C73}"/>
                </a:ext>
              </a:extLst>
            </p:cNvPr>
            <p:cNvSpPr>
              <a:spLocks noChangeArrowheads="1"/>
            </p:cNvSpPr>
            <p:nvPr/>
          </p:nvSpPr>
          <p:spPr bwMode="auto">
            <a:xfrm>
              <a:off x="4015" y="123"/>
              <a:ext cx="7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rgbClr val="1E2D53"/>
                  </a:solidFill>
                  <a:effectLst/>
                  <a:latin typeface="Futura PT Book" panose="020B0502020204020303" pitchFamily="34" charset="77"/>
                </a:rPr>
                <a:t> </a:t>
              </a:r>
              <a:endParaRPr kumimoji="0" lang="en-US" altLang="en-US" sz="1800" b="0" i="0" u="none" strike="noStrike" cap="none" normalizeH="0" baseline="0" dirty="0">
                <a:ln>
                  <a:noFill/>
                </a:ln>
                <a:solidFill>
                  <a:schemeClr val="tx1"/>
                </a:solidFill>
                <a:effectLst/>
                <a:latin typeface="Futura PT Book" panose="020B0502020204020303" pitchFamily="34" charset="77"/>
              </a:endParaRPr>
            </a:p>
          </p:txBody>
        </p:sp>
      </p:grpSp>
    </p:spTree>
    <p:extLst>
      <p:ext uri="{BB962C8B-B14F-4D97-AF65-F5344CB8AC3E}">
        <p14:creationId xmlns:p14="http://schemas.microsoft.com/office/powerpoint/2010/main" val="281535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5E88EFBA-14A1-C34C-908B-8796BFA46127}"/>
              </a:ext>
            </a:extLst>
          </p:cNvPr>
          <p:cNvPicPr>
            <a:picLocks noChangeAspect="1"/>
          </p:cNvPicPr>
          <p:nvPr/>
        </p:nvPicPr>
        <p:blipFill rotWithShape="1">
          <a:blip r:embed="rId3">
            <a:grayscl/>
            <a:alphaModFix amt="70000"/>
            <a:extLst>
              <a:ext uri="{BEBA8EAE-BF5A-486C-A8C5-ECC9F3942E4B}">
                <a14:imgProps xmlns:a14="http://schemas.microsoft.com/office/drawing/2010/main">
                  <a14:imgLayer r:embed="rId4">
                    <a14:imgEffect>
                      <a14:brightnessContrast bright="-35000" contrast="100000"/>
                    </a14:imgEffect>
                  </a14:imgLayer>
                </a14:imgProps>
              </a:ext>
              <a:ext uri="{28A0092B-C50C-407E-A947-70E740481C1C}">
                <a14:useLocalDpi xmlns:a14="http://schemas.microsoft.com/office/drawing/2010/main" val="0"/>
              </a:ext>
            </a:extLst>
          </a:blip>
          <a:srcRect/>
          <a:stretch/>
        </p:blipFill>
        <p:spPr>
          <a:xfrm>
            <a:off x="2119374" y="968770"/>
            <a:ext cx="5042602" cy="5387546"/>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F123AAB9-091F-A442-90CC-432B754AB547}"/>
              </a:ext>
            </a:extLst>
          </p:cNvPr>
          <p:cNvPicPr>
            <a:picLocks noChangeAspect="1"/>
          </p:cNvPicPr>
          <p:nvPr/>
        </p:nvPicPr>
        <p:blipFill>
          <a:blip r:embed="rId5">
            <a:alphaModFix amt="35000"/>
            <a:duotone>
              <a:prstClr val="black"/>
              <a:srgbClr val="D9C3A5">
                <a:tint val="50000"/>
                <a:satMod val="180000"/>
              </a:srgbClr>
            </a:duotone>
            <a:extLst>
              <a:ext uri="{BEBA8EAE-BF5A-486C-A8C5-ECC9F3942E4B}">
                <a14:imgProps xmlns:a14="http://schemas.microsoft.com/office/drawing/2010/main">
                  <a14:imgLayer r:embed="rId6">
                    <a14:imgEffect>
                      <a14:brightnessContrast bright="-35000" contrast="100000"/>
                    </a14:imgEffect>
                  </a14:imgLayer>
                </a14:imgProps>
              </a:ext>
              <a:ext uri="{28A0092B-C50C-407E-A947-70E740481C1C}">
                <a14:useLocalDpi xmlns:a14="http://schemas.microsoft.com/office/drawing/2010/main" val="0"/>
              </a:ext>
            </a:extLst>
          </a:blip>
          <a:stretch>
            <a:fillRect/>
          </a:stretch>
        </p:blipFill>
        <p:spPr>
          <a:xfrm>
            <a:off x="2057028" y="932694"/>
            <a:ext cx="4981635" cy="5423622"/>
          </a:xfrm>
          <a:prstGeom prst="rect">
            <a:avLst/>
          </a:prstGeom>
        </p:spPr>
      </p:pic>
      <p:pic>
        <p:nvPicPr>
          <p:cNvPr id="7" name="Picture 6" descr="Application&#10;&#10;Description automatically generated with medium confidence">
            <a:extLst>
              <a:ext uri="{FF2B5EF4-FFF2-40B4-BE49-F238E27FC236}">
                <a16:creationId xmlns:a16="http://schemas.microsoft.com/office/drawing/2014/main" id="{604E7399-CA10-F742-9145-EEF756FE69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5878"/>
            <a:ext cx="11884026" cy="6700841"/>
          </a:xfrm>
          <a:prstGeom prst="rect">
            <a:avLst/>
          </a:prstGeom>
        </p:spPr>
      </p:pic>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
        <p:nvSpPr>
          <p:cNvPr id="32" name="Rectangle 31">
            <a:extLst>
              <a:ext uri="{FF2B5EF4-FFF2-40B4-BE49-F238E27FC236}">
                <a16:creationId xmlns:a16="http://schemas.microsoft.com/office/drawing/2014/main" id="{449A5BAC-D186-E648-AC86-799926FB5D58}"/>
              </a:ext>
            </a:extLst>
          </p:cNvPr>
          <p:cNvSpPr/>
          <p:nvPr/>
        </p:nvSpPr>
        <p:spPr>
          <a:xfrm>
            <a:off x="6891663" y="1125044"/>
            <a:ext cx="4571907" cy="1292662"/>
          </a:xfrm>
          <a:prstGeom prst="rect">
            <a:avLst/>
          </a:prstGeom>
          <a:solidFill>
            <a:schemeClr val="bg1"/>
          </a:solidFill>
        </p:spPr>
        <p:txBody>
          <a:bodyPr wrap="square" lIns="274320" tIns="274320" rIns="274320" bIns="274320">
            <a:spAutoFit/>
          </a:bodyPr>
          <a:lstStyle/>
          <a:p>
            <a:pPr>
              <a:spcBef>
                <a:spcPts val="0"/>
              </a:spcBef>
              <a:buNone/>
            </a:pPr>
            <a:r>
              <a:rPr lang="en-US" sz="2400" b="1" dirty="0">
                <a:solidFill>
                  <a:srgbClr val="012340"/>
                </a:solidFill>
                <a:latin typeface="Futura PT Demi" panose="020B0502020204020303" pitchFamily="34" charset="77"/>
              </a:rPr>
              <a:t>What are the traits of thriving neighborhoods?</a:t>
            </a:r>
            <a:endParaRPr lang="en-US" sz="2000" b="1" dirty="0">
              <a:solidFill>
                <a:srgbClr val="457DB6"/>
              </a:solidFill>
              <a:latin typeface="Futura PT Light Italic" panose="020B0402020204090303" pitchFamily="34" charset="77"/>
            </a:endParaRPr>
          </a:p>
        </p:txBody>
      </p:sp>
    </p:spTree>
    <p:extLst>
      <p:ext uri="{BB962C8B-B14F-4D97-AF65-F5344CB8AC3E}">
        <p14:creationId xmlns:p14="http://schemas.microsoft.com/office/powerpoint/2010/main" val="85381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p:txBody>
          <a:bodyPr>
            <a:normAutofit/>
          </a:bodyPr>
          <a:lstStyle/>
          <a:p>
            <a:r>
              <a:rPr lang="en-US" dirty="0">
                <a:solidFill>
                  <a:srgbClr val="012340"/>
                </a:solidFill>
              </a:rPr>
              <a:t>Neighborhood traits are strong predictors of economic mobility</a:t>
            </a:r>
          </a:p>
        </p:txBody>
      </p:sp>
      <p:sp>
        <p:nvSpPr>
          <p:cNvPr id="5" name="Content Placeholder 4">
            <a:extLst>
              <a:ext uri="{FF2B5EF4-FFF2-40B4-BE49-F238E27FC236}">
                <a16:creationId xmlns:a16="http://schemas.microsoft.com/office/drawing/2014/main" id="{E4E5CCC1-038E-8C45-8D08-68D7D2F27602}"/>
              </a:ext>
            </a:extLst>
          </p:cNvPr>
          <p:cNvSpPr>
            <a:spLocks noGrp="1"/>
          </p:cNvSpPr>
          <p:nvPr>
            <p:ph idx="1"/>
          </p:nvPr>
        </p:nvSpPr>
        <p:spPr>
          <a:xfrm>
            <a:off x="817026" y="1976332"/>
            <a:ext cx="10249972" cy="4241548"/>
          </a:xfrm>
        </p:spPr>
        <p:txBody>
          <a:bodyPr numCol="2">
            <a:normAutofit fontScale="92500" lnSpcReduction="10000"/>
          </a:bodyPr>
          <a:lstStyle/>
          <a:p>
            <a:pPr marL="0" indent="0">
              <a:lnSpc>
                <a:spcPct val="120000"/>
              </a:lnSpc>
              <a:buNone/>
            </a:pPr>
            <a:r>
              <a:rPr lang="en-US" dirty="0">
                <a:solidFill>
                  <a:srgbClr val="012340"/>
                </a:solidFill>
              </a:rPr>
              <a:t>Chetty’s team identifies four key predictors: </a:t>
            </a:r>
          </a:p>
          <a:p>
            <a:pPr lvl="1">
              <a:lnSpc>
                <a:spcPct val="120000"/>
              </a:lnSpc>
            </a:pPr>
            <a:r>
              <a:rPr lang="en-US" dirty="0">
                <a:solidFill>
                  <a:srgbClr val="012340"/>
                </a:solidFill>
              </a:rPr>
              <a:t>Lower poverty rates</a:t>
            </a:r>
          </a:p>
          <a:p>
            <a:pPr lvl="1">
              <a:lnSpc>
                <a:spcPct val="120000"/>
              </a:lnSpc>
            </a:pPr>
            <a:r>
              <a:rPr lang="en-US" dirty="0">
                <a:solidFill>
                  <a:srgbClr val="012340"/>
                </a:solidFill>
              </a:rPr>
              <a:t>Stable families</a:t>
            </a:r>
          </a:p>
          <a:p>
            <a:pPr lvl="1">
              <a:lnSpc>
                <a:spcPct val="120000"/>
              </a:lnSpc>
            </a:pPr>
            <a:r>
              <a:rPr lang="en-US" dirty="0">
                <a:solidFill>
                  <a:srgbClr val="012340"/>
                </a:solidFill>
              </a:rPr>
              <a:t>Greater social capital </a:t>
            </a:r>
          </a:p>
          <a:p>
            <a:pPr lvl="1">
              <a:lnSpc>
                <a:spcPct val="120000"/>
              </a:lnSpc>
            </a:pPr>
            <a:r>
              <a:rPr lang="en-US" dirty="0">
                <a:solidFill>
                  <a:srgbClr val="012340"/>
                </a:solidFill>
              </a:rPr>
              <a:t>Better quality schools</a:t>
            </a:r>
          </a:p>
          <a:p>
            <a:pPr marL="445633" lvl="1" indent="0">
              <a:lnSpc>
                <a:spcPct val="120000"/>
              </a:lnSpc>
              <a:buNone/>
            </a:pPr>
            <a:endParaRPr lang="en-US" dirty="0">
              <a:solidFill>
                <a:srgbClr val="012340"/>
              </a:solidFill>
            </a:endParaRPr>
          </a:p>
          <a:p>
            <a:pPr marL="445633" lvl="1" indent="0">
              <a:lnSpc>
                <a:spcPct val="120000"/>
              </a:lnSpc>
              <a:buNone/>
            </a:pPr>
            <a:endParaRPr lang="en-US" dirty="0">
              <a:solidFill>
                <a:srgbClr val="012340"/>
              </a:solidFill>
            </a:endParaRPr>
          </a:p>
          <a:p>
            <a:pPr marL="445633" lvl="1" indent="0">
              <a:lnSpc>
                <a:spcPct val="120000"/>
              </a:lnSpc>
              <a:buNone/>
            </a:pPr>
            <a:endParaRPr lang="en-US" dirty="0">
              <a:solidFill>
                <a:srgbClr val="012340"/>
              </a:solidFill>
            </a:endParaRPr>
          </a:p>
          <a:p>
            <a:pPr>
              <a:lnSpc>
                <a:spcPct val="120000"/>
              </a:lnSpc>
            </a:pPr>
            <a:r>
              <a:rPr lang="en-US" dirty="0">
                <a:solidFill>
                  <a:srgbClr val="012340"/>
                </a:solidFill>
              </a:rPr>
              <a:t>Leading on Opportunity adapted these in the task force report for Charlotte:</a:t>
            </a:r>
          </a:p>
          <a:p>
            <a:pPr lvl="1">
              <a:lnSpc>
                <a:spcPct val="120000"/>
              </a:lnSpc>
            </a:pPr>
            <a:r>
              <a:rPr lang="en-US" dirty="0">
                <a:solidFill>
                  <a:srgbClr val="012340"/>
                </a:solidFill>
              </a:rPr>
              <a:t>The Impact of Segregation</a:t>
            </a:r>
          </a:p>
          <a:p>
            <a:pPr lvl="1">
              <a:lnSpc>
                <a:spcPct val="120000"/>
              </a:lnSpc>
            </a:pPr>
            <a:r>
              <a:rPr lang="en-US" dirty="0">
                <a:solidFill>
                  <a:srgbClr val="012340"/>
                </a:solidFill>
              </a:rPr>
              <a:t>Child &amp; Family Stability</a:t>
            </a:r>
          </a:p>
          <a:p>
            <a:pPr lvl="1">
              <a:lnSpc>
                <a:spcPct val="120000"/>
              </a:lnSpc>
            </a:pPr>
            <a:r>
              <a:rPr lang="en-US" dirty="0">
                <a:solidFill>
                  <a:srgbClr val="012340"/>
                </a:solidFill>
              </a:rPr>
              <a:t>Early Care &amp; Education</a:t>
            </a:r>
          </a:p>
          <a:p>
            <a:pPr lvl="1">
              <a:lnSpc>
                <a:spcPct val="120000"/>
              </a:lnSpc>
            </a:pPr>
            <a:r>
              <a:rPr lang="en-US" dirty="0">
                <a:solidFill>
                  <a:srgbClr val="012340"/>
                </a:solidFill>
              </a:rPr>
              <a:t>College &amp; Career Readiness</a:t>
            </a:r>
          </a:p>
          <a:p>
            <a:pPr lvl="1">
              <a:lnSpc>
                <a:spcPct val="120000"/>
              </a:lnSpc>
            </a:pPr>
            <a:r>
              <a:rPr lang="en-US" dirty="0">
                <a:solidFill>
                  <a:srgbClr val="012340"/>
                </a:solidFill>
              </a:rPr>
              <a:t>Social Capital</a:t>
            </a:r>
          </a:p>
          <a:p>
            <a:pPr lvl="1">
              <a:lnSpc>
                <a:spcPct val="120000"/>
              </a:lnSpc>
            </a:pPr>
            <a:endParaRPr lang="en-US" dirty="0">
              <a:solidFill>
                <a:srgbClr val="012340"/>
              </a:solidFill>
            </a:endParaRPr>
          </a:p>
        </p:txBody>
      </p:sp>
      <p:grpSp>
        <p:nvGrpSpPr>
          <p:cNvPr id="6" name="Group 5">
            <a:extLst>
              <a:ext uri="{FF2B5EF4-FFF2-40B4-BE49-F238E27FC236}">
                <a16:creationId xmlns:a16="http://schemas.microsoft.com/office/drawing/2014/main" id="{7D04E46F-1DFB-B74D-8FB2-72BB3E8E75B3}"/>
              </a:ext>
            </a:extLst>
          </p:cNvPr>
          <p:cNvGrpSpPr/>
          <p:nvPr/>
        </p:nvGrpSpPr>
        <p:grpSpPr>
          <a:xfrm>
            <a:off x="9046508" y="6085322"/>
            <a:ext cx="1781735" cy="487456"/>
            <a:chOff x="9046508" y="6085322"/>
            <a:chExt cx="1781735" cy="487456"/>
          </a:xfrm>
        </p:grpSpPr>
        <p:sp>
          <p:nvSpPr>
            <p:cNvPr id="7" name="Rectangle 6">
              <a:extLst>
                <a:ext uri="{FF2B5EF4-FFF2-40B4-BE49-F238E27FC236}">
                  <a16:creationId xmlns:a16="http://schemas.microsoft.com/office/drawing/2014/main" id="{E4F2E58B-78E4-4D4B-879D-A5D441EBC6C1}"/>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B383AD5-FC78-4A4D-AE23-9226876B2AB9}"/>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9" name="Straight Connector 8">
              <a:extLst>
                <a:ext uri="{FF2B5EF4-FFF2-40B4-BE49-F238E27FC236}">
                  <a16:creationId xmlns:a16="http://schemas.microsoft.com/office/drawing/2014/main" id="{5693EDEE-0B26-F146-A575-35EAF1BCCEE3}"/>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F0E5AA1C-A068-EF4D-8849-3169D993632F}"/>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12</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Tree>
    <p:extLst>
      <p:ext uri="{BB962C8B-B14F-4D97-AF65-F5344CB8AC3E}">
        <p14:creationId xmlns:p14="http://schemas.microsoft.com/office/powerpoint/2010/main" val="76776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13</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61" name="TextBox 92">
            <a:extLst>
              <a:ext uri="{FF2B5EF4-FFF2-40B4-BE49-F238E27FC236}">
                <a16:creationId xmlns:a16="http://schemas.microsoft.com/office/drawing/2014/main" id="{DFED4D1C-B6DD-F74B-B7C7-32BD6F5AC8C2}"/>
              </a:ext>
            </a:extLst>
          </p:cNvPr>
          <p:cNvSpPr txBox="1"/>
          <p:nvPr/>
        </p:nvSpPr>
        <p:spPr>
          <a:xfrm>
            <a:off x="1663841" y="341584"/>
            <a:ext cx="8556342" cy="1077214"/>
          </a:xfrm>
          <a:prstGeom prst="rect">
            <a:avLst/>
          </a:prstGeom>
          <a:solidFill>
            <a:srgbClr val="012340"/>
          </a:solidFill>
        </p:spPr>
        <p:txBody>
          <a:bodyPr wrap="square" lIns="91350" tIns="45718" rIns="91350" bIns="45718" rtlCol="0" anchor="ctr">
            <a:spAutoFit/>
          </a:bodyPr>
          <a:lstStyle/>
          <a:p>
            <a:pPr lvl="0" algn="ctr" defTabSz="913380" fontAlgn="auto">
              <a:spcBef>
                <a:spcPts val="0"/>
              </a:spcBef>
              <a:spcAft>
                <a:spcPts val="0"/>
              </a:spcAft>
              <a:buSzTx/>
              <a:buNone/>
              <a:defRPr/>
            </a:pPr>
            <a:r>
              <a:rPr lang="en-US" b="1" kern="0" dirty="0">
                <a:solidFill>
                  <a:srgbClr val="DBE3F3"/>
                </a:solidFill>
                <a:latin typeface="Futura PT Demi" panose="020B0502020204020303" pitchFamily="34" charset="77"/>
                <a:cs typeface="Arial" panose="020B0604020202020204" pitchFamily="34" charset="0"/>
              </a:rPr>
              <a:t>Diving deeper we can see that some factors are more predictive than others</a:t>
            </a:r>
            <a:endParaRPr kumimoji="0" lang="en-US" b="1" u="none" strike="noStrike" kern="0" cap="none" spc="0" normalizeH="0" baseline="0" noProof="0" dirty="0">
              <a:ln>
                <a:noFill/>
              </a:ln>
              <a:solidFill>
                <a:srgbClr val="DBE3F3"/>
              </a:solidFill>
              <a:effectLst/>
              <a:uLnTx/>
              <a:uFillTx/>
              <a:latin typeface="Futura PT Demi" panose="020B0502020204020303" pitchFamily="34" charset="77"/>
              <a:cs typeface="Arial" panose="020B0604020202020204" pitchFamily="34" charset="0"/>
            </a:endParaRPr>
          </a:p>
        </p:txBody>
      </p:sp>
      <p:grpSp>
        <p:nvGrpSpPr>
          <p:cNvPr id="8" name="Group 7">
            <a:extLst>
              <a:ext uri="{FF2B5EF4-FFF2-40B4-BE49-F238E27FC236}">
                <a16:creationId xmlns:a16="http://schemas.microsoft.com/office/drawing/2014/main" id="{E8607651-592E-0A41-86CD-8CE2F40BF8E7}"/>
              </a:ext>
            </a:extLst>
          </p:cNvPr>
          <p:cNvGrpSpPr/>
          <p:nvPr/>
        </p:nvGrpSpPr>
        <p:grpSpPr>
          <a:xfrm>
            <a:off x="426349" y="1317617"/>
            <a:ext cx="10762352" cy="5036833"/>
            <a:chOff x="537976" y="99"/>
            <a:chExt cx="14283533" cy="6684764"/>
          </a:xfrm>
        </p:grpSpPr>
        <p:sp>
          <p:nvSpPr>
            <p:cNvPr id="445" name="AutoShape 3">
              <a:extLst>
                <a:ext uri="{FF2B5EF4-FFF2-40B4-BE49-F238E27FC236}">
                  <a16:creationId xmlns:a16="http://schemas.microsoft.com/office/drawing/2014/main" id="{50D877A4-4BA3-DA4E-BE51-25703934143F}"/>
                </a:ext>
              </a:extLst>
            </p:cNvPr>
            <p:cNvSpPr>
              <a:spLocks noChangeAspect="1" noChangeArrowheads="1" noTextEdit="1"/>
            </p:cNvSpPr>
            <p:nvPr/>
          </p:nvSpPr>
          <p:spPr bwMode="auto">
            <a:xfrm>
              <a:off x="1262677" y="99"/>
              <a:ext cx="9358670" cy="668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46" name="Line 8">
              <a:extLst>
                <a:ext uri="{FF2B5EF4-FFF2-40B4-BE49-F238E27FC236}">
                  <a16:creationId xmlns:a16="http://schemas.microsoft.com/office/drawing/2014/main" id="{254C8D7B-C632-8B46-AFD5-41309876D133}"/>
                </a:ext>
              </a:extLst>
            </p:cNvPr>
            <p:cNvSpPr>
              <a:spLocks noChangeShapeType="1"/>
            </p:cNvSpPr>
            <p:nvPr/>
          </p:nvSpPr>
          <p:spPr bwMode="auto">
            <a:xfrm flipV="1">
              <a:off x="5790367" y="931633"/>
              <a:ext cx="0" cy="4804675"/>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47" name="Line 9">
              <a:extLst>
                <a:ext uri="{FF2B5EF4-FFF2-40B4-BE49-F238E27FC236}">
                  <a16:creationId xmlns:a16="http://schemas.microsoft.com/office/drawing/2014/main" id="{9D4976BF-EB20-3D48-9513-A45D57C06927}"/>
                </a:ext>
              </a:extLst>
            </p:cNvPr>
            <p:cNvSpPr>
              <a:spLocks noChangeShapeType="1"/>
            </p:cNvSpPr>
            <p:nvPr/>
          </p:nvSpPr>
          <p:spPr bwMode="auto">
            <a:xfrm flipV="1">
              <a:off x="7283607" y="931633"/>
              <a:ext cx="0" cy="4804675"/>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48" name="Line 10">
              <a:extLst>
                <a:ext uri="{FF2B5EF4-FFF2-40B4-BE49-F238E27FC236}">
                  <a16:creationId xmlns:a16="http://schemas.microsoft.com/office/drawing/2014/main" id="{3B2D8D9D-140D-BB4D-BF66-9B237FB68C7E}"/>
                </a:ext>
              </a:extLst>
            </p:cNvPr>
            <p:cNvSpPr>
              <a:spLocks noChangeShapeType="1"/>
            </p:cNvSpPr>
            <p:nvPr/>
          </p:nvSpPr>
          <p:spPr bwMode="auto">
            <a:xfrm flipV="1">
              <a:off x="8776847" y="931633"/>
              <a:ext cx="0" cy="4804675"/>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49" name="Line 11">
              <a:extLst>
                <a:ext uri="{FF2B5EF4-FFF2-40B4-BE49-F238E27FC236}">
                  <a16:creationId xmlns:a16="http://schemas.microsoft.com/office/drawing/2014/main" id="{E3702CD5-52DD-E346-95F3-74A252D53D01}"/>
                </a:ext>
              </a:extLst>
            </p:cNvPr>
            <p:cNvSpPr>
              <a:spLocks noChangeShapeType="1"/>
            </p:cNvSpPr>
            <p:nvPr/>
          </p:nvSpPr>
          <p:spPr bwMode="auto">
            <a:xfrm>
              <a:off x="4145483"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0" name="Line 12">
              <a:extLst>
                <a:ext uri="{FF2B5EF4-FFF2-40B4-BE49-F238E27FC236}">
                  <a16:creationId xmlns:a16="http://schemas.microsoft.com/office/drawing/2014/main" id="{01329D92-3909-354A-B655-8C67BCB03578}"/>
                </a:ext>
              </a:extLst>
            </p:cNvPr>
            <p:cNvSpPr>
              <a:spLocks noChangeShapeType="1"/>
            </p:cNvSpPr>
            <p:nvPr/>
          </p:nvSpPr>
          <p:spPr bwMode="auto">
            <a:xfrm>
              <a:off x="4346645"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1" name="Line 13">
              <a:extLst>
                <a:ext uri="{FF2B5EF4-FFF2-40B4-BE49-F238E27FC236}">
                  <a16:creationId xmlns:a16="http://schemas.microsoft.com/office/drawing/2014/main" id="{3E9C4AD0-1B59-904B-BEE6-66DF17E87B7D}"/>
                </a:ext>
              </a:extLst>
            </p:cNvPr>
            <p:cNvSpPr>
              <a:spLocks noChangeShapeType="1"/>
            </p:cNvSpPr>
            <p:nvPr/>
          </p:nvSpPr>
          <p:spPr bwMode="auto">
            <a:xfrm>
              <a:off x="4547807"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2" name="Line 14">
              <a:extLst>
                <a:ext uri="{FF2B5EF4-FFF2-40B4-BE49-F238E27FC236}">
                  <a16:creationId xmlns:a16="http://schemas.microsoft.com/office/drawing/2014/main" id="{B4335409-6584-0743-B7DC-51D60123981D}"/>
                </a:ext>
              </a:extLst>
            </p:cNvPr>
            <p:cNvSpPr>
              <a:spLocks noChangeShapeType="1"/>
            </p:cNvSpPr>
            <p:nvPr/>
          </p:nvSpPr>
          <p:spPr bwMode="auto">
            <a:xfrm>
              <a:off x="4747420"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3" name="Line 15">
              <a:extLst>
                <a:ext uri="{FF2B5EF4-FFF2-40B4-BE49-F238E27FC236}">
                  <a16:creationId xmlns:a16="http://schemas.microsoft.com/office/drawing/2014/main" id="{E0E0467A-6646-2C4B-8D4A-D9EA14C0B747}"/>
                </a:ext>
              </a:extLst>
            </p:cNvPr>
            <p:cNvSpPr>
              <a:spLocks noChangeShapeType="1"/>
            </p:cNvSpPr>
            <p:nvPr/>
          </p:nvSpPr>
          <p:spPr bwMode="auto">
            <a:xfrm>
              <a:off x="4948582"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4" name="Line 16">
              <a:extLst>
                <a:ext uri="{FF2B5EF4-FFF2-40B4-BE49-F238E27FC236}">
                  <a16:creationId xmlns:a16="http://schemas.microsoft.com/office/drawing/2014/main" id="{7B9B21C9-D76E-B84C-845D-5B52946CA0C3}"/>
                </a:ext>
              </a:extLst>
            </p:cNvPr>
            <p:cNvSpPr>
              <a:spLocks noChangeShapeType="1"/>
            </p:cNvSpPr>
            <p:nvPr/>
          </p:nvSpPr>
          <p:spPr bwMode="auto">
            <a:xfrm>
              <a:off x="5148197"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5" name="Line 17">
              <a:extLst>
                <a:ext uri="{FF2B5EF4-FFF2-40B4-BE49-F238E27FC236}">
                  <a16:creationId xmlns:a16="http://schemas.microsoft.com/office/drawing/2014/main" id="{FDA05F50-8DE2-D149-ACD8-46B8FF494D45}"/>
                </a:ext>
              </a:extLst>
            </p:cNvPr>
            <p:cNvSpPr>
              <a:spLocks noChangeShapeType="1"/>
            </p:cNvSpPr>
            <p:nvPr/>
          </p:nvSpPr>
          <p:spPr bwMode="auto">
            <a:xfrm>
              <a:off x="5349359"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6" name="Line 18">
              <a:extLst>
                <a:ext uri="{FF2B5EF4-FFF2-40B4-BE49-F238E27FC236}">
                  <a16:creationId xmlns:a16="http://schemas.microsoft.com/office/drawing/2014/main" id="{DA056D66-F2E2-DE4A-9459-3A5A3040F79B}"/>
                </a:ext>
              </a:extLst>
            </p:cNvPr>
            <p:cNvSpPr>
              <a:spLocks noChangeShapeType="1"/>
            </p:cNvSpPr>
            <p:nvPr/>
          </p:nvSpPr>
          <p:spPr bwMode="auto">
            <a:xfrm>
              <a:off x="5550521"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7" name="Line 19">
              <a:extLst>
                <a:ext uri="{FF2B5EF4-FFF2-40B4-BE49-F238E27FC236}">
                  <a16:creationId xmlns:a16="http://schemas.microsoft.com/office/drawing/2014/main" id="{B6F2EA14-8CE3-5643-BB0F-F3E9C4FFA491}"/>
                </a:ext>
              </a:extLst>
            </p:cNvPr>
            <p:cNvSpPr>
              <a:spLocks noChangeShapeType="1"/>
            </p:cNvSpPr>
            <p:nvPr/>
          </p:nvSpPr>
          <p:spPr bwMode="auto">
            <a:xfrm>
              <a:off x="5750135"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8" name="Line 20">
              <a:extLst>
                <a:ext uri="{FF2B5EF4-FFF2-40B4-BE49-F238E27FC236}">
                  <a16:creationId xmlns:a16="http://schemas.microsoft.com/office/drawing/2014/main" id="{4969989B-C019-3644-BFE6-72751E09189D}"/>
                </a:ext>
              </a:extLst>
            </p:cNvPr>
            <p:cNvSpPr>
              <a:spLocks noChangeShapeType="1"/>
            </p:cNvSpPr>
            <p:nvPr/>
          </p:nvSpPr>
          <p:spPr bwMode="auto">
            <a:xfrm>
              <a:off x="5951297"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59" name="Line 21">
              <a:extLst>
                <a:ext uri="{FF2B5EF4-FFF2-40B4-BE49-F238E27FC236}">
                  <a16:creationId xmlns:a16="http://schemas.microsoft.com/office/drawing/2014/main" id="{3364FDB0-2604-A444-99A3-85EA84809CE9}"/>
                </a:ext>
              </a:extLst>
            </p:cNvPr>
            <p:cNvSpPr>
              <a:spLocks noChangeShapeType="1"/>
            </p:cNvSpPr>
            <p:nvPr/>
          </p:nvSpPr>
          <p:spPr bwMode="auto">
            <a:xfrm>
              <a:off x="6150912"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0" name="Line 22">
              <a:extLst>
                <a:ext uri="{FF2B5EF4-FFF2-40B4-BE49-F238E27FC236}">
                  <a16:creationId xmlns:a16="http://schemas.microsoft.com/office/drawing/2014/main" id="{B78D7B9C-2046-BC4B-B1BC-91DE965610BF}"/>
                </a:ext>
              </a:extLst>
            </p:cNvPr>
            <p:cNvSpPr>
              <a:spLocks noChangeShapeType="1"/>
            </p:cNvSpPr>
            <p:nvPr/>
          </p:nvSpPr>
          <p:spPr bwMode="auto">
            <a:xfrm>
              <a:off x="6352074"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1" name="Line 23">
              <a:extLst>
                <a:ext uri="{FF2B5EF4-FFF2-40B4-BE49-F238E27FC236}">
                  <a16:creationId xmlns:a16="http://schemas.microsoft.com/office/drawing/2014/main" id="{A174E607-1581-9E4D-956F-D784A66B148B}"/>
                </a:ext>
              </a:extLst>
            </p:cNvPr>
            <p:cNvSpPr>
              <a:spLocks noChangeShapeType="1"/>
            </p:cNvSpPr>
            <p:nvPr/>
          </p:nvSpPr>
          <p:spPr bwMode="auto">
            <a:xfrm>
              <a:off x="6553236"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2" name="Line 24">
              <a:extLst>
                <a:ext uri="{FF2B5EF4-FFF2-40B4-BE49-F238E27FC236}">
                  <a16:creationId xmlns:a16="http://schemas.microsoft.com/office/drawing/2014/main" id="{F2E73983-291F-8E4F-A92B-7E4A613D0919}"/>
                </a:ext>
              </a:extLst>
            </p:cNvPr>
            <p:cNvSpPr>
              <a:spLocks noChangeShapeType="1"/>
            </p:cNvSpPr>
            <p:nvPr/>
          </p:nvSpPr>
          <p:spPr bwMode="auto">
            <a:xfrm>
              <a:off x="6752850"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3" name="Line 25">
              <a:extLst>
                <a:ext uri="{FF2B5EF4-FFF2-40B4-BE49-F238E27FC236}">
                  <a16:creationId xmlns:a16="http://schemas.microsoft.com/office/drawing/2014/main" id="{90E71DE9-0C33-8340-946B-0CD6A5F36377}"/>
                </a:ext>
              </a:extLst>
            </p:cNvPr>
            <p:cNvSpPr>
              <a:spLocks noChangeShapeType="1"/>
            </p:cNvSpPr>
            <p:nvPr/>
          </p:nvSpPr>
          <p:spPr bwMode="auto">
            <a:xfrm>
              <a:off x="6954012"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4" name="Line 26">
              <a:extLst>
                <a:ext uri="{FF2B5EF4-FFF2-40B4-BE49-F238E27FC236}">
                  <a16:creationId xmlns:a16="http://schemas.microsoft.com/office/drawing/2014/main" id="{3614D3D1-4AED-C644-B184-1AC236EC6898}"/>
                </a:ext>
              </a:extLst>
            </p:cNvPr>
            <p:cNvSpPr>
              <a:spLocks noChangeShapeType="1"/>
            </p:cNvSpPr>
            <p:nvPr/>
          </p:nvSpPr>
          <p:spPr bwMode="auto">
            <a:xfrm>
              <a:off x="7153627"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5" name="Line 27">
              <a:extLst>
                <a:ext uri="{FF2B5EF4-FFF2-40B4-BE49-F238E27FC236}">
                  <a16:creationId xmlns:a16="http://schemas.microsoft.com/office/drawing/2014/main" id="{EDF9F9FB-FD71-DA49-B60A-B62667658BDA}"/>
                </a:ext>
              </a:extLst>
            </p:cNvPr>
            <p:cNvSpPr>
              <a:spLocks noChangeShapeType="1"/>
            </p:cNvSpPr>
            <p:nvPr/>
          </p:nvSpPr>
          <p:spPr bwMode="auto">
            <a:xfrm>
              <a:off x="7354789"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6" name="Line 28">
              <a:extLst>
                <a:ext uri="{FF2B5EF4-FFF2-40B4-BE49-F238E27FC236}">
                  <a16:creationId xmlns:a16="http://schemas.microsoft.com/office/drawing/2014/main" id="{ABD3FB81-6643-DD4E-BC94-B2CEDE136062}"/>
                </a:ext>
              </a:extLst>
            </p:cNvPr>
            <p:cNvSpPr>
              <a:spLocks noChangeShapeType="1"/>
            </p:cNvSpPr>
            <p:nvPr/>
          </p:nvSpPr>
          <p:spPr bwMode="auto">
            <a:xfrm>
              <a:off x="7555950"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7" name="Line 29">
              <a:extLst>
                <a:ext uri="{FF2B5EF4-FFF2-40B4-BE49-F238E27FC236}">
                  <a16:creationId xmlns:a16="http://schemas.microsoft.com/office/drawing/2014/main" id="{37140288-7864-4E46-A942-991120E57EF1}"/>
                </a:ext>
              </a:extLst>
            </p:cNvPr>
            <p:cNvSpPr>
              <a:spLocks noChangeShapeType="1"/>
            </p:cNvSpPr>
            <p:nvPr/>
          </p:nvSpPr>
          <p:spPr bwMode="auto">
            <a:xfrm>
              <a:off x="7755564"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8" name="Line 30">
              <a:extLst>
                <a:ext uri="{FF2B5EF4-FFF2-40B4-BE49-F238E27FC236}">
                  <a16:creationId xmlns:a16="http://schemas.microsoft.com/office/drawing/2014/main" id="{9180DBF7-D693-6847-893F-336516BCAB79}"/>
                </a:ext>
              </a:extLst>
            </p:cNvPr>
            <p:cNvSpPr>
              <a:spLocks noChangeShapeType="1"/>
            </p:cNvSpPr>
            <p:nvPr/>
          </p:nvSpPr>
          <p:spPr bwMode="auto">
            <a:xfrm>
              <a:off x="7956726"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69" name="Line 31">
              <a:extLst>
                <a:ext uri="{FF2B5EF4-FFF2-40B4-BE49-F238E27FC236}">
                  <a16:creationId xmlns:a16="http://schemas.microsoft.com/office/drawing/2014/main" id="{FFCEEB5E-DDAF-FE4F-86E9-7ED3B1DA8307}"/>
                </a:ext>
              </a:extLst>
            </p:cNvPr>
            <p:cNvSpPr>
              <a:spLocks noChangeShapeType="1"/>
            </p:cNvSpPr>
            <p:nvPr/>
          </p:nvSpPr>
          <p:spPr bwMode="auto">
            <a:xfrm>
              <a:off x="8156341"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0" name="Line 32">
              <a:extLst>
                <a:ext uri="{FF2B5EF4-FFF2-40B4-BE49-F238E27FC236}">
                  <a16:creationId xmlns:a16="http://schemas.microsoft.com/office/drawing/2014/main" id="{4F4B6637-B652-A442-BC28-B0D11054E12B}"/>
                </a:ext>
              </a:extLst>
            </p:cNvPr>
            <p:cNvSpPr>
              <a:spLocks noChangeShapeType="1"/>
            </p:cNvSpPr>
            <p:nvPr/>
          </p:nvSpPr>
          <p:spPr bwMode="auto">
            <a:xfrm>
              <a:off x="8357503"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1" name="Line 33">
              <a:extLst>
                <a:ext uri="{FF2B5EF4-FFF2-40B4-BE49-F238E27FC236}">
                  <a16:creationId xmlns:a16="http://schemas.microsoft.com/office/drawing/2014/main" id="{3635B210-CF94-C742-92F9-62933E262697}"/>
                </a:ext>
              </a:extLst>
            </p:cNvPr>
            <p:cNvSpPr>
              <a:spLocks noChangeShapeType="1"/>
            </p:cNvSpPr>
            <p:nvPr/>
          </p:nvSpPr>
          <p:spPr bwMode="auto">
            <a:xfrm>
              <a:off x="8558665"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2" name="Line 34">
              <a:extLst>
                <a:ext uri="{FF2B5EF4-FFF2-40B4-BE49-F238E27FC236}">
                  <a16:creationId xmlns:a16="http://schemas.microsoft.com/office/drawing/2014/main" id="{062C7380-5CE2-414C-8969-76327433E1B1}"/>
                </a:ext>
              </a:extLst>
            </p:cNvPr>
            <p:cNvSpPr>
              <a:spLocks noChangeShapeType="1"/>
            </p:cNvSpPr>
            <p:nvPr/>
          </p:nvSpPr>
          <p:spPr bwMode="auto">
            <a:xfrm>
              <a:off x="8758279"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3" name="Line 35">
              <a:extLst>
                <a:ext uri="{FF2B5EF4-FFF2-40B4-BE49-F238E27FC236}">
                  <a16:creationId xmlns:a16="http://schemas.microsoft.com/office/drawing/2014/main" id="{2889B5F8-CA0B-1248-8474-ABC9AE34CE08}"/>
                </a:ext>
              </a:extLst>
            </p:cNvPr>
            <p:cNvSpPr>
              <a:spLocks noChangeShapeType="1"/>
            </p:cNvSpPr>
            <p:nvPr/>
          </p:nvSpPr>
          <p:spPr bwMode="auto">
            <a:xfrm>
              <a:off x="8959441"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4" name="Line 36">
              <a:extLst>
                <a:ext uri="{FF2B5EF4-FFF2-40B4-BE49-F238E27FC236}">
                  <a16:creationId xmlns:a16="http://schemas.microsoft.com/office/drawing/2014/main" id="{35755838-6A77-1549-A7F4-B5804AAA6D75}"/>
                </a:ext>
              </a:extLst>
            </p:cNvPr>
            <p:cNvSpPr>
              <a:spLocks noChangeShapeType="1"/>
            </p:cNvSpPr>
            <p:nvPr/>
          </p:nvSpPr>
          <p:spPr bwMode="auto">
            <a:xfrm>
              <a:off x="9159056"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5" name="Line 37">
              <a:extLst>
                <a:ext uri="{FF2B5EF4-FFF2-40B4-BE49-F238E27FC236}">
                  <a16:creationId xmlns:a16="http://schemas.microsoft.com/office/drawing/2014/main" id="{8684C64E-D550-2044-AD17-A7BC30CABB29}"/>
                </a:ext>
              </a:extLst>
            </p:cNvPr>
            <p:cNvSpPr>
              <a:spLocks noChangeShapeType="1"/>
            </p:cNvSpPr>
            <p:nvPr/>
          </p:nvSpPr>
          <p:spPr bwMode="auto">
            <a:xfrm>
              <a:off x="9360218"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6" name="Line 38">
              <a:extLst>
                <a:ext uri="{FF2B5EF4-FFF2-40B4-BE49-F238E27FC236}">
                  <a16:creationId xmlns:a16="http://schemas.microsoft.com/office/drawing/2014/main" id="{34248025-5D8B-724D-998D-3BA35F60D083}"/>
                </a:ext>
              </a:extLst>
            </p:cNvPr>
            <p:cNvSpPr>
              <a:spLocks noChangeShapeType="1"/>
            </p:cNvSpPr>
            <p:nvPr/>
          </p:nvSpPr>
          <p:spPr bwMode="auto">
            <a:xfrm>
              <a:off x="9561380"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7" name="Line 39">
              <a:extLst>
                <a:ext uri="{FF2B5EF4-FFF2-40B4-BE49-F238E27FC236}">
                  <a16:creationId xmlns:a16="http://schemas.microsoft.com/office/drawing/2014/main" id="{503880C1-A9A1-094B-AFC2-DF93A65CC5F9}"/>
                </a:ext>
              </a:extLst>
            </p:cNvPr>
            <p:cNvSpPr>
              <a:spLocks noChangeShapeType="1"/>
            </p:cNvSpPr>
            <p:nvPr/>
          </p:nvSpPr>
          <p:spPr bwMode="auto">
            <a:xfrm>
              <a:off x="9760994"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8" name="Line 40">
              <a:extLst>
                <a:ext uri="{FF2B5EF4-FFF2-40B4-BE49-F238E27FC236}">
                  <a16:creationId xmlns:a16="http://schemas.microsoft.com/office/drawing/2014/main" id="{7D22822C-4E84-6946-B0C8-6C2C866CF39F}"/>
                </a:ext>
              </a:extLst>
            </p:cNvPr>
            <p:cNvSpPr>
              <a:spLocks noChangeShapeType="1"/>
            </p:cNvSpPr>
            <p:nvPr/>
          </p:nvSpPr>
          <p:spPr bwMode="auto">
            <a:xfrm>
              <a:off x="9962155" y="2206690"/>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79" name="Line 41">
              <a:extLst>
                <a:ext uri="{FF2B5EF4-FFF2-40B4-BE49-F238E27FC236}">
                  <a16:creationId xmlns:a16="http://schemas.microsoft.com/office/drawing/2014/main" id="{7CF11AB5-4122-7845-8E0B-6044978F79D5}"/>
                </a:ext>
              </a:extLst>
            </p:cNvPr>
            <p:cNvSpPr>
              <a:spLocks noChangeShapeType="1"/>
            </p:cNvSpPr>
            <p:nvPr/>
          </p:nvSpPr>
          <p:spPr bwMode="auto">
            <a:xfrm>
              <a:off x="10161770" y="2206690"/>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0" name="Line 42">
              <a:extLst>
                <a:ext uri="{FF2B5EF4-FFF2-40B4-BE49-F238E27FC236}">
                  <a16:creationId xmlns:a16="http://schemas.microsoft.com/office/drawing/2014/main" id="{6758D387-4D9B-3249-AD0B-F2DB802040EB}"/>
                </a:ext>
              </a:extLst>
            </p:cNvPr>
            <p:cNvSpPr>
              <a:spLocks noChangeShapeType="1"/>
            </p:cNvSpPr>
            <p:nvPr/>
          </p:nvSpPr>
          <p:spPr bwMode="auto">
            <a:xfrm>
              <a:off x="10362932" y="2206690"/>
              <a:ext cx="54159"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1" name="Line 43">
              <a:extLst>
                <a:ext uri="{FF2B5EF4-FFF2-40B4-BE49-F238E27FC236}">
                  <a16:creationId xmlns:a16="http://schemas.microsoft.com/office/drawing/2014/main" id="{1A21E769-D915-294F-B439-44CA12A06076}"/>
                </a:ext>
              </a:extLst>
            </p:cNvPr>
            <p:cNvSpPr>
              <a:spLocks noChangeShapeType="1"/>
            </p:cNvSpPr>
            <p:nvPr/>
          </p:nvSpPr>
          <p:spPr bwMode="auto">
            <a:xfrm>
              <a:off x="4145483"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2" name="Line 44">
              <a:extLst>
                <a:ext uri="{FF2B5EF4-FFF2-40B4-BE49-F238E27FC236}">
                  <a16:creationId xmlns:a16="http://schemas.microsoft.com/office/drawing/2014/main" id="{AF4D2DB5-2C38-4F43-A62D-AF615F2F81A7}"/>
                </a:ext>
              </a:extLst>
            </p:cNvPr>
            <p:cNvSpPr>
              <a:spLocks noChangeShapeType="1"/>
            </p:cNvSpPr>
            <p:nvPr/>
          </p:nvSpPr>
          <p:spPr bwMode="auto">
            <a:xfrm>
              <a:off x="4346645"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3" name="Line 45">
              <a:extLst>
                <a:ext uri="{FF2B5EF4-FFF2-40B4-BE49-F238E27FC236}">
                  <a16:creationId xmlns:a16="http://schemas.microsoft.com/office/drawing/2014/main" id="{0652A9A6-4081-1045-8703-4DF86D2951B7}"/>
                </a:ext>
              </a:extLst>
            </p:cNvPr>
            <p:cNvSpPr>
              <a:spLocks noChangeShapeType="1"/>
            </p:cNvSpPr>
            <p:nvPr/>
          </p:nvSpPr>
          <p:spPr bwMode="auto">
            <a:xfrm>
              <a:off x="4547807"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4" name="Line 46">
              <a:extLst>
                <a:ext uri="{FF2B5EF4-FFF2-40B4-BE49-F238E27FC236}">
                  <a16:creationId xmlns:a16="http://schemas.microsoft.com/office/drawing/2014/main" id="{4FB754CF-48ED-DC4A-8D31-8D4CA80D2E5A}"/>
                </a:ext>
              </a:extLst>
            </p:cNvPr>
            <p:cNvSpPr>
              <a:spLocks noChangeShapeType="1"/>
            </p:cNvSpPr>
            <p:nvPr/>
          </p:nvSpPr>
          <p:spPr bwMode="auto">
            <a:xfrm>
              <a:off x="4747420"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5" name="Line 47">
              <a:extLst>
                <a:ext uri="{FF2B5EF4-FFF2-40B4-BE49-F238E27FC236}">
                  <a16:creationId xmlns:a16="http://schemas.microsoft.com/office/drawing/2014/main" id="{57A6A080-70D3-8346-A5BC-ED25E9853A4C}"/>
                </a:ext>
              </a:extLst>
            </p:cNvPr>
            <p:cNvSpPr>
              <a:spLocks noChangeShapeType="1"/>
            </p:cNvSpPr>
            <p:nvPr/>
          </p:nvSpPr>
          <p:spPr bwMode="auto">
            <a:xfrm>
              <a:off x="4948582"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6" name="Line 48">
              <a:extLst>
                <a:ext uri="{FF2B5EF4-FFF2-40B4-BE49-F238E27FC236}">
                  <a16:creationId xmlns:a16="http://schemas.microsoft.com/office/drawing/2014/main" id="{760F886E-A477-1044-81E7-DA3704BA5148}"/>
                </a:ext>
              </a:extLst>
            </p:cNvPr>
            <p:cNvSpPr>
              <a:spLocks noChangeShapeType="1"/>
            </p:cNvSpPr>
            <p:nvPr/>
          </p:nvSpPr>
          <p:spPr bwMode="auto">
            <a:xfrm>
              <a:off x="5148197"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7" name="Line 49">
              <a:extLst>
                <a:ext uri="{FF2B5EF4-FFF2-40B4-BE49-F238E27FC236}">
                  <a16:creationId xmlns:a16="http://schemas.microsoft.com/office/drawing/2014/main" id="{CAC8CC56-6A2D-6B41-8035-F6F09847BF9D}"/>
                </a:ext>
              </a:extLst>
            </p:cNvPr>
            <p:cNvSpPr>
              <a:spLocks noChangeShapeType="1"/>
            </p:cNvSpPr>
            <p:nvPr/>
          </p:nvSpPr>
          <p:spPr bwMode="auto">
            <a:xfrm>
              <a:off x="5349359"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8" name="Line 50">
              <a:extLst>
                <a:ext uri="{FF2B5EF4-FFF2-40B4-BE49-F238E27FC236}">
                  <a16:creationId xmlns:a16="http://schemas.microsoft.com/office/drawing/2014/main" id="{2C87FBD3-AE9C-B246-9C4A-0738ED57D939}"/>
                </a:ext>
              </a:extLst>
            </p:cNvPr>
            <p:cNvSpPr>
              <a:spLocks noChangeShapeType="1"/>
            </p:cNvSpPr>
            <p:nvPr/>
          </p:nvSpPr>
          <p:spPr bwMode="auto">
            <a:xfrm>
              <a:off x="5550521"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89" name="Line 51">
              <a:extLst>
                <a:ext uri="{FF2B5EF4-FFF2-40B4-BE49-F238E27FC236}">
                  <a16:creationId xmlns:a16="http://schemas.microsoft.com/office/drawing/2014/main" id="{E39D3F60-AD97-3E4D-970A-4AB1F728D236}"/>
                </a:ext>
              </a:extLst>
            </p:cNvPr>
            <p:cNvSpPr>
              <a:spLocks noChangeShapeType="1"/>
            </p:cNvSpPr>
            <p:nvPr/>
          </p:nvSpPr>
          <p:spPr bwMode="auto">
            <a:xfrm>
              <a:off x="5750135"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0" name="Line 52">
              <a:extLst>
                <a:ext uri="{FF2B5EF4-FFF2-40B4-BE49-F238E27FC236}">
                  <a16:creationId xmlns:a16="http://schemas.microsoft.com/office/drawing/2014/main" id="{223C8A28-1873-8C46-9C37-F2ABED051D5D}"/>
                </a:ext>
              </a:extLst>
            </p:cNvPr>
            <p:cNvSpPr>
              <a:spLocks noChangeShapeType="1"/>
            </p:cNvSpPr>
            <p:nvPr/>
          </p:nvSpPr>
          <p:spPr bwMode="auto">
            <a:xfrm>
              <a:off x="5951297"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1" name="Line 53">
              <a:extLst>
                <a:ext uri="{FF2B5EF4-FFF2-40B4-BE49-F238E27FC236}">
                  <a16:creationId xmlns:a16="http://schemas.microsoft.com/office/drawing/2014/main" id="{B624D5FA-8E8F-D04C-9E00-FB544ED8DEBE}"/>
                </a:ext>
              </a:extLst>
            </p:cNvPr>
            <p:cNvSpPr>
              <a:spLocks noChangeShapeType="1"/>
            </p:cNvSpPr>
            <p:nvPr/>
          </p:nvSpPr>
          <p:spPr bwMode="auto">
            <a:xfrm>
              <a:off x="6150912"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2" name="Line 54">
              <a:extLst>
                <a:ext uri="{FF2B5EF4-FFF2-40B4-BE49-F238E27FC236}">
                  <a16:creationId xmlns:a16="http://schemas.microsoft.com/office/drawing/2014/main" id="{97549F25-79EE-A245-988F-4AEC0B49D771}"/>
                </a:ext>
              </a:extLst>
            </p:cNvPr>
            <p:cNvSpPr>
              <a:spLocks noChangeShapeType="1"/>
            </p:cNvSpPr>
            <p:nvPr/>
          </p:nvSpPr>
          <p:spPr bwMode="auto">
            <a:xfrm>
              <a:off x="6352074"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3" name="Line 55">
              <a:extLst>
                <a:ext uri="{FF2B5EF4-FFF2-40B4-BE49-F238E27FC236}">
                  <a16:creationId xmlns:a16="http://schemas.microsoft.com/office/drawing/2014/main" id="{97BE9E69-2772-5D49-97BD-B50E059690FE}"/>
                </a:ext>
              </a:extLst>
            </p:cNvPr>
            <p:cNvSpPr>
              <a:spLocks noChangeShapeType="1"/>
            </p:cNvSpPr>
            <p:nvPr/>
          </p:nvSpPr>
          <p:spPr bwMode="auto">
            <a:xfrm>
              <a:off x="6553236"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4" name="Line 56">
              <a:extLst>
                <a:ext uri="{FF2B5EF4-FFF2-40B4-BE49-F238E27FC236}">
                  <a16:creationId xmlns:a16="http://schemas.microsoft.com/office/drawing/2014/main" id="{181A1C42-E4FC-7A4E-BED3-537CFF0D6802}"/>
                </a:ext>
              </a:extLst>
            </p:cNvPr>
            <p:cNvSpPr>
              <a:spLocks noChangeShapeType="1"/>
            </p:cNvSpPr>
            <p:nvPr/>
          </p:nvSpPr>
          <p:spPr bwMode="auto">
            <a:xfrm>
              <a:off x="6752850"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5" name="Line 57">
              <a:extLst>
                <a:ext uri="{FF2B5EF4-FFF2-40B4-BE49-F238E27FC236}">
                  <a16:creationId xmlns:a16="http://schemas.microsoft.com/office/drawing/2014/main" id="{BE1F597D-A733-A142-9342-5639C944A78C}"/>
                </a:ext>
              </a:extLst>
            </p:cNvPr>
            <p:cNvSpPr>
              <a:spLocks noChangeShapeType="1"/>
            </p:cNvSpPr>
            <p:nvPr/>
          </p:nvSpPr>
          <p:spPr bwMode="auto">
            <a:xfrm>
              <a:off x="6954012"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6" name="Line 58">
              <a:extLst>
                <a:ext uri="{FF2B5EF4-FFF2-40B4-BE49-F238E27FC236}">
                  <a16:creationId xmlns:a16="http://schemas.microsoft.com/office/drawing/2014/main" id="{432E6C47-1292-1D4E-98AD-5E4303894EBF}"/>
                </a:ext>
              </a:extLst>
            </p:cNvPr>
            <p:cNvSpPr>
              <a:spLocks noChangeShapeType="1"/>
            </p:cNvSpPr>
            <p:nvPr/>
          </p:nvSpPr>
          <p:spPr bwMode="auto">
            <a:xfrm>
              <a:off x="7153627"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7" name="Line 59">
              <a:extLst>
                <a:ext uri="{FF2B5EF4-FFF2-40B4-BE49-F238E27FC236}">
                  <a16:creationId xmlns:a16="http://schemas.microsoft.com/office/drawing/2014/main" id="{5B3B617C-125A-504A-86BC-5CD1551529F6}"/>
                </a:ext>
              </a:extLst>
            </p:cNvPr>
            <p:cNvSpPr>
              <a:spLocks noChangeShapeType="1"/>
            </p:cNvSpPr>
            <p:nvPr/>
          </p:nvSpPr>
          <p:spPr bwMode="auto">
            <a:xfrm>
              <a:off x="7354789"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8" name="Line 60">
              <a:extLst>
                <a:ext uri="{FF2B5EF4-FFF2-40B4-BE49-F238E27FC236}">
                  <a16:creationId xmlns:a16="http://schemas.microsoft.com/office/drawing/2014/main" id="{F67D150A-E2DA-3046-A45B-038169E31243}"/>
                </a:ext>
              </a:extLst>
            </p:cNvPr>
            <p:cNvSpPr>
              <a:spLocks noChangeShapeType="1"/>
            </p:cNvSpPr>
            <p:nvPr/>
          </p:nvSpPr>
          <p:spPr bwMode="auto">
            <a:xfrm>
              <a:off x="7555950"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499" name="Line 61">
              <a:extLst>
                <a:ext uri="{FF2B5EF4-FFF2-40B4-BE49-F238E27FC236}">
                  <a16:creationId xmlns:a16="http://schemas.microsoft.com/office/drawing/2014/main" id="{D1394754-F41C-784D-8CF2-A69784577CE2}"/>
                </a:ext>
              </a:extLst>
            </p:cNvPr>
            <p:cNvSpPr>
              <a:spLocks noChangeShapeType="1"/>
            </p:cNvSpPr>
            <p:nvPr/>
          </p:nvSpPr>
          <p:spPr bwMode="auto">
            <a:xfrm>
              <a:off x="7755564"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0" name="Line 62">
              <a:extLst>
                <a:ext uri="{FF2B5EF4-FFF2-40B4-BE49-F238E27FC236}">
                  <a16:creationId xmlns:a16="http://schemas.microsoft.com/office/drawing/2014/main" id="{2141198C-F506-A34F-9D44-594759D53AE6}"/>
                </a:ext>
              </a:extLst>
            </p:cNvPr>
            <p:cNvSpPr>
              <a:spLocks noChangeShapeType="1"/>
            </p:cNvSpPr>
            <p:nvPr/>
          </p:nvSpPr>
          <p:spPr bwMode="auto">
            <a:xfrm>
              <a:off x="7956726"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1" name="Line 63">
              <a:extLst>
                <a:ext uri="{FF2B5EF4-FFF2-40B4-BE49-F238E27FC236}">
                  <a16:creationId xmlns:a16="http://schemas.microsoft.com/office/drawing/2014/main" id="{5C46D708-58B9-7F47-81FC-990ED4333EDA}"/>
                </a:ext>
              </a:extLst>
            </p:cNvPr>
            <p:cNvSpPr>
              <a:spLocks noChangeShapeType="1"/>
            </p:cNvSpPr>
            <p:nvPr/>
          </p:nvSpPr>
          <p:spPr bwMode="auto">
            <a:xfrm>
              <a:off x="8156341"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2" name="Line 64">
              <a:extLst>
                <a:ext uri="{FF2B5EF4-FFF2-40B4-BE49-F238E27FC236}">
                  <a16:creationId xmlns:a16="http://schemas.microsoft.com/office/drawing/2014/main" id="{0C7C0D86-70ED-2D43-92F2-A83F2A6E073D}"/>
                </a:ext>
              </a:extLst>
            </p:cNvPr>
            <p:cNvSpPr>
              <a:spLocks noChangeShapeType="1"/>
            </p:cNvSpPr>
            <p:nvPr/>
          </p:nvSpPr>
          <p:spPr bwMode="auto">
            <a:xfrm>
              <a:off x="8357503"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3" name="Line 65">
              <a:extLst>
                <a:ext uri="{FF2B5EF4-FFF2-40B4-BE49-F238E27FC236}">
                  <a16:creationId xmlns:a16="http://schemas.microsoft.com/office/drawing/2014/main" id="{AB0D2432-0093-C642-A4C1-8F7E6DB22E8E}"/>
                </a:ext>
              </a:extLst>
            </p:cNvPr>
            <p:cNvSpPr>
              <a:spLocks noChangeShapeType="1"/>
            </p:cNvSpPr>
            <p:nvPr/>
          </p:nvSpPr>
          <p:spPr bwMode="auto">
            <a:xfrm>
              <a:off x="8558665"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4" name="Line 66">
              <a:extLst>
                <a:ext uri="{FF2B5EF4-FFF2-40B4-BE49-F238E27FC236}">
                  <a16:creationId xmlns:a16="http://schemas.microsoft.com/office/drawing/2014/main" id="{8581A4C8-9286-E342-B8B5-A41F873E79FA}"/>
                </a:ext>
              </a:extLst>
            </p:cNvPr>
            <p:cNvSpPr>
              <a:spLocks noChangeShapeType="1"/>
            </p:cNvSpPr>
            <p:nvPr/>
          </p:nvSpPr>
          <p:spPr bwMode="auto">
            <a:xfrm>
              <a:off x="8758279"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5" name="Line 67">
              <a:extLst>
                <a:ext uri="{FF2B5EF4-FFF2-40B4-BE49-F238E27FC236}">
                  <a16:creationId xmlns:a16="http://schemas.microsoft.com/office/drawing/2014/main" id="{08322328-A5B9-F64E-8E0A-69AB100CB12A}"/>
                </a:ext>
              </a:extLst>
            </p:cNvPr>
            <p:cNvSpPr>
              <a:spLocks noChangeShapeType="1"/>
            </p:cNvSpPr>
            <p:nvPr/>
          </p:nvSpPr>
          <p:spPr bwMode="auto">
            <a:xfrm>
              <a:off x="8959441"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6" name="Line 68">
              <a:extLst>
                <a:ext uri="{FF2B5EF4-FFF2-40B4-BE49-F238E27FC236}">
                  <a16:creationId xmlns:a16="http://schemas.microsoft.com/office/drawing/2014/main" id="{BC17E374-DFC5-FB43-9D37-AF761E883413}"/>
                </a:ext>
              </a:extLst>
            </p:cNvPr>
            <p:cNvSpPr>
              <a:spLocks noChangeShapeType="1"/>
            </p:cNvSpPr>
            <p:nvPr/>
          </p:nvSpPr>
          <p:spPr bwMode="auto">
            <a:xfrm>
              <a:off x="9159056"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7" name="Line 69">
              <a:extLst>
                <a:ext uri="{FF2B5EF4-FFF2-40B4-BE49-F238E27FC236}">
                  <a16:creationId xmlns:a16="http://schemas.microsoft.com/office/drawing/2014/main" id="{DDE2EFD8-D9B6-1C4E-B93D-7DA590AA8DBD}"/>
                </a:ext>
              </a:extLst>
            </p:cNvPr>
            <p:cNvSpPr>
              <a:spLocks noChangeShapeType="1"/>
            </p:cNvSpPr>
            <p:nvPr/>
          </p:nvSpPr>
          <p:spPr bwMode="auto">
            <a:xfrm>
              <a:off x="9360218"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8" name="Line 70">
              <a:extLst>
                <a:ext uri="{FF2B5EF4-FFF2-40B4-BE49-F238E27FC236}">
                  <a16:creationId xmlns:a16="http://schemas.microsoft.com/office/drawing/2014/main" id="{1C8918E2-65C2-3643-8F02-7191B7672E63}"/>
                </a:ext>
              </a:extLst>
            </p:cNvPr>
            <p:cNvSpPr>
              <a:spLocks noChangeShapeType="1"/>
            </p:cNvSpPr>
            <p:nvPr/>
          </p:nvSpPr>
          <p:spPr bwMode="auto">
            <a:xfrm>
              <a:off x="9561380"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09" name="Line 71">
              <a:extLst>
                <a:ext uri="{FF2B5EF4-FFF2-40B4-BE49-F238E27FC236}">
                  <a16:creationId xmlns:a16="http://schemas.microsoft.com/office/drawing/2014/main" id="{447BEED7-EF7D-4A41-AB21-3CC4880B203A}"/>
                </a:ext>
              </a:extLst>
            </p:cNvPr>
            <p:cNvSpPr>
              <a:spLocks noChangeShapeType="1"/>
            </p:cNvSpPr>
            <p:nvPr/>
          </p:nvSpPr>
          <p:spPr bwMode="auto">
            <a:xfrm>
              <a:off x="9760994"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0" name="Line 72">
              <a:extLst>
                <a:ext uri="{FF2B5EF4-FFF2-40B4-BE49-F238E27FC236}">
                  <a16:creationId xmlns:a16="http://schemas.microsoft.com/office/drawing/2014/main" id="{A57D780E-8253-AE49-BEA9-D051FCE6A232}"/>
                </a:ext>
              </a:extLst>
            </p:cNvPr>
            <p:cNvSpPr>
              <a:spLocks noChangeShapeType="1"/>
            </p:cNvSpPr>
            <p:nvPr/>
          </p:nvSpPr>
          <p:spPr bwMode="auto">
            <a:xfrm>
              <a:off x="9962155" y="3614823"/>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1" name="Line 73">
              <a:extLst>
                <a:ext uri="{FF2B5EF4-FFF2-40B4-BE49-F238E27FC236}">
                  <a16:creationId xmlns:a16="http://schemas.microsoft.com/office/drawing/2014/main" id="{D2D2D522-BAB9-A243-A339-1DAA0DCAEAD3}"/>
                </a:ext>
              </a:extLst>
            </p:cNvPr>
            <p:cNvSpPr>
              <a:spLocks noChangeShapeType="1"/>
            </p:cNvSpPr>
            <p:nvPr/>
          </p:nvSpPr>
          <p:spPr bwMode="auto">
            <a:xfrm>
              <a:off x="10161770" y="3614823"/>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2" name="Line 74">
              <a:extLst>
                <a:ext uri="{FF2B5EF4-FFF2-40B4-BE49-F238E27FC236}">
                  <a16:creationId xmlns:a16="http://schemas.microsoft.com/office/drawing/2014/main" id="{0234E226-B99E-304D-A7A3-66DBCAAF0076}"/>
                </a:ext>
              </a:extLst>
            </p:cNvPr>
            <p:cNvSpPr>
              <a:spLocks noChangeShapeType="1"/>
            </p:cNvSpPr>
            <p:nvPr/>
          </p:nvSpPr>
          <p:spPr bwMode="auto">
            <a:xfrm>
              <a:off x="10362932" y="3614823"/>
              <a:ext cx="54159"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3" name="Line 75">
              <a:extLst>
                <a:ext uri="{FF2B5EF4-FFF2-40B4-BE49-F238E27FC236}">
                  <a16:creationId xmlns:a16="http://schemas.microsoft.com/office/drawing/2014/main" id="{7F4789DF-82A9-E946-B1F9-FB27ECF9C14E}"/>
                </a:ext>
              </a:extLst>
            </p:cNvPr>
            <p:cNvSpPr>
              <a:spLocks noChangeShapeType="1"/>
            </p:cNvSpPr>
            <p:nvPr/>
          </p:nvSpPr>
          <p:spPr bwMode="auto">
            <a:xfrm>
              <a:off x="4145483"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4" name="Line 76">
              <a:extLst>
                <a:ext uri="{FF2B5EF4-FFF2-40B4-BE49-F238E27FC236}">
                  <a16:creationId xmlns:a16="http://schemas.microsoft.com/office/drawing/2014/main" id="{A60456C3-7634-F147-BB81-92BAE2914083}"/>
                </a:ext>
              </a:extLst>
            </p:cNvPr>
            <p:cNvSpPr>
              <a:spLocks noChangeShapeType="1"/>
            </p:cNvSpPr>
            <p:nvPr/>
          </p:nvSpPr>
          <p:spPr bwMode="auto">
            <a:xfrm>
              <a:off x="4346645"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5" name="Line 77">
              <a:extLst>
                <a:ext uri="{FF2B5EF4-FFF2-40B4-BE49-F238E27FC236}">
                  <a16:creationId xmlns:a16="http://schemas.microsoft.com/office/drawing/2014/main" id="{41B65C14-061D-3746-B21D-7924C49946F0}"/>
                </a:ext>
              </a:extLst>
            </p:cNvPr>
            <p:cNvSpPr>
              <a:spLocks noChangeShapeType="1"/>
            </p:cNvSpPr>
            <p:nvPr/>
          </p:nvSpPr>
          <p:spPr bwMode="auto">
            <a:xfrm>
              <a:off x="4547807"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6" name="Line 78">
              <a:extLst>
                <a:ext uri="{FF2B5EF4-FFF2-40B4-BE49-F238E27FC236}">
                  <a16:creationId xmlns:a16="http://schemas.microsoft.com/office/drawing/2014/main" id="{CA77833F-3631-E44D-AEB7-2CBF650DDCAA}"/>
                </a:ext>
              </a:extLst>
            </p:cNvPr>
            <p:cNvSpPr>
              <a:spLocks noChangeShapeType="1"/>
            </p:cNvSpPr>
            <p:nvPr/>
          </p:nvSpPr>
          <p:spPr bwMode="auto">
            <a:xfrm>
              <a:off x="4747420"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7" name="Line 79">
              <a:extLst>
                <a:ext uri="{FF2B5EF4-FFF2-40B4-BE49-F238E27FC236}">
                  <a16:creationId xmlns:a16="http://schemas.microsoft.com/office/drawing/2014/main" id="{E8FAB45E-4BCE-9D49-850E-A15E6DA606BC}"/>
                </a:ext>
              </a:extLst>
            </p:cNvPr>
            <p:cNvSpPr>
              <a:spLocks noChangeShapeType="1"/>
            </p:cNvSpPr>
            <p:nvPr/>
          </p:nvSpPr>
          <p:spPr bwMode="auto">
            <a:xfrm>
              <a:off x="4948582"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8" name="Line 80">
              <a:extLst>
                <a:ext uri="{FF2B5EF4-FFF2-40B4-BE49-F238E27FC236}">
                  <a16:creationId xmlns:a16="http://schemas.microsoft.com/office/drawing/2014/main" id="{580EE014-9A30-204C-8F42-B535F2A0DACF}"/>
                </a:ext>
              </a:extLst>
            </p:cNvPr>
            <p:cNvSpPr>
              <a:spLocks noChangeShapeType="1"/>
            </p:cNvSpPr>
            <p:nvPr/>
          </p:nvSpPr>
          <p:spPr bwMode="auto">
            <a:xfrm>
              <a:off x="5148197"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19" name="Line 81">
              <a:extLst>
                <a:ext uri="{FF2B5EF4-FFF2-40B4-BE49-F238E27FC236}">
                  <a16:creationId xmlns:a16="http://schemas.microsoft.com/office/drawing/2014/main" id="{AD208BD5-68B9-F84D-A8B5-BADA44E7F13D}"/>
                </a:ext>
              </a:extLst>
            </p:cNvPr>
            <p:cNvSpPr>
              <a:spLocks noChangeShapeType="1"/>
            </p:cNvSpPr>
            <p:nvPr/>
          </p:nvSpPr>
          <p:spPr bwMode="auto">
            <a:xfrm>
              <a:off x="5349359"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0" name="Line 82">
              <a:extLst>
                <a:ext uri="{FF2B5EF4-FFF2-40B4-BE49-F238E27FC236}">
                  <a16:creationId xmlns:a16="http://schemas.microsoft.com/office/drawing/2014/main" id="{4CF26163-689C-164D-A973-BBBD10FD9C05}"/>
                </a:ext>
              </a:extLst>
            </p:cNvPr>
            <p:cNvSpPr>
              <a:spLocks noChangeShapeType="1"/>
            </p:cNvSpPr>
            <p:nvPr/>
          </p:nvSpPr>
          <p:spPr bwMode="auto">
            <a:xfrm>
              <a:off x="5550521"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1" name="Line 83">
              <a:extLst>
                <a:ext uri="{FF2B5EF4-FFF2-40B4-BE49-F238E27FC236}">
                  <a16:creationId xmlns:a16="http://schemas.microsoft.com/office/drawing/2014/main" id="{FB2526E6-642B-FE41-9007-0C4F2AA2DADC}"/>
                </a:ext>
              </a:extLst>
            </p:cNvPr>
            <p:cNvSpPr>
              <a:spLocks noChangeShapeType="1"/>
            </p:cNvSpPr>
            <p:nvPr/>
          </p:nvSpPr>
          <p:spPr bwMode="auto">
            <a:xfrm>
              <a:off x="5750135"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2" name="Line 84">
              <a:extLst>
                <a:ext uri="{FF2B5EF4-FFF2-40B4-BE49-F238E27FC236}">
                  <a16:creationId xmlns:a16="http://schemas.microsoft.com/office/drawing/2014/main" id="{3D92A03D-432F-E145-A44A-B2346E625F73}"/>
                </a:ext>
              </a:extLst>
            </p:cNvPr>
            <p:cNvSpPr>
              <a:spLocks noChangeShapeType="1"/>
            </p:cNvSpPr>
            <p:nvPr/>
          </p:nvSpPr>
          <p:spPr bwMode="auto">
            <a:xfrm>
              <a:off x="5951297"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3" name="Line 85">
              <a:extLst>
                <a:ext uri="{FF2B5EF4-FFF2-40B4-BE49-F238E27FC236}">
                  <a16:creationId xmlns:a16="http://schemas.microsoft.com/office/drawing/2014/main" id="{0A6C350E-50A4-DF4D-97BB-E509FAA03EFE}"/>
                </a:ext>
              </a:extLst>
            </p:cNvPr>
            <p:cNvSpPr>
              <a:spLocks noChangeShapeType="1"/>
            </p:cNvSpPr>
            <p:nvPr/>
          </p:nvSpPr>
          <p:spPr bwMode="auto">
            <a:xfrm>
              <a:off x="6150912"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4" name="Line 86">
              <a:extLst>
                <a:ext uri="{FF2B5EF4-FFF2-40B4-BE49-F238E27FC236}">
                  <a16:creationId xmlns:a16="http://schemas.microsoft.com/office/drawing/2014/main" id="{2F9EF8D5-1F55-B64D-9C46-DFA7C339C51D}"/>
                </a:ext>
              </a:extLst>
            </p:cNvPr>
            <p:cNvSpPr>
              <a:spLocks noChangeShapeType="1"/>
            </p:cNvSpPr>
            <p:nvPr/>
          </p:nvSpPr>
          <p:spPr bwMode="auto">
            <a:xfrm>
              <a:off x="6352074"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5" name="Line 87">
              <a:extLst>
                <a:ext uri="{FF2B5EF4-FFF2-40B4-BE49-F238E27FC236}">
                  <a16:creationId xmlns:a16="http://schemas.microsoft.com/office/drawing/2014/main" id="{1C4573A7-0E94-AD44-855A-D4FC8B211A90}"/>
                </a:ext>
              </a:extLst>
            </p:cNvPr>
            <p:cNvSpPr>
              <a:spLocks noChangeShapeType="1"/>
            </p:cNvSpPr>
            <p:nvPr/>
          </p:nvSpPr>
          <p:spPr bwMode="auto">
            <a:xfrm>
              <a:off x="6553236"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6" name="Line 88">
              <a:extLst>
                <a:ext uri="{FF2B5EF4-FFF2-40B4-BE49-F238E27FC236}">
                  <a16:creationId xmlns:a16="http://schemas.microsoft.com/office/drawing/2014/main" id="{AD11B3CD-5238-DB4E-B9C6-FD08C23C957C}"/>
                </a:ext>
              </a:extLst>
            </p:cNvPr>
            <p:cNvSpPr>
              <a:spLocks noChangeShapeType="1"/>
            </p:cNvSpPr>
            <p:nvPr/>
          </p:nvSpPr>
          <p:spPr bwMode="auto">
            <a:xfrm>
              <a:off x="6752850"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7" name="Line 89">
              <a:extLst>
                <a:ext uri="{FF2B5EF4-FFF2-40B4-BE49-F238E27FC236}">
                  <a16:creationId xmlns:a16="http://schemas.microsoft.com/office/drawing/2014/main" id="{A433C000-662C-B943-B19E-BF4895D659D2}"/>
                </a:ext>
              </a:extLst>
            </p:cNvPr>
            <p:cNvSpPr>
              <a:spLocks noChangeShapeType="1"/>
            </p:cNvSpPr>
            <p:nvPr/>
          </p:nvSpPr>
          <p:spPr bwMode="auto">
            <a:xfrm>
              <a:off x="6954012"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8" name="Line 90">
              <a:extLst>
                <a:ext uri="{FF2B5EF4-FFF2-40B4-BE49-F238E27FC236}">
                  <a16:creationId xmlns:a16="http://schemas.microsoft.com/office/drawing/2014/main" id="{377A1A63-121C-694A-AC13-E0307DED8D4F}"/>
                </a:ext>
              </a:extLst>
            </p:cNvPr>
            <p:cNvSpPr>
              <a:spLocks noChangeShapeType="1"/>
            </p:cNvSpPr>
            <p:nvPr/>
          </p:nvSpPr>
          <p:spPr bwMode="auto">
            <a:xfrm>
              <a:off x="7153627"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29" name="Line 91">
              <a:extLst>
                <a:ext uri="{FF2B5EF4-FFF2-40B4-BE49-F238E27FC236}">
                  <a16:creationId xmlns:a16="http://schemas.microsoft.com/office/drawing/2014/main" id="{930AD1FB-CE16-334F-9F7E-2CC137314895}"/>
                </a:ext>
              </a:extLst>
            </p:cNvPr>
            <p:cNvSpPr>
              <a:spLocks noChangeShapeType="1"/>
            </p:cNvSpPr>
            <p:nvPr/>
          </p:nvSpPr>
          <p:spPr bwMode="auto">
            <a:xfrm>
              <a:off x="7354789"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0" name="Line 92">
              <a:extLst>
                <a:ext uri="{FF2B5EF4-FFF2-40B4-BE49-F238E27FC236}">
                  <a16:creationId xmlns:a16="http://schemas.microsoft.com/office/drawing/2014/main" id="{46BD958C-8B3C-0F4E-A304-99BD60D247D4}"/>
                </a:ext>
              </a:extLst>
            </p:cNvPr>
            <p:cNvSpPr>
              <a:spLocks noChangeShapeType="1"/>
            </p:cNvSpPr>
            <p:nvPr/>
          </p:nvSpPr>
          <p:spPr bwMode="auto">
            <a:xfrm>
              <a:off x="7555950"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1" name="Line 93">
              <a:extLst>
                <a:ext uri="{FF2B5EF4-FFF2-40B4-BE49-F238E27FC236}">
                  <a16:creationId xmlns:a16="http://schemas.microsoft.com/office/drawing/2014/main" id="{AF6DB41C-04A8-C44A-A394-BE39507FBECD}"/>
                </a:ext>
              </a:extLst>
            </p:cNvPr>
            <p:cNvSpPr>
              <a:spLocks noChangeShapeType="1"/>
            </p:cNvSpPr>
            <p:nvPr/>
          </p:nvSpPr>
          <p:spPr bwMode="auto">
            <a:xfrm>
              <a:off x="7755564"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2" name="Line 94">
              <a:extLst>
                <a:ext uri="{FF2B5EF4-FFF2-40B4-BE49-F238E27FC236}">
                  <a16:creationId xmlns:a16="http://schemas.microsoft.com/office/drawing/2014/main" id="{0E82DC3B-6D72-9746-A33A-84748BA52664}"/>
                </a:ext>
              </a:extLst>
            </p:cNvPr>
            <p:cNvSpPr>
              <a:spLocks noChangeShapeType="1"/>
            </p:cNvSpPr>
            <p:nvPr/>
          </p:nvSpPr>
          <p:spPr bwMode="auto">
            <a:xfrm>
              <a:off x="7956726"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3" name="Line 95">
              <a:extLst>
                <a:ext uri="{FF2B5EF4-FFF2-40B4-BE49-F238E27FC236}">
                  <a16:creationId xmlns:a16="http://schemas.microsoft.com/office/drawing/2014/main" id="{DA1B932F-66F6-5348-A81A-8C627BBF8574}"/>
                </a:ext>
              </a:extLst>
            </p:cNvPr>
            <p:cNvSpPr>
              <a:spLocks noChangeShapeType="1"/>
            </p:cNvSpPr>
            <p:nvPr/>
          </p:nvSpPr>
          <p:spPr bwMode="auto">
            <a:xfrm>
              <a:off x="8156341"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4" name="Line 96">
              <a:extLst>
                <a:ext uri="{FF2B5EF4-FFF2-40B4-BE49-F238E27FC236}">
                  <a16:creationId xmlns:a16="http://schemas.microsoft.com/office/drawing/2014/main" id="{BAC2C692-5EE1-C340-B66D-6FB4F9E03FED}"/>
                </a:ext>
              </a:extLst>
            </p:cNvPr>
            <p:cNvSpPr>
              <a:spLocks noChangeShapeType="1"/>
            </p:cNvSpPr>
            <p:nvPr/>
          </p:nvSpPr>
          <p:spPr bwMode="auto">
            <a:xfrm>
              <a:off x="8357503"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5" name="Line 97">
              <a:extLst>
                <a:ext uri="{FF2B5EF4-FFF2-40B4-BE49-F238E27FC236}">
                  <a16:creationId xmlns:a16="http://schemas.microsoft.com/office/drawing/2014/main" id="{915C1837-03FD-7944-80C8-4328A9E6C7A1}"/>
                </a:ext>
              </a:extLst>
            </p:cNvPr>
            <p:cNvSpPr>
              <a:spLocks noChangeShapeType="1"/>
            </p:cNvSpPr>
            <p:nvPr/>
          </p:nvSpPr>
          <p:spPr bwMode="auto">
            <a:xfrm>
              <a:off x="8558665"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6" name="Line 98">
              <a:extLst>
                <a:ext uri="{FF2B5EF4-FFF2-40B4-BE49-F238E27FC236}">
                  <a16:creationId xmlns:a16="http://schemas.microsoft.com/office/drawing/2014/main" id="{68FE971B-3202-0747-9B38-7FCF1EE3E31C}"/>
                </a:ext>
              </a:extLst>
            </p:cNvPr>
            <p:cNvSpPr>
              <a:spLocks noChangeShapeType="1"/>
            </p:cNvSpPr>
            <p:nvPr/>
          </p:nvSpPr>
          <p:spPr bwMode="auto">
            <a:xfrm>
              <a:off x="8758279"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7" name="Line 99">
              <a:extLst>
                <a:ext uri="{FF2B5EF4-FFF2-40B4-BE49-F238E27FC236}">
                  <a16:creationId xmlns:a16="http://schemas.microsoft.com/office/drawing/2014/main" id="{6EC20B3C-A4F3-7743-B535-95DCC28C1DEB}"/>
                </a:ext>
              </a:extLst>
            </p:cNvPr>
            <p:cNvSpPr>
              <a:spLocks noChangeShapeType="1"/>
            </p:cNvSpPr>
            <p:nvPr/>
          </p:nvSpPr>
          <p:spPr bwMode="auto">
            <a:xfrm>
              <a:off x="8959441"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8" name="Line 100">
              <a:extLst>
                <a:ext uri="{FF2B5EF4-FFF2-40B4-BE49-F238E27FC236}">
                  <a16:creationId xmlns:a16="http://schemas.microsoft.com/office/drawing/2014/main" id="{F843D24D-FD9A-A141-A743-E5D7E9713E87}"/>
                </a:ext>
              </a:extLst>
            </p:cNvPr>
            <p:cNvSpPr>
              <a:spLocks noChangeShapeType="1"/>
            </p:cNvSpPr>
            <p:nvPr/>
          </p:nvSpPr>
          <p:spPr bwMode="auto">
            <a:xfrm>
              <a:off x="9159056"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39" name="Line 101">
              <a:extLst>
                <a:ext uri="{FF2B5EF4-FFF2-40B4-BE49-F238E27FC236}">
                  <a16:creationId xmlns:a16="http://schemas.microsoft.com/office/drawing/2014/main" id="{3F59E1FC-6C5C-B34A-88CB-429F1E70C891}"/>
                </a:ext>
              </a:extLst>
            </p:cNvPr>
            <p:cNvSpPr>
              <a:spLocks noChangeShapeType="1"/>
            </p:cNvSpPr>
            <p:nvPr/>
          </p:nvSpPr>
          <p:spPr bwMode="auto">
            <a:xfrm>
              <a:off x="9360218"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0" name="Line 102">
              <a:extLst>
                <a:ext uri="{FF2B5EF4-FFF2-40B4-BE49-F238E27FC236}">
                  <a16:creationId xmlns:a16="http://schemas.microsoft.com/office/drawing/2014/main" id="{16FA96E2-988A-9A43-A940-DF63A558963B}"/>
                </a:ext>
              </a:extLst>
            </p:cNvPr>
            <p:cNvSpPr>
              <a:spLocks noChangeShapeType="1"/>
            </p:cNvSpPr>
            <p:nvPr/>
          </p:nvSpPr>
          <p:spPr bwMode="auto">
            <a:xfrm>
              <a:off x="9561380"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1" name="Line 103">
              <a:extLst>
                <a:ext uri="{FF2B5EF4-FFF2-40B4-BE49-F238E27FC236}">
                  <a16:creationId xmlns:a16="http://schemas.microsoft.com/office/drawing/2014/main" id="{2BD176E9-7A2A-4F4E-9B9D-4CDE7FD6C692}"/>
                </a:ext>
              </a:extLst>
            </p:cNvPr>
            <p:cNvSpPr>
              <a:spLocks noChangeShapeType="1"/>
            </p:cNvSpPr>
            <p:nvPr/>
          </p:nvSpPr>
          <p:spPr bwMode="auto">
            <a:xfrm>
              <a:off x="9760994"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2" name="Line 104">
              <a:extLst>
                <a:ext uri="{FF2B5EF4-FFF2-40B4-BE49-F238E27FC236}">
                  <a16:creationId xmlns:a16="http://schemas.microsoft.com/office/drawing/2014/main" id="{925AA9A1-6322-1B49-9757-30A920961F3A}"/>
                </a:ext>
              </a:extLst>
            </p:cNvPr>
            <p:cNvSpPr>
              <a:spLocks noChangeShapeType="1"/>
            </p:cNvSpPr>
            <p:nvPr/>
          </p:nvSpPr>
          <p:spPr bwMode="auto">
            <a:xfrm>
              <a:off x="9962155" y="4461251"/>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3" name="Line 105">
              <a:extLst>
                <a:ext uri="{FF2B5EF4-FFF2-40B4-BE49-F238E27FC236}">
                  <a16:creationId xmlns:a16="http://schemas.microsoft.com/office/drawing/2014/main" id="{3BECA229-0C98-9E44-A74A-2E9056D39A57}"/>
                </a:ext>
              </a:extLst>
            </p:cNvPr>
            <p:cNvSpPr>
              <a:spLocks noChangeShapeType="1"/>
            </p:cNvSpPr>
            <p:nvPr/>
          </p:nvSpPr>
          <p:spPr bwMode="auto">
            <a:xfrm>
              <a:off x="10161770" y="4461251"/>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4" name="Line 106">
              <a:extLst>
                <a:ext uri="{FF2B5EF4-FFF2-40B4-BE49-F238E27FC236}">
                  <a16:creationId xmlns:a16="http://schemas.microsoft.com/office/drawing/2014/main" id="{86A6596F-BC79-A342-A555-CBF3ACCA9365}"/>
                </a:ext>
              </a:extLst>
            </p:cNvPr>
            <p:cNvSpPr>
              <a:spLocks noChangeShapeType="1"/>
            </p:cNvSpPr>
            <p:nvPr/>
          </p:nvSpPr>
          <p:spPr bwMode="auto">
            <a:xfrm>
              <a:off x="10362932" y="4461251"/>
              <a:ext cx="54159"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5" name="Line 107">
              <a:extLst>
                <a:ext uri="{FF2B5EF4-FFF2-40B4-BE49-F238E27FC236}">
                  <a16:creationId xmlns:a16="http://schemas.microsoft.com/office/drawing/2014/main" id="{55A0C15E-D342-CE4E-B8E0-86BE42DBBA1C}"/>
                </a:ext>
              </a:extLst>
            </p:cNvPr>
            <p:cNvSpPr>
              <a:spLocks noChangeShapeType="1"/>
            </p:cNvSpPr>
            <p:nvPr/>
          </p:nvSpPr>
          <p:spPr bwMode="auto">
            <a:xfrm>
              <a:off x="4145483"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6" name="Line 108">
              <a:extLst>
                <a:ext uri="{FF2B5EF4-FFF2-40B4-BE49-F238E27FC236}">
                  <a16:creationId xmlns:a16="http://schemas.microsoft.com/office/drawing/2014/main" id="{7788394A-BAC9-234B-BE42-2B33753556F4}"/>
                </a:ext>
              </a:extLst>
            </p:cNvPr>
            <p:cNvSpPr>
              <a:spLocks noChangeShapeType="1"/>
            </p:cNvSpPr>
            <p:nvPr/>
          </p:nvSpPr>
          <p:spPr bwMode="auto">
            <a:xfrm>
              <a:off x="4346645"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7" name="Line 109">
              <a:extLst>
                <a:ext uri="{FF2B5EF4-FFF2-40B4-BE49-F238E27FC236}">
                  <a16:creationId xmlns:a16="http://schemas.microsoft.com/office/drawing/2014/main" id="{3CB84A78-9C72-6546-B650-B1C19017D98A}"/>
                </a:ext>
              </a:extLst>
            </p:cNvPr>
            <p:cNvSpPr>
              <a:spLocks noChangeShapeType="1"/>
            </p:cNvSpPr>
            <p:nvPr/>
          </p:nvSpPr>
          <p:spPr bwMode="auto">
            <a:xfrm>
              <a:off x="4547807"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8" name="Line 110">
              <a:extLst>
                <a:ext uri="{FF2B5EF4-FFF2-40B4-BE49-F238E27FC236}">
                  <a16:creationId xmlns:a16="http://schemas.microsoft.com/office/drawing/2014/main" id="{9E7BC255-4BF4-B143-812F-5334307DCC48}"/>
                </a:ext>
              </a:extLst>
            </p:cNvPr>
            <p:cNvSpPr>
              <a:spLocks noChangeShapeType="1"/>
            </p:cNvSpPr>
            <p:nvPr/>
          </p:nvSpPr>
          <p:spPr bwMode="auto">
            <a:xfrm>
              <a:off x="4747420"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49" name="Line 111">
              <a:extLst>
                <a:ext uri="{FF2B5EF4-FFF2-40B4-BE49-F238E27FC236}">
                  <a16:creationId xmlns:a16="http://schemas.microsoft.com/office/drawing/2014/main" id="{29564CE0-E9A7-5D40-B420-2F416B165E1A}"/>
                </a:ext>
              </a:extLst>
            </p:cNvPr>
            <p:cNvSpPr>
              <a:spLocks noChangeShapeType="1"/>
            </p:cNvSpPr>
            <p:nvPr/>
          </p:nvSpPr>
          <p:spPr bwMode="auto">
            <a:xfrm>
              <a:off x="4948582"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0" name="Line 112">
              <a:extLst>
                <a:ext uri="{FF2B5EF4-FFF2-40B4-BE49-F238E27FC236}">
                  <a16:creationId xmlns:a16="http://schemas.microsoft.com/office/drawing/2014/main" id="{64A44E80-8CBB-C84B-B28B-2A29D36B5992}"/>
                </a:ext>
              </a:extLst>
            </p:cNvPr>
            <p:cNvSpPr>
              <a:spLocks noChangeShapeType="1"/>
            </p:cNvSpPr>
            <p:nvPr/>
          </p:nvSpPr>
          <p:spPr bwMode="auto">
            <a:xfrm>
              <a:off x="5148197"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1" name="Line 113">
              <a:extLst>
                <a:ext uri="{FF2B5EF4-FFF2-40B4-BE49-F238E27FC236}">
                  <a16:creationId xmlns:a16="http://schemas.microsoft.com/office/drawing/2014/main" id="{D1DC5A97-C8D5-8C40-8A14-43F2EE6FB8A0}"/>
                </a:ext>
              </a:extLst>
            </p:cNvPr>
            <p:cNvSpPr>
              <a:spLocks noChangeShapeType="1"/>
            </p:cNvSpPr>
            <p:nvPr/>
          </p:nvSpPr>
          <p:spPr bwMode="auto">
            <a:xfrm>
              <a:off x="5349359"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2" name="Line 114">
              <a:extLst>
                <a:ext uri="{FF2B5EF4-FFF2-40B4-BE49-F238E27FC236}">
                  <a16:creationId xmlns:a16="http://schemas.microsoft.com/office/drawing/2014/main" id="{E665E39E-73AF-AC4A-A420-7CC107B3D3AC}"/>
                </a:ext>
              </a:extLst>
            </p:cNvPr>
            <p:cNvSpPr>
              <a:spLocks noChangeShapeType="1"/>
            </p:cNvSpPr>
            <p:nvPr/>
          </p:nvSpPr>
          <p:spPr bwMode="auto">
            <a:xfrm>
              <a:off x="5550521"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3" name="Line 115">
              <a:extLst>
                <a:ext uri="{FF2B5EF4-FFF2-40B4-BE49-F238E27FC236}">
                  <a16:creationId xmlns:a16="http://schemas.microsoft.com/office/drawing/2014/main" id="{C3BB8D64-F370-1043-A22C-1CB18210B01E}"/>
                </a:ext>
              </a:extLst>
            </p:cNvPr>
            <p:cNvSpPr>
              <a:spLocks noChangeShapeType="1"/>
            </p:cNvSpPr>
            <p:nvPr/>
          </p:nvSpPr>
          <p:spPr bwMode="auto">
            <a:xfrm>
              <a:off x="5750135"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4" name="Line 116">
              <a:extLst>
                <a:ext uri="{FF2B5EF4-FFF2-40B4-BE49-F238E27FC236}">
                  <a16:creationId xmlns:a16="http://schemas.microsoft.com/office/drawing/2014/main" id="{D729D05F-D7F1-9549-96B1-43B51A60430A}"/>
                </a:ext>
              </a:extLst>
            </p:cNvPr>
            <p:cNvSpPr>
              <a:spLocks noChangeShapeType="1"/>
            </p:cNvSpPr>
            <p:nvPr/>
          </p:nvSpPr>
          <p:spPr bwMode="auto">
            <a:xfrm>
              <a:off x="5951297"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5" name="Line 117">
              <a:extLst>
                <a:ext uri="{FF2B5EF4-FFF2-40B4-BE49-F238E27FC236}">
                  <a16:creationId xmlns:a16="http://schemas.microsoft.com/office/drawing/2014/main" id="{B62AB611-6D5D-B543-8986-C2769D7D4459}"/>
                </a:ext>
              </a:extLst>
            </p:cNvPr>
            <p:cNvSpPr>
              <a:spLocks noChangeShapeType="1"/>
            </p:cNvSpPr>
            <p:nvPr/>
          </p:nvSpPr>
          <p:spPr bwMode="auto">
            <a:xfrm>
              <a:off x="6150912"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6" name="Line 118">
              <a:extLst>
                <a:ext uri="{FF2B5EF4-FFF2-40B4-BE49-F238E27FC236}">
                  <a16:creationId xmlns:a16="http://schemas.microsoft.com/office/drawing/2014/main" id="{DDFAA781-D2B8-C34A-A597-04021EBAD8F4}"/>
                </a:ext>
              </a:extLst>
            </p:cNvPr>
            <p:cNvSpPr>
              <a:spLocks noChangeShapeType="1"/>
            </p:cNvSpPr>
            <p:nvPr/>
          </p:nvSpPr>
          <p:spPr bwMode="auto">
            <a:xfrm>
              <a:off x="6352074"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7" name="Line 119">
              <a:extLst>
                <a:ext uri="{FF2B5EF4-FFF2-40B4-BE49-F238E27FC236}">
                  <a16:creationId xmlns:a16="http://schemas.microsoft.com/office/drawing/2014/main" id="{D2606B20-7996-A343-8037-D2C49570EEEC}"/>
                </a:ext>
              </a:extLst>
            </p:cNvPr>
            <p:cNvSpPr>
              <a:spLocks noChangeShapeType="1"/>
            </p:cNvSpPr>
            <p:nvPr/>
          </p:nvSpPr>
          <p:spPr bwMode="auto">
            <a:xfrm>
              <a:off x="6553236"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8" name="Line 120">
              <a:extLst>
                <a:ext uri="{FF2B5EF4-FFF2-40B4-BE49-F238E27FC236}">
                  <a16:creationId xmlns:a16="http://schemas.microsoft.com/office/drawing/2014/main" id="{6DBD2BF6-F42F-194F-9A2C-E93585EC2D42}"/>
                </a:ext>
              </a:extLst>
            </p:cNvPr>
            <p:cNvSpPr>
              <a:spLocks noChangeShapeType="1"/>
            </p:cNvSpPr>
            <p:nvPr/>
          </p:nvSpPr>
          <p:spPr bwMode="auto">
            <a:xfrm>
              <a:off x="6752850"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59" name="Line 121">
              <a:extLst>
                <a:ext uri="{FF2B5EF4-FFF2-40B4-BE49-F238E27FC236}">
                  <a16:creationId xmlns:a16="http://schemas.microsoft.com/office/drawing/2014/main" id="{5878C656-647B-134A-8B82-CE37A05993DC}"/>
                </a:ext>
              </a:extLst>
            </p:cNvPr>
            <p:cNvSpPr>
              <a:spLocks noChangeShapeType="1"/>
            </p:cNvSpPr>
            <p:nvPr/>
          </p:nvSpPr>
          <p:spPr bwMode="auto">
            <a:xfrm>
              <a:off x="6954012"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0" name="Line 122">
              <a:extLst>
                <a:ext uri="{FF2B5EF4-FFF2-40B4-BE49-F238E27FC236}">
                  <a16:creationId xmlns:a16="http://schemas.microsoft.com/office/drawing/2014/main" id="{21ACBC44-50E4-8949-A4CD-F7574E14048E}"/>
                </a:ext>
              </a:extLst>
            </p:cNvPr>
            <p:cNvSpPr>
              <a:spLocks noChangeShapeType="1"/>
            </p:cNvSpPr>
            <p:nvPr/>
          </p:nvSpPr>
          <p:spPr bwMode="auto">
            <a:xfrm>
              <a:off x="7153627"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1" name="Line 123">
              <a:extLst>
                <a:ext uri="{FF2B5EF4-FFF2-40B4-BE49-F238E27FC236}">
                  <a16:creationId xmlns:a16="http://schemas.microsoft.com/office/drawing/2014/main" id="{6E6726E9-94B8-6348-860A-9D2753538856}"/>
                </a:ext>
              </a:extLst>
            </p:cNvPr>
            <p:cNvSpPr>
              <a:spLocks noChangeShapeType="1"/>
            </p:cNvSpPr>
            <p:nvPr/>
          </p:nvSpPr>
          <p:spPr bwMode="auto">
            <a:xfrm>
              <a:off x="7354789"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2" name="Line 124">
              <a:extLst>
                <a:ext uri="{FF2B5EF4-FFF2-40B4-BE49-F238E27FC236}">
                  <a16:creationId xmlns:a16="http://schemas.microsoft.com/office/drawing/2014/main" id="{355BB5AD-9455-7343-A0C3-B3AFE28F3E62}"/>
                </a:ext>
              </a:extLst>
            </p:cNvPr>
            <p:cNvSpPr>
              <a:spLocks noChangeShapeType="1"/>
            </p:cNvSpPr>
            <p:nvPr/>
          </p:nvSpPr>
          <p:spPr bwMode="auto">
            <a:xfrm>
              <a:off x="7555950"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3" name="Line 125">
              <a:extLst>
                <a:ext uri="{FF2B5EF4-FFF2-40B4-BE49-F238E27FC236}">
                  <a16:creationId xmlns:a16="http://schemas.microsoft.com/office/drawing/2014/main" id="{641F458C-6A88-704E-B6FB-71A757A34F1F}"/>
                </a:ext>
              </a:extLst>
            </p:cNvPr>
            <p:cNvSpPr>
              <a:spLocks noChangeShapeType="1"/>
            </p:cNvSpPr>
            <p:nvPr/>
          </p:nvSpPr>
          <p:spPr bwMode="auto">
            <a:xfrm>
              <a:off x="7755564"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4" name="Line 126">
              <a:extLst>
                <a:ext uri="{FF2B5EF4-FFF2-40B4-BE49-F238E27FC236}">
                  <a16:creationId xmlns:a16="http://schemas.microsoft.com/office/drawing/2014/main" id="{D638FC82-F4CD-EC4E-8AF8-8E3AB90C4913}"/>
                </a:ext>
              </a:extLst>
            </p:cNvPr>
            <p:cNvSpPr>
              <a:spLocks noChangeShapeType="1"/>
            </p:cNvSpPr>
            <p:nvPr/>
          </p:nvSpPr>
          <p:spPr bwMode="auto">
            <a:xfrm>
              <a:off x="7956726"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5" name="Line 127">
              <a:extLst>
                <a:ext uri="{FF2B5EF4-FFF2-40B4-BE49-F238E27FC236}">
                  <a16:creationId xmlns:a16="http://schemas.microsoft.com/office/drawing/2014/main" id="{E9DB6C53-55BF-784C-ADF8-16A6427BE3F9}"/>
                </a:ext>
              </a:extLst>
            </p:cNvPr>
            <p:cNvSpPr>
              <a:spLocks noChangeShapeType="1"/>
            </p:cNvSpPr>
            <p:nvPr/>
          </p:nvSpPr>
          <p:spPr bwMode="auto">
            <a:xfrm>
              <a:off x="8156341"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6" name="Line 128">
              <a:extLst>
                <a:ext uri="{FF2B5EF4-FFF2-40B4-BE49-F238E27FC236}">
                  <a16:creationId xmlns:a16="http://schemas.microsoft.com/office/drawing/2014/main" id="{DD7BDC0F-0A8F-C449-B183-C198D599EAEF}"/>
                </a:ext>
              </a:extLst>
            </p:cNvPr>
            <p:cNvSpPr>
              <a:spLocks noChangeShapeType="1"/>
            </p:cNvSpPr>
            <p:nvPr/>
          </p:nvSpPr>
          <p:spPr bwMode="auto">
            <a:xfrm>
              <a:off x="8357503"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7" name="Line 129">
              <a:extLst>
                <a:ext uri="{FF2B5EF4-FFF2-40B4-BE49-F238E27FC236}">
                  <a16:creationId xmlns:a16="http://schemas.microsoft.com/office/drawing/2014/main" id="{C1D7DADC-08D9-854E-B65D-D5B94B04A2C1}"/>
                </a:ext>
              </a:extLst>
            </p:cNvPr>
            <p:cNvSpPr>
              <a:spLocks noChangeShapeType="1"/>
            </p:cNvSpPr>
            <p:nvPr/>
          </p:nvSpPr>
          <p:spPr bwMode="auto">
            <a:xfrm>
              <a:off x="8558665"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8" name="Line 130">
              <a:extLst>
                <a:ext uri="{FF2B5EF4-FFF2-40B4-BE49-F238E27FC236}">
                  <a16:creationId xmlns:a16="http://schemas.microsoft.com/office/drawing/2014/main" id="{BEC9C42C-8CC3-F543-8693-A9621A959DA8}"/>
                </a:ext>
              </a:extLst>
            </p:cNvPr>
            <p:cNvSpPr>
              <a:spLocks noChangeShapeType="1"/>
            </p:cNvSpPr>
            <p:nvPr/>
          </p:nvSpPr>
          <p:spPr bwMode="auto">
            <a:xfrm>
              <a:off x="8758279"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69" name="Line 131">
              <a:extLst>
                <a:ext uri="{FF2B5EF4-FFF2-40B4-BE49-F238E27FC236}">
                  <a16:creationId xmlns:a16="http://schemas.microsoft.com/office/drawing/2014/main" id="{B9F9EBF3-3DAB-8446-9910-80E918DE15B6}"/>
                </a:ext>
              </a:extLst>
            </p:cNvPr>
            <p:cNvSpPr>
              <a:spLocks noChangeShapeType="1"/>
            </p:cNvSpPr>
            <p:nvPr/>
          </p:nvSpPr>
          <p:spPr bwMode="auto">
            <a:xfrm>
              <a:off x="8959441"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0" name="Line 132">
              <a:extLst>
                <a:ext uri="{FF2B5EF4-FFF2-40B4-BE49-F238E27FC236}">
                  <a16:creationId xmlns:a16="http://schemas.microsoft.com/office/drawing/2014/main" id="{ABE5E9CA-9954-CE43-8D2E-92D2A883B89C}"/>
                </a:ext>
              </a:extLst>
            </p:cNvPr>
            <p:cNvSpPr>
              <a:spLocks noChangeShapeType="1"/>
            </p:cNvSpPr>
            <p:nvPr/>
          </p:nvSpPr>
          <p:spPr bwMode="auto">
            <a:xfrm>
              <a:off x="9159056"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1" name="Line 133">
              <a:extLst>
                <a:ext uri="{FF2B5EF4-FFF2-40B4-BE49-F238E27FC236}">
                  <a16:creationId xmlns:a16="http://schemas.microsoft.com/office/drawing/2014/main" id="{E93E7C79-90B0-994C-A7F1-E2FFD4BB9585}"/>
                </a:ext>
              </a:extLst>
            </p:cNvPr>
            <p:cNvSpPr>
              <a:spLocks noChangeShapeType="1"/>
            </p:cNvSpPr>
            <p:nvPr/>
          </p:nvSpPr>
          <p:spPr bwMode="auto">
            <a:xfrm>
              <a:off x="9360218"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2" name="Line 134">
              <a:extLst>
                <a:ext uri="{FF2B5EF4-FFF2-40B4-BE49-F238E27FC236}">
                  <a16:creationId xmlns:a16="http://schemas.microsoft.com/office/drawing/2014/main" id="{3F746DB8-6E12-4D40-AC72-B41D1E736683}"/>
                </a:ext>
              </a:extLst>
            </p:cNvPr>
            <p:cNvSpPr>
              <a:spLocks noChangeShapeType="1"/>
            </p:cNvSpPr>
            <p:nvPr/>
          </p:nvSpPr>
          <p:spPr bwMode="auto">
            <a:xfrm>
              <a:off x="9561380"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3" name="Line 135">
              <a:extLst>
                <a:ext uri="{FF2B5EF4-FFF2-40B4-BE49-F238E27FC236}">
                  <a16:creationId xmlns:a16="http://schemas.microsoft.com/office/drawing/2014/main" id="{C9F081DD-1E1C-FC4E-B237-B1DF353CC36C}"/>
                </a:ext>
              </a:extLst>
            </p:cNvPr>
            <p:cNvSpPr>
              <a:spLocks noChangeShapeType="1"/>
            </p:cNvSpPr>
            <p:nvPr/>
          </p:nvSpPr>
          <p:spPr bwMode="auto">
            <a:xfrm>
              <a:off x="9760994"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4" name="Line 136">
              <a:extLst>
                <a:ext uri="{FF2B5EF4-FFF2-40B4-BE49-F238E27FC236}">
                  <a16:creationId xmlns:a16="http://schemas.microsoft.com/office/drawing/2014/main" id="{031AF188-96D2-C043-83E9-9948BD25BBAB}"/>
                </a:ext>
              </a:extLst>
            </p:cNvPr>
            <p:cNvSpPr>
              <a:spLocks noChangeShapeType="1"/>
            </p:cNvSpPr>
            <p:nvPr/>
          </p:nvSpPr>
          <p:spPr bwMode="auto">
            <a:xfrm>
              <a:off x="9962155" y="5307678"/>
              <a:ext cx="133076"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5" name="Line 137">
              <a:extLst>
                <a:ext uri="{FF2B5EF4-FFF2-40B4-BE49-F238E27FC236}">
                  <a16:creationId xmlns:a16="http://schemas.microsoft.com/office/drawing/2014/main" id="{A1BDA704-18DC-C145-BA02-2CFD0405A856}"/>
                </a:ext>
              </a:extLst>
            </p:cNvPr>
            <p:cNvSpPr>
              <a:spLocks noChangeShapeType="1"/>
            </p:cNvSpPr>
            <p:nvPr/>
          </p:nvSpPr>
          <p:spPr bwMode="auto">
            <a:xfrm>
              <a:off x="10161770" y="5307678"/>
              <a:ext cx="134624"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6" name="Line 138">
              <a:extLst>
                <a:ext uri="{FF2B5EF4-FFF2-40B4-BE49-F238E27FC236}">
                  <a16:creationId xmlns:a16="http://schemas.microsoft.com/office/drawing/2014/main" id="{9FBB9C79-F9E3-DF4A-8BB1-04414ABF7343}"/>
                </a:ext>
              </a:extLst>
            </p:cNvPr>
            <p:cNvSpPr>
              <a:spLocks noChangeShapeType="1"/>
            </p:cNvSpPr>
            <p:nvPr/>
          </p:nvSpPr>
          <p:spPr bwMode="auto">
            <a:xfrm>
              <a:off x="10362932" y="5307678"/>
              <a:ext cx="54159" cy="0"/>
            </a:xfrm>
            <a:prstGeom prst="line">
              <a:avLst/>
            </a:prstGeom>
            <a:noFill/>
            <a:ln w="19050">
              <a:solidFill>
                <a:srgbClr val="A0A0A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7" name="Oval 139">
              <a:extLst>
                <a:ext uri="{FF2B5EF4-FFF2-40B4-BE49-F238E27FC236}">
                  <a16:creationId xmlns:a16="http://schemas.microsoft.com/office/drawing/2014/main" id="{10CC40D3-EA37-764B-A97F-FFA0CCDAC48F}"/>
                </a:ext>
              </a:extLst>
            </p:cNvPr>
            <p:cNvSpPr>
              <a:spLocks noChangeArrowheads="1"/>
            </p:cNvSpPr>
            <p:nvPr/>
          </p:nvSpPr>
          <p:spPr bwMode="auto">
            <a:xfrm>
              <a:off x="4778368" y="1586184"/>
              <a:ext cx="106771" cy="106771"/>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8" name="Oval 140">
              <a:extLst>
                <a:ext uri="{FF2B5EF4-FFF2-40B4-BE49-F238E27FC236}">
                  <a16:creationId xmlns:a16="http://schemas.microsoft.com/office/drawing/2014/main" id="{652AC57F-6BF1-F94C-B5C8-B8CEF9855198}"/>
                </a:ext>
              </a:extLst>
            </p:cNvPr>
            <p:cNvSpPr>
              <a:spLocks noChangeArrowheads="1"/>
            </p:cNvSpPr>
            <p:nvPr/>
          </p:nvSpPr>
          <p:spPr bwMode="auto">
            <a:xfrm>
              <a:off x="6847241" y="1872452"/>
              <a:ext cx="106771" cy="106771"/>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79" name="Oval 141">
              <a:extLst>
                <a:ext uri="{FF2B5EF4-FFF2-40B4-BE49-F238E27FC236}">
                  <a16:creationId xmlns:a16="http://schemas.microsoft.com/office/drawing/2014/main" id="{91205836-5989-024B-B1B5-C29C7B1AFFEC}"/>
                </a:ext>
              </a:extLst>
            </p:cNvPr>
            <p:cNvSpPr>
              <a:spLocks noChangeArrowheads="1"/>
            </p:cNvSpPr>
            <p:nvPr/>
          </p:nvSpPr>
          <p:spPr bwMode="auto">
            <a:xfrm>
              <a:off x="8272395" y="2432611"/>
              <a:ext cx="106771" cy="108318"/>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0" name="Oval 142">
              <a:extLst>
                <a:ext uri="{FF2B5EF4-FFF2-40B4-BE49-F238E27FC236}">
                  <a16:creationId xmlns:a16="http://schemas.microsoft.com/office/drawing/2014/main" id="{A2F30BA5-0CC1-EB45-888F-30993BD0BB47}"/>
                </a:ext>
              </a:extLst>
            </p:cNvPr>
            <p:cNvSpPr>
              <a:spLocks noChangeArrowheads="1"/>
            </p:cNvSpPr>
            <p:nvPr/>
          </p:nvSpPr>
          <p:spPr bwMode="auto">
            <a:xfrm>
              <a:off x="8687098" y="2718880"/>
              <a:ext cx="106771" cy="102128"/>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1" name="Oval 143">
              <a:extLst>
                <a:ext uri="{FF2B5EF4-FFF2-40B4-BE49-F238E27FC236}">
                  <a16:creationId xmlns:a16="http://schemas.microsoft.com/office/drawing/2014/main" id="{106EF3F9-C641-444B-81D1-7CF5998F6880}"/>
                </a:ext>
              </a:extLst>
            </p:cNvPr>
            <p:cNvSpPr>
              <a:spLocks noChangeArrowheads="1"/>
            </p:cNvSpPr>
            <p:nvPr/>
          </p:nvSpPr>
          <p:spPr bwMode="auto">
            <a:xfrm>
              <a:off x="6257682" y="2998958"/>
              <a:ext cx="108318" cy="106771"/>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2" name="Oval 144">
              <a:extLst>
                <a:ext uri="{FF2B5EF4-FFF2-40B4-BE49-F238E27FC236}">
                  <a16:creationId xmlns:a16="http://schemas.microsoft.com/office/drawing/2014/main" id="{27FA6137-E286-904C-BFB6-6D6E7954AD31}"/>
                </a:ext>
              </a:extLst>
            </p:cNvPr>
            <p:cNvSpPr>
              <a:spLocks noChangeArrowheads="1"/>
            </p:cNvSpPr>
            <p:nvPr/>
          </p:nvSpPr>
          <p:spPr bwMode="auto">
            <a:xfrm>
              <a:off x="8108371" y="3280585"/>
              <a:ext cx="106771" cy="106771"/>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3" name="Oval 146">
              <a:extLst>
                <a:ext uri="{FF2B5EF4-FFF2-40B4-BE49-F238E27FC236}">
                  <a16:creationId xmlns:a16="http://schemas.microsoft.com/office/drawing/2014/main" id="{5B3A8007-388A-0E43-847F-784EE768CF6A}"/>
                </a:ext>
              </a:extLst>
            </p:cNvPr>
            <p:cNvSpPr>
              <a:spLocks noChangeArrowheads="1"/>
            </p:cNvSpPr>
            <p:nvPr/>
          </p:nvSpPr>
          <p:spPr bwMode="auto">
            <a:xfrm>
              <a:off x="7056139" y="4127013"/>
              <a:ext cx="106771" cy="106771"/>
            </a:xfrm>
            <a:prstGeom prst="ellipse">
              <a:avLst/>
            </a:prstGeom>
            <a:solidFill>
              <a:srgbClr val="008000"/>
            </a:solidFill>
            <a:ln w="19050">
              <a:solidFill>
                <a:srgbClr val="008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4" name="Freeform 147">
              <a:extLst>
                <a:ext uri="{FF2B5EF4-FFF2-40B4-BE49-F238E27FC236}">
                  <a16:creationId xmlns:a16="http://schemas.microsoft.com/office/drawing/2014/main" id="{6885AEC4-60EC-4645-BC01-E5EDE6E987C2}"/>
                </a:ext>
              </a:extLst>
            </p:cNvPr>
            <p:cNvSpPr>
              <a:spLocks/>
            </p:cNvSpPr>
            <p:nvPr/>
          </p:nvSpPr>
          <p:spPr bwMode="auto">
            <a:xfrm>
              <a:off x="5522667" y="988888"/>
              <a:ext cx="156288" cy="134624"/>
            </a:xfrm>
            <a:custGeom>
              <a:avLst/>
              <a:gdLst>
                <a:gd name="T0" fmla="*/ 49 w 101"/>
                <a:gd name="T1" fmla="*/ 0 h 87"/>
                <a:gd name="T2" fmla="*/ 0 w 101"/>
                <a:gd name="T3" fmla="*/ 87 h 87"/>
                <a:gd name="T4" fmla="*/ 101 w 101"/>
                <a:gd name="T5" fmla="*/ 87 h 87"/>
                <a:gd name="T6" fmla="*/ 49 w 101"/>
                <a:gd name="T7" fmla="*/ 0 h 87"/>
              </a:gdLst>
              <a:ahLst/>
              <a:cxnLst>
                <a:cxn ang="0">
                  <a:pos x="T0" y="T1"/>
                </a:cxn>
                <a:cxn ang="0">
                  <a:pos x="T2" y="T3"/>
                </a:cxn>
                <a:cxn ang="0">
                  <a:pos x="T4" y="T5"/>
                </a:cxn>
                <a:cxn ang="0">
                  <a:pos x="T6" y="T7"/>
                </a:cxn>
              </a:cxnLst>
              <a:rect l="0" t="0" r="r" b="b"/>
              <a:pathLst>
                <a:path w="101" h="87">
                  <a:moveTo>
                    <a:pt x="49" y="0"/>
                  </a:moveTo>
                  <a:lnTo>
                    <a:pt x="0" y="87"/>
                  </a:lnTo>
                  <a:lnTo>
                    <a:pt x="101" y="87"/>
                  </a:lnTo>
                  <a:lnTo>
                    <a:pt x="49" y="0"/>
                  </a:lnTo>
                  <a:close/>
                </a:path>
              </a:pathLst>
            </a:custGeom>
            <a:solidFill>
              <a:srgbClr val="FF0000"/>
            </a:solidFill>
            <a:ln w="19050">
              <a:solidFill>
                <a:srgbClr val="FF0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5" name="Freeform 148">
              <a:extLst>
                <a:ext uri="{FF2B5EF4-FFF2-40B4-BE49-F238E27FC236}">
                  <a16:creationId xmlns:a16="http://schemas.microsoft.com/office/drawing/2014/main" id="{6BF7EDF1-77C4-8746-ACDF-12478F08E9F0}"/>
                </a:ext>
              </a:extLst>
            </p:cNvPr>
            <p:cNvSpPr>
              <a:spLocks/>
            </p:cNvSpPr>
            <p:nvPr/>
          </p:nvSpPr>
          <p:spPr bwMode="auto">
            <a:xfrm>
              <a:off x="5553616" y="1270515"/>
              <a:ext cx="151645" cy="133076"/>
            </a:xfrm>
            <a:custGeom>
              <a:avLst/>
              <a:gdLst>
                <a:gd name="T0" fmla="*/ 49 w 98"/>
                <a:gd name="T1" fmla="*/ 0 h 86"/>
                <a:gd name="T2" fmla="*/ 0 w 98"/>
                <a:gd name="T3" fmla="*/ 86 h 86"/>
                <a:gd name="T4" fmla="*/ 98 w 98"/>
                <a:gd name="T5" fmla="*/ 86 h 86"/>
                <a:gd name="T6" fmla="*/ 49 w 98"/>
                <a:gd name="T7" fmla="*/ 0 h 86"/>
              </a:gdLst>
              <a:ahLst/>
              <a:cxnLst>
                <a:cxn ang="0">
                  <a:pos x="T0" y="T1"/>
                </a:cxn>
                <a:cxn ang="0">
                  <a:pos x="T2" y="T3"/>
                </a:cxn>
                <a:cxn ang="0">
                  <a:pos x="T4" y="T5"/>
                </a:cxn>
                <a:cxn ang="0">
                  <a:pos x="T6" y="T7"/>
                </a:cxn>
              </a:cxnLst>
              <a:rect l="0" t="0" r="r" b="b"/>
              <a:pathLst>
                <a:path w="98" h="86">
                  <a:moveTo>
                    <a:pt x="49" y="0"/>
                  </a:moveTo>
                  <a:lnTo>
                    <a:pt x="0" y="86"/>
                  </a:lnTo>
                  <a:lnTo>
                    <a:pt x="98" y="86"/>
                  </a:lnTo>
                  <a:lnTo>
                    <a:pt x="49" y="0"/>
                  </a:lnTo>
                  <a:close/>
                </a:path>
              </a:pathLst>
            </a:custGeom>
            <a:solidFill>
              <a:srgbClr val="FF0000"/>
            </a:solidFill>
            <a:ln w="19050">
              <a:solidFill>
                <a:srgbClr val="FF0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6" name="Freeform 149">
              <a:extLst>
                <a:ext uri="{FF2B5EF4-FFF2-40B4-BE49-F238E27FC236}">
                  <a16:creationId xmlns:a16="http://schemas.microsoft.com/office/drawing/2014/main" id="{A4BC6B84-5AE9-504D-9C5D-C2A0FAFFF207}"/>
                </a:ext>
              </a:extLst>
            </p:cNvPr>
            <p:cNvSpPr>
              <a:spLocks/>
            </p:cNvSpPr>
            <p:nvPr/>
          </p:nvSpPr>
          <p:spPr bwMode="auto">
            <a:xfrm>
              <a:off x="6814746" y="4657771"/>
              <a:ext cx="151645" cy="133076"/>
            </a:xfrm>
            <a:custGeom>
              <a:avLst/>
              <a:gdLst>
                <a:gd name="T0" fmla="*/ 49 w 98"/>
                <a:gd name="T1" fmla="*/ 0 h 86"/>
                <a:gd name="T2" fmla="*/ 0 w 98"/>
                <a:gd name="T3" fmla="*/ 86 h 86"/>
                <a:gd name="T4" fmla="*/ 98 w 98"/>
                <a:gd name="T5" fmla="*/ 86 h 86"/>
                <a:gd name="T6" fmla="*/ 49 w 98"/>
                <a:gd name="T7" fmla="*/ 0 h 86"/>
              </a:gdLst>
              <a:ahLst/>
              <a:cxnLst>
                <a:cxn ang="0">
                  <a:pos x="T0" y="T1"/>
                </a:cxn>
                <a:cxn ang="0">
                  <a:pos x="T2" y="T3"/>
                </a:cxn>
                <a:cxn ang="0">
                  <a:pos x="T4" y="T5"/>
                </a:cxn>
                <a:cxn ang="0">
                  <a:pos x="T6" y="T7"/>
                </a:cxn>
              </a:cxnLst>
              <a:rect l="0" t="0" r="r" b="b"/>
              <a:pathLst>
                <a:path w="98" h="86">
                  <a:moveTo>
                    <a:pt x="49" y="0"/>
                  </a:moveTo>
                  <a:lnTo>
                    <a:pt x="0" y="86"/>
                  </a:lnTo>
                  <a:lnTo>
                    <a:pt x="98" y="86"/>
                  </a:lnTo>
                  <a:lnTo>
                    <a:pt x="49" y="0"/>
                  </a:lnTo>
                  <a:close/>
                </a:path>
              </a:pathLst>
            </a:custGeom>
            <a:solidFill>
              <a:srgbClr val="FF0000"/>
            </a:solidFill>
            <a:ln w="19050">
              <a:solidFill>
                <a:srgbClr val="FF0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7" name="Freeform 150">
              <a:extLst>
                <a:ext uri="{FF2B5EF4-FFF2-40B4-BE49-F238E27FC236}">
                  <a16:creationId xmlns:a16="http://schemas.microsoft.com/office/drawing/2014/main" id="{06F1D361-1F9A-8F48-9C7B-F7CECA522403}"/>
                </a:ext>
              </a:extLst>
            </p:cNvPr>
            <p:cNvSpPr>
              <a:spLocks/>
            </p:cNvSpPr>
            <p:nvPr/>
          </p:nvSpPr>
          <p:spPr bwMode="auto">
            <a:xfrm>
              <a:off x="6347431" y="4937851"/>
              <a:ext cx="151645" cy="133076"/>
            </a:xfrm>
            <a:custGeom>
              <a:avLst/>
              <a:gdLst>
                <a:gd name="T0" fmla="*/ 49 w 98"/>
                <a:gd name="T1" fmla="*/ 0 h 86"/>
                <a:gd name="T2" fmla="*/ 0 w 98"/>
                <a:gd name="T3" fmla="*/ 86 h 86"/>
                <a:gd name="T4" fmla="*/ 98 w 98"/>
                <a:gd name="T5" fmla="*/ 86 h 86"/>
                <a:gd name="T6" fmla="*/ 49 w 98"/>
                <a:gd name="T7" fmla="*/ 0 h 86"/>
              </a:gdLst>
              <a:ahLst/>
              <a:cxnLst>
                <a:cxn ang="0">
                  <a:pos x="T0" y="T1"/>
                </a:cxn>
                <a:cxn ang="0">
                  <a:pos x="T2" y="T3"/>
                </a:cxn>
                <a:cxn ang="0">
                  <a:pos x="T4" y="T5"/>
                </a:cxn>
                <a:cxn ang="0">
                  <a:pos x="T6" y="T7"/>
                </a:cxn>
              </a:cxnLst>
              <a:rect l="0" t="0" r="r" b="b"/>
              <a:pathLst>
                <a:path w="98" h="86">
                  <a:moveTo>
                    <a:pt x="49" y="0"/>
                  </a:moveTo>
                  <a:lnTo>
                    <a:pt x="0" y="86"/>
                  </a:lnTo>
                  <a:lnTo>
                    <a:pt x="98" y="86"/>
                  </a:lnTo>
                  <a:lnTo>
                    <a:pt x="49" y="0"/>
                  </a:lnTo>
                  <a:close/>
                </a:path>
              </a:pathLst>
            </a:custGeom>
            <a:solidFill>
              <a:srgbClr val="FF0000"/>
            </a:solidFill>
            <a:ln w="19050">
              <a:solidFill>
                <a:srgbClr val="FF0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8" name="Freeform 151">
              <a:extLst>
                <a:ext uri="{FF2B5EF4-FFF2-40B4-BE49-F238E27FC236}">
                  <a16:creationId xmlns:a16="http://schemas.microsoft.com/office/drawing/2014/main" id="{684F640C-F0D4-CA4F-B0EB-484BB944EDD1}"/>
                </a:ext>
              </a:extLst>
            </p:cNvPr>
            <p:cNvSpPr>
              <a:spLocks/>
            </p:cNvSpPr>
            <p:nvPr/>
          </p:nvSpPr>
          <p:spPr bwMode="auto">
            <a:xfrm>
              <a:off x="5960581" y="5504198"/>
              <a:ext cx="150098" cy="128435"/>
            </a:xfrm>
            <a:custGeom>
              <a:avLst/>
              <a:gdLst>
                <a:gd name="T0" fmla="*/ 48 w 97"/>
                <a:gd name="T1" fmla="*/ 0 h 83"/>
                <a:gd name="T2" fmla="*/ 0 w 97"/>
                <a:gd name="T3" fmla="*/ 83 h 83"/>
                <a:gd name="T4" fmla="*/ 97 w 97"/>
                <a:gd name="T5" fmla="*/ 83 h 83"/>
                <a:gd name="T6" fmla="*/ 48 w 97"/>
                <a:gd name="T7" fmla="*/ 0 h 83"/>
              </a:gdLst>
              <a:ahLst/>
              <a:cxnLst>
                <a:cxn ang="0">
                  <a:pos x="T0" y="T1"/>
                </a:cxn>
                <a:cxn ang="0">
                  <a:pos x="T2" y="T3"/>
                </a:cxn>
                <a:cxn ang="0">
                  <a:pos x="T4" y="T5"/>
                </a:cxn>
                <a:cxn ang="0">
                  <a:pos x="T6" y="T7"/>
                </a:cxn>
              </a:cxnLst>
              <a:rect l="0" t="0" r="r" b="b"/>
              <a:pathLst>
                <a:path w="97" h="83">
                  <a:moveTo>
                    <a:pt x="48" y="0"/>
                  </a:moveTo>
                  <a:lnTo>
                    <a:pt x="0" y="83"/>
                  </a:lnTo>
                  <a:lnTo>
                    <a:pt x="97" y="83"/>
                  </a:lnTo>
                  <a:lnTo>
                    <a:pt x="48" y="0"/>
                  </a:lnTo>
                  <a:close/>
                </a:path>
              </a:pathLst>
            </a:custGeom>
            <a:solidFill>
              <a:srgbClr val="FF0000"/>
            </a:solidFill>
            <a:ln w="19050">
              <a:solidFill>
                <a:srgbClr val="FF0000"/>
              </a:solidFill>
              <a:prstDash val="solid"/>
              <a:round/>
              <a:headEnd/>
              <a:tailEnd/>
            </a:ln>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89" name="Line 152">
              <a:extLst>
                <a:ext uri="{FF2B5EF4-FFF2-40B4-BE49-F238E27FC236}">
                  <a16:creationId xmlns:a16="http://schemas.microsoft.com/office/drawing/2014/main" id="{8B59BFD7-9F4B-344F-819F-5F366E8508D7}"/>
                </a:ext>
              </a:extLst>
            </p:cNvPr>
            <p:cNvSpPr>
              <a:spLocks noChangeShapeType="1"/>
            </p:cNvSpPr>
            <p:nvPr/>
          </p:nvSpPr>
          <p:spPr bwMode="auto">
            <a:xfrm flipV="1">
              <a:off x="4145482" y="931633"/>
              <a:ext cx="0" cy="4804675"/>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0" name="Line 153">
              <a:extLst>
                <a:ext uri="{FF2B5EF4-FFF2-40B4-BE49-F238E27FC236}">
                  <a16:creationId xmlns:a16="http://schemas.microsoft.com/office/drawing/2014/main" id="{263A5A6E-12AC-4E40-9C43-90F4263A413B}"/>
                </a:ext>
              </a:extLst>
            </p:cNvPr>
            <p:cNvSpPr>
              <a:spLocks noChangeShapeType="1"/>
            </p:cNvSpPr>
            <p:nvPr/>
          </p:nvSpPr>
          <p:spPr bwMode="auto">
            <a:xfrm flipH="1">
              <a:off x="4057280" y="1078637"/>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1" name="Line 155">
              <a:extLst>
                <a:ext uri="{FF2B5EF4-FFF2-40B4-BE49-F238E27FC236}">
                  <a16:creationId xmlns:a16="http://schemas.microsoft.com/office/drawing/2014/main" id="{C7557274-8D01-124A-A254-98D0D212B671}"/>
                </a:ext>
              </a:extLst>
            </p:cNvPr>
            <p:cNvSpPr>
              <a:spLocks noChangeShapeType="1"/>
            </p:cNvSpPr>
            <p:nvPr/>
          </p:nvSpPr>
          <p:spPr bwMode="auto">
            <a:xfrm flipH="1">
              <a:off x="4057280" y="1358715"/>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2" name="Line 157">
              <a:extLst>
                <a:ext uri="{FF2B5EF4-FFF2-40B4-BE49-F238E27FC236}">
                  <a16:creationId xmlns:a16="http://schemas.microsoft.com/office/drawing/2014/main" id="{E77ECAF5-B541-414F-B8AE-67F39553F0B4}"/>
                </a:ext>
              </a:extLst>
            </p:cNvPr>
            <p:cNvSpPr>
              <a:spLocks noChangeShapeType="1"/>
            </p:cNvSpPr>
            <p:nvPr/>
          </p:nvSpPr>
          <p:spPr bwMode="auto">
            <a:xfrm flipH="1">
              <a:off x="4057280" y="1640342"/>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3" name="Line 159">
              <a:extLst>
                <a:ext uri="{FF2B5EF4-FFF2-40B4-BE49-F238E27FC236}">
                  <a16:creationId xmlns:a16="http://schemas.microsoft.com/office/drawing/2014/main" id="{26E8AE35-CAEB-8B42-8F64-8F5F6AE67E9A}"/>
                </a:ext>
              </a:extLst>
            </p:cNvPr>
            <p:cNvSpPr>
              <a:spLocks noChangeShapeType="1"/>
            </p:cNvSpPr>
            <p:nvPr/>
          </p:nvSpPr>
          <p:spPr bwMode="auto">
            <a:xfrm flipH="1">
              <a:off x="4057280" y="1925063"/>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4" name="Line 161">
              <a:extLst>
                <a:ext uri="{FF2B5EF4-FFF2-40B4-BE49-F238E27FC236}">
                  <a16:creationId xmlns:a16="http://schemas.microsoft.com/office/drawing/2014/main" id="{80DC1E13-DA0E-704F-AD00-5363A7CA2052}"/>
                </a:ext>
              </a:extLst>
            </p:cNvPr>
            <p:cNvSpPr>
              <a:spLocks noChangeShapeType="1"/>
            </p:cNvSpPr>
            <p:nvPr/>
          </p:nvSpPr>
          <p:spPr bwMode="auto">
            <a:xfrm flipH="1">
              <a:off x="4057280" y="2486770"/>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5" name="Line 163">
              <a:extLst>
                <a:ext uri="{FF2B5EF4-FFF2-40B4-BE49-F238E27FC236}">
                  <a16:creationId xmlns:a16="http://schemas.microsoft.com/office/drawing/2014/main" id="{92F1DC82-631F-AF47-A7A3-A692FCB395DF}"/>
                </a:ext>
              </a:extLst>
            </p:cNvPr>
            <p:cNvSpPr>
              <a:spLocks noChangeShapeType="1"/>
            </p:cNvSpPr>
            <p:nvPr/>
          </p:nvSpPr>
          <p:spPr bwMode="auto">
            <a:xfrm flipH="1">
              <a:off x="4057280" y="2766849"/>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6" name="Line 165">
              <a:extLst>
                <a:ext uri="{FF2B5EF4-FFF2-40B4-BE49-F238E27FC236}">
                  <a16:creationId xmlns:a16="http://schemas.microsoft.com/office/drawing/2014/main" id="{73DFF6D7-AF26-6E41-9E8F-86799C96E109}"/>
                </a:ext>
              </a:extLst>
            </p:cNvPr>
            <p:cNvSpPr>
              <a:spLocks noChangeShapeType="1"/>
            </p:cNvSpPr>
            <p:nvPr/>
          </p:nvSpPr>
          <p:spPr bwMode="auto">
            <a:xfrm flipH="1">
              <a:off x="4057280" y="3053118"/>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7" name="Line 167">
              <a:extLst>
                <a:ext uri="{FF2B5EF4-FFF2-40B4-BE49-F238E27FC236}">
                  <a16:creationId xmlns:a16="http://schemas.microsoft.com/office/drawing/2014/main" id="{7A3F2F02-E604-4D41-8917-EDBE966262D5}"/>
                </a:ext>
              </a:extLst>
            </p:cNvPr>
            <p:cNvSpPr>
              <a:spLocks noChangeShapeType="1"/>
            </p:cNvSpPr>
            <p:nvPr/>
          </p:nvSpPr>
          <p:spPr bwMode="auto">
            <a:xfrm flipH="1">
              <a:off x="4057280" y="3333197"/>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8" name="Line 169">
              <a:extLst>
                <a:ext uri="{FF2B5EF4-FFF2-40B4-BE49-F238E27FC236}">
                  <a16:creationId xmlns:a16="http://schemas.microsoft.com/office/drawing/2014/main" id="{08965699-8DF8-6540-A33D-13B74384E64D}"/>
                </a:ext>
              </a:extLst>
            </p:cNvPr>
            <p:cNvSpPr>
              <a:spLocks noChangeShapeType="1"/>
            </p:cNvSpPr>
            <p:nvPr/>
          </p:nvSpPr>
          <p:spPr bwMode="auto">
            <a:xfrm flipH="1">
              <a:off x="4057280" y="3899545"/>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599" name="Rectangle 170">
              <a:extLst>
                <a:ext uri="{FF2B5EF4-FFF2-40B4-BE49-F238E27FC236}">
                  <a16:creationId xmlns:a16="http://schemas.microsoft.com/office/drawing/2014/main" id="{45EDDB7B-EBB9-C444-A725-C4653A7B0FA8}"/>
                </a:ext>
              </a:extLst>
            </p:cNvPr>
            <p:cNvSpPr>
              <a:spLocks noChangeArrowheads="1"/>
            </p:cNvSpPr>
            <p:nvPr/>
          </p:nvSpPr>
          <p:spPr bwMode="auto">
            <a:xfrm>
              <a:off x="677072" y="3788132"/>
              <a:ext cx="3182690"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buNone/>
              </a:pPr>
              <a:r>
                <a:rPr lang="en-US" altLang="en-US" sz="1400" dirty="0">
                  <a:solidFill>
                    <a:srgbClr val="012340"/>
                  </a:solidFill>
                  <a:latin typeface="Futura PT Book" panose="020B0502020204020303" pitchFamily="34" charset="77"/>
                  <a:cs typeface="Arial" panose="020B0604020202020204" pitchFamily="34" charset="0"/>
                </a:rPr>
                <a:t>Share Single Parent Households</a:t>
              </a:r>
            </a:p>
          </p:txBody>
        </p:sp>
        <p:sp>
          <p:nvSpPr>
            <p:cNvPr id="600" name="Line 171">
              <a:extLst>
                <a:ext uri="{FF2B5EF4-FFF2-40B4-BE49-F238E27FC236}">
                  <a16:creationId xmlns:a16="http://schemas.microsoft.com/office/drawing/2014/main" id="{21626AB0-FF93-E848-87C7-0FD4DAA28997}"/>
                </a:ext>
              </a:extLst>
            </p:cNvPr>
            <p:cNvSpPr>
              <a:spLocks noChangeShapeType="1"/>
            </p:cNvSpPr>
            <p:nvPr/>
          </p:nvSpPr>
          <p:spPr bwMode="auto">
            <a:xfrm flipH="1">
              <a:off x="4057280" y="4179624"/>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01" name="Rectangle 172">
              <a:extLst>
                <a:ext uri="{FF2B5EF4-FFF2-40B4-BE49-F238E27FC236}">
                  <a16:creationId xmlns:a16="http://schemas.microsoft.com/office/drawing/2014/main" id="{073BE723-78B4-9946-A892-F35EC1DDE108}"/>
                </a:ext>
              </a:extLst>
            </p:cNvPr>
            <p:cNvSpPr>
              <a:spLocks noChangeArrowheads="1"/>
            </p:cNvSpPr>
            <p:nvPr/>
          </p:nvSpPr>
          <p:spPr bwMode="auto">
            <a:xfrm>
              <a:off x="2102475" y="4068212"/>
              <a:ext cx="1757287"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Census Return Rate</a:t>
              </a:r>
            </a:p>
          </p:txBody>
        </p:sp>
        <p:sp>
          <p:nvSpPr>
            <p:cNvPr id="602" name="Line 173">
              <a:extLst>
                <a:ext uri="{FF2B5EF4-FFF2-40B4-BE49-F238E27FC236}">
                  <a16:creationId xmlns:a16="http://schemas.microsoft.com/office/drawing/2014/main" id="{226912FF-6676-DE48-ACA7-AAFF3CD8C1C0}"/>
                </a:ext>
              </a:extLst>
            </p:cNvPr>
            <p:cNvSpPr>
              <a:spLocks noChangeShapeType="1"/>
            </p:cNvSpPr>
            <p:nvPr/>
          </p:nvSpPr>
          <p:spPr bwMode="auto">
            <a:xfrm flipH="1">
              <a:off x="4057280" y="4745972"/>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03" name="Rectangle 174">
              <a:extLst>
                <a:ext uri="{FF2B5EF4-FFF2-40B4-BE49-F238E27FC236}">
                  <a16:creationId xmlns:a16="http://schemas.microsoft.com/office/drawing/2014/main" id="{EEDC1520-28A4-0F4E-97F5-E7450B03959A}"/>
                </a:ext>
              </a:extLst>
            </p:cNvPr>
            <p:cNvSpPr>
              <a:spLocks noChangeArrowheads="1"/>
            </p:cNvSpPr>
            <p:nvPr/>
          </p:nvSpPr>
          <p:spPr bwMode="auto">
            <a:xfrm>
              <a:off x="2753477" y="4634560"/>
              <a:ext cx="1106285"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Share Black</a:t>
              </a:r>
            </a:p>
          </p:txBody>
        </p:sp>
        <p:sp>
          <p:nvSpPr>
            <p:cNvPr id="604" name="Line 175">
              <a:extLst>
                <a:ext uri="{FF2B5EF4-FFF2-40B4-BE49-F238E27FC236}">
                  <a16:creationId xmlns:a16="http://schemas.microsoft.com/office/drawing/2014/main" id="{0674EB6D-1857-E443-A835-5C82B774A787}"/>
                </a:ext>
              </a:extLst>
            </p:cNvPr>
            <p:cNvSpPr>
              <a:spLocks noChangeShapeType="1"/>
            </p:cNvSpPr>
            <p:nvPr/>
          </p:nvSpPr>
          <p:spPr bwMode="auto">
            <a:xfrm flipH="1">
              <a:off x="4057280" y="5027599"/>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05" name="Rectangle 176">
              <a:extLst>
                <a:ext uri="{FF2B5EF4-FFF2-40B4-BE49-F238E27FC236}">
                  <a16:creationId xmlns:a16="http://schemas.microsoft.com/office/drawing/2014/main" id="{D71EF28C-4869-5044-BADF-2A761C979C3A}"/>
                </a:ext>
              </a:extLst>
            </p:cNvPr>
            <p:cNvSpPr>
              <a:spLocks noChangeArrowheads="1"/>
            </p:cNvSpPr>
            <p:nvPr/>
          </p:nvSpPr>
          <p:spPr bwMode="auto">
            <a:xfrm>
              <a:off x="2451376" y="4916188"/>
              <a:ext cx="1408385"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Share Hispanic</a:t>
              </a:r>
            </a:p>
          </p:txBody>
        </p:sp>
        <p:sp>
          <p:nvSpPr>
            <p:cNvPr id="606" name="Line 177">
              <a:extLst>
                <a:ext uri="{FF2B5EF4-FFF2-40B4-BE49-F238E27FC236}">
                  <a16:creationId xmlns:a16="http://schemas.microsoft.com/office/drawing/2014/main" id="{3E09C35E-9371-0748-AF66-DF0A91EA1076}"/>
                </a:ext>
              </a:extLst>
            </p:cNvPr>
            <p:cNvSpPr>
              <a:spLocks noChangeShapeType="1"/>
            </p:cNvSpPr>
            <p:nvPr/>
          </p:nvSpPr>
          <p:spPr bwMode="auto">
            <a:xfrm flipH="1">
              <a:off x="4057280" y="5592399"/>
              <a:ext cx="8820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07" name="Rectangle 178">
              <a:extLst>
                <a:ext uri="{FF2B5EF4-FFF2-40B4-BE49-F238E27FC236}">
                  <a16:creationId xmlns:a16="http://schemas.microsoft.com/office/drawing/2014/main" id="{2875DC71-34E0-C54F-B5F3-4CCC45671CA9}"/>
                </a:ext>
              </a:extLst>
            </p:cNvPr>
            <p:cNvSpPr>
              <a:spLocks noChangeArrowheads="1"/>
            </p:cNvSpPr>
            <p:nvPr/>
          </p:nvSpPr>
          <p:spPr bwMode="auto">
            <a:xfrm>
              <a:off x="2149278" y="5449712"/>
              <a:ext cx="1710484"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Population Density</a:t>
              </a:r>
            </a:p>
          </p:txBody>
        </p:sp>
        <p:sp>
          <p:nvSpPr>
            <p:cNvPr id="608" name="Line 179">
              <a:extLst>
                <a:ext uri="{FF2B5EF4-FFF2-40B4-BE49-F238E27FC236}">
                  <a16:creationId xmlns:a16="http://schemas.microsoft.com/office/drawing/2014/main" id="{5F5E58D0-B1E8-5C47-935D-47C7A1DD894A}"/>
                </a:ext>
              </a:extLst>
            </p:cNvPr>
            <p:cNvSpPr>
              <a:spLocks noChangeShapeType="1"/>
            </p:cNvSpPr>
            <p:nvPr/>
          </p:nvSpPr>
          <p:spPr bwMode="auto">
            <a:xfrm>
              <a:off x="4145482" y="5736308"/>
              <a:ext cx="6271609"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09" name="Line 180">
              <a:extLst>
                <a:ext uri="{FF2B5EF4-FFF2-40B4-BE49-F238E27FC236}">
                  <a16:creationId xmlns:a16="http://schemas.microsoft.com/office/drawing/2014/main" id="{F4E69C51-5AF7-644C-B704-62EBBB92B3BD}"/>
                </a:ext>
              </a:extLst>
            </p:cNvPr>
            <p:cNvSpPr>
              <a:spLocks noChangeShapeType="1"/>
            </p:cNvSpPr>
            <p:nvPr/>
          </p:nvSpPr>
          <p:spPr bwMode="auto">
            <a:xfrm>
              <a:off x="4292485" y="5736308"/>
              <a:ext cx="0" cy="92844"/>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10" name="Rectangle 181">
              <a:extLst>
                <a:ext uri="{FF2B5EF4-FFF2-40B4-BE49-F238E27FC236}">
                  <a16:creationId xmlns:a16="http://schemas.microsoft.com/office/drawing/2014/main" id="{49971D5F-1BD0-7F4C-8106-1BEC0C184111}"/>
                </a:ext>
              </a:extLst>
            </p:cNvPr>
            <p:cNvSpPr>
              <a:spLocks noChangeArrowheads="1"/>
            </p:cNvSpPr>
            <p:nvPr/>
          </p:nvSpPr>
          <p:spPr bwMode="auto">
            <a:xfrm>
              <a:off x="4235231" y="5878668"/>
              <a:ext cx="136158"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0</a:t>
              </a:r>
            </a:p>
          </p:txBody>
        </p:sp>
        <p:sp>
          <p:nvSpPr>
            <p:cNvPr id="611" name="Line 182">
              <a:extLst>
                <a:ext uri="{FF2B5EF4-FFF2-40B4-BE49-F238E27FC236}">
                  <a16:creationId xmlns:a16="http://schemas.microsoft.com/office/drawing/2014/main" id="{E8BA24D6-DD40-C045-8885-43BC70EF03C4}"/>
                </a:ext>
              </a:extLst>
            </p:cNvPr>
            <p:cNvSpPr>
              <a:spLocks noChangeShapeType="1"/>
            </p:cNvSpPr>
            <p:nvPr/>
          </p:nvSpPr>
          <p:spPr bwMode="auto">
            <a:xfrm>
              <a:off x="5790367" y="5736308"/>
              <a:ext cx="0" cy="92844"/>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12" name="Rectangle 183">
              <a:extLst>
                <a:ext uri="{FF2B5EF4-FFF2-40B4-BE49-F238E27FC236}">
                  <a16:creationId xmlns:a16="http://schemas.microsoft.com/office/drawing/2014/main" id="{6A1FE291-6120-0B45-B0D2-0F6F7B1AB508}"/>
                </a:ext>
              </a:extLst>
            </p:cNvPr>
            <p:cNvSpPr>
              <a:spLocks noChangeArrowheads="1"/>
            </p:cNvSpPr>
            <p:nvPr/>
          </p:nvSpPr>
          <p:spPr bwMode="auto">
            <a:xfrm>
              <a:off x="5643365" y="5878668"/>
              <a:ext cx="327629"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0.2</a:t>
              </a:r>
            </a:p>
          </p:txBody>
        </p:sp>
        <p:sp>
          <p:nvSpPr>
            <p:cNvPr id="613" name="Line 184">
              <a:extLst>
                <a:ext uri="{FF2B5EF4-FFF2-40B4-BE49-F238E27FC236}">
                  <a16:creationId xmlns:a16="http://schemas.microsoft.com/office/drawing/2014/main" id="{DC61321C-7D40-C041-A1AB-4356AF421079}"/>
                </a:ext>
              </a:extLst>
            </p:cNvPr>
            <p:cNvSpPr>
              <a:spLocks noChangeShapeType="1"/>
            </p:cNvSpPr>
            <p:nvPr/>
          </p:nvSpPr>
          <p:spPr bwMode="auto">
            <a:xfrm>
              <a:off x="7283607" y="5736308"/>
              <a:ext cx="0" cy="92844"/>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14" name="Rectangle 185">
              <a:extLst>
                <a:ext uri="{FF2B5EF4-FFF2-40B4-BE49-F238E27FC236}">
                  <a16:creationId xmlns:a16="http://schemas.microsoft.com/office/drawing/2014/main" id="{2B8A9225-1C1E-7044-88A1-43BCB094B718}"/>
                </a:ext>
              </a:extLst>
            </p:cNvPr>
            <p:cNvSpPr>
              <a:spLocks noChangeArrowheads="1"/>
            </p:cNvSpPr>
            <p:nvPr/>
          </p:nvSpPr>
          <p:spPr bwMode="auto">
            <a:xfrm>
              <a:off x="7136605" y="5878668"/>
              <a:ext cx="327629"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0.4</a:t>
              </a:r>
            </a:p>
          </p:txBody>
        </p:sp>
        <p:sp>
          <p:nvSpPr>
            <p:cNvPr id="615" name="Line 186">
              <a:extLst>
                <a:ext uri="{FF2B5EF4-FFF2-40B4-BE49-F238E27FC236}">
                  <a16:creationId xmlns:a16="http://schemas.microsoft.com/office/drawing/2014/main" id="{75DF0A8C-0961-EC46-8CF7-386D321BB525}"/>
                </a:ext>
              </a:extLst>
            </p:cNvPr>
            <p:cNvSpPr>
              <a:spLocks noChangeShapeType="1"/>
            </p:cNvSpPr>
            <p:nvPr/>
          </p:nvSpPr>
          <p:spPr bwMode="auto">
            <a:xfrm>
              <a:off x="8776847" y="5736308"/>
              <a:ext cx="0" cy="92844"/>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16" name="Rectangle 187">
              <a:extLst>
                <a:ext uri="{FF2B5EF4-FFF2-40B4-BE49-F238E27FC236}">
                  <a16:creationId xmlns:a16="http://schemas.microsoft.com/office/drawing/2014/main" id="{3FD0924D-CD0E-2B4A-8E1C-41CD81E49AA0}"/>
                </a:ext>
              </a:extLst>
            </p:cNvPr>
            <p:cNvSpPr>
              <a:spLocks noChangeArrowheads="1"/>
            </p:cNvSpPr>
            <p:nvPr/>
          </p:nvSpPr>
          <p:spPr bwMode="auto">
            <a:xfrm>
              <a:off x="8629845" y="5878668"/>
              <a:ext cx="327629"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0.6</a:t>
              </a:r>
            </a:p>
          </p:txBody>
        </p:sp>
        <p:sp>
          <p:nvSpPr>
            <p:cNvPr id="617" name="Line 188">
              <a:extLst>
                <a:ext uri="{FF2B5EF4-FFF2-40B4-BE49-F238E27FC236}">
                  <a16:creationId xmlns:a16="http://schemas.microsoft.com/office/drawing/2014/main" id="{04F8C517-BB82-A043-BFC3-F021982D6F9A}"/>
                </a:ext>
              </a:extLst>
            </p:cNvPr>
            <p:cNvSpPr>
              <a:spLocks noChangeShapeType="1"/>
            </p:cNvSpPr>
            <p:nvPr/>
          </p:nvSpPr>
          <p:spPr bwMode="auto">
            <a:xfrm>
              <a:off x="10268540" y="5736308"/>
              <a:ext cx="0" cy="92844"/>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solidFill>
                  <a:srgbClr val="012340"/>
                </a:solidFill>
                <a:latin typeface="Futura PT Book" panose="020B0502020204020303" pitchFamily="34" charset="77"/>
              </a:endParaRPr>
            </a:p>
          </p:txBody>
        </p:sp>
        <p:sp>
          <p:nvSpPr>
            <p:cNvPr id="618" name="Rectangle 189">
              <a:extLst>
                <a:ext uri="{FF2B5EF4-FFF2-40B4-BE49-F238E27FC236}">
                  <a16:creationId xmlns:a16="http://schemas.microsoft.com/office/drawing/2014/main" id="{4D438E7D-9B73-5E4F-A6F2-BC48F1AD670C}"/>
                </a:ext>
              </a:extLst>
            </p:cNvPr>
            <p:cNvSpPr>
              <a:spLocks noChangeArrowheads="1"/>
            </p:cNvSpPr>
            <p:nvPr/>
          </p:nvSpPr>
          <p:spPr bwMode="auto">
            <a:xfrm>
              <a:off x="10126180" y="5878668"/>
              <a:ext cx="327629"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0.8</a:t>
              </a:r>
            </a:p>
          </p:txBody>
        </p:sp>
        <p:sp>
          <p:nvSpPr>
            <p:cNvPr id="619" name="Rectangle 190">
              <a:extLst>
                <a:ext uri="{FF2B5EF4-FFF2-40B4-BE49-F238E27FC236}">
                  <a16:creationId xmlns:a16="http://schemas.microsoft.com/office/drawing/2014/main" id="{7A8A4DD7-AB03-0E4E-A85C-278FD7977423}"/>
                </a:ext>
              </a:extLst>
            </p:cNvPr>
            <p:cNvSpPr>
              <a:spLocks noChangeArrowheads="1"/>
            </p:cNvSpPr>
            <p:nvPr/>
          </p:nvSpPr>
          <p:spPr bwMode="auto">
            <a:xfrm>
              <a:off x="5010478" y="6380875"/>
              <a:ext cx="4261317"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cs typeface="Arial" panose="020B0604020202020204" pitchFamily="34" charset="0"/>
                </a:rPr>
                <a:t>Magnitude of correlation (controlling for race)</a:t>
              </a:r>
            </a:p>
          </p:txBody>
        </p:sp>
        <p:sp>
          <p:nvSpPr>
            <p:cNvPr id="620" name="Rectangle 191">
              <a:extLst>
                <a:ext uri="{FF2B5EF4-FFF2-40B4-BE49-F238E27FC236}">
                  <a16:creationId xmlns:a16="http://schemas.microsoft.com/office/drawing/2014/main" id="{B5E4F67A-EA43-6149-8B6C-843A93BAB9F4}"/>
                </a:ext>
              </a:extLst>
            </p:cNvPr>
            <p:cNvSpPr>
              <a:spLocks noChangeArrowheads="1"/>
            </p:cNvSpPr>
            <p:nvPr/>
          </p:nvSpPr>
          <p:spPr bwMode="auto">
            <a:xfrm>
              <a:off x="7207785" y="99133"/>
              <a:ext cx="55314"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12340"/>
                  </a:solidFill>
                  <a:latin typeface="Futura PT Book" panose="020B0502020204020303" pitchFamily="34" charset="77"/>
                </a:rPr>
                <a:t> </a:t>
              </a:r>
            </a:p>
          </p:txBody>
        </p:sp>
        <p:sp>
          <p:nvSpPr>
            <p:cNvPr id="622" name="Freeform 182">
              <a:extLst>
                <a:ext uri="{FF2B5EF4-FFF2-40B4-BE49-F238E27FC236}">
                  <a16:creationId xmlns:a16="http://schemas.microsoft.com/office/drawing/2014/main" id="{903A8B42-8863-F44A-A7F8-594F4E2E7692}"/>
                </a:ext>
              </a:extLst>
            </p:cNvPr>
            <p:cNvSpPr>
              <a:spLocks/>
            </p:cNvSpPr>
            <p:nvPr/>
          </p:nvSpPr>
          <p:spPr bwMode="auto">
            <a:xfrm>
              <a:off x="2448656" y="6168033"/>
              <a:ext cx="156289" cy="133076"/>
            </a:xfrm>
            <a:custGeom>
              <a:avLst/>
              <a:gdLst>
                <a:gd name="T0" fmla="*/ 49 w 101"/>
                <a:gd name="T1" fmla="*/ 0 h 86"/>
                <a:gd name="T2" fmla="*/ 0 w 101"/>
                <a:gd name="T3" fmla="*/ 86 h 86"/>
                <a:gd name="T4" fmla="*/ 101 w 101"/>
                <a:gd name="T5" fmla="*/ 86 h 86"/>
                <a:gd name="T6" fmla="*/ 49 w 101"/>
                <a:gd name="T7" fmla="*/ 0 h 86"/>
              </a:gdLst>
              <a:ahLst/>
              <a:cxnLst>
                <a:cxn ang="0">
                  <a:pos x="T0" y="T1"/>
                </a:cxn>
                <a:cxn ang="0">
                  <a:pos x="T2" y="T3"/>
                </a:cxn>
                <a:cxn ang="0">
                  <a:pos x="T4" y="T5"/>
                </a:cxn>
                <a:cxn ang="0">
                  <a:pos x="T6" y="T7"/>
                </a:cxn>
              </a:cxnLst>
              <a:rect l="0" t="0" r="r" b="b"/>
              <a:pathLst>
                <a:path w="101" h="86">
                  <a:moveTo>
                    <a:pt x="49" y="0"/>
                  </a:moveTo>
                  <a:lnTo>
                    <a:pt x="0" y="86"/>
                  </a:lnTo>
                  <a:lnTo>
                    <a:pt x="101" y="86"/>
                  </a:lnTo>
                  <a:lnTo>
                    <a:pt x="49" y="0"/>
                  </a:lnTo>
                  <a:close/>
                </a:path>
              </a:pathLst>
            </a:custGeom>
            <a:solidFill>
              <a:srgbClr val="FF0000"/>
            </a:solidFill>
            <a:ln w="19050">
              <a:solidFill>
                <a:srgbClr val="FF0000"/>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400" dirty="0">
                <a:solidFill>
                  <a:srgbClr val="012340"/>
                </a:solidFill>
                <a:latin typeface="Futura PT Book" panose="020B0502020204020303" pitchFamily="34" charset="77"/>
                <a:ea typeface="+mn-ea"/>
              </a:endParaRPr>
            </a:p>
          </p:txBody>
        </p:sp>
        <p:sp>
          <p:nvSpPr>
            <p:cNvPr id="623" name="Oval 174">
              <a:extLst>
                <a:ext uri="{FF2B5EF4-FFF2-40B4-BE49-F238E27FC236}">
                  <a16:creationId xmlns:a16="http://schemas.microsoft.com/office/drawing/2014/main" id="{A3204B47-CED5-7640-A372-0C517B858F97}"/>
                </a:ext>
              </a:extLst>
            </p:cNvPr>
            <p:cNvSpPr>
              <a:spLocks noChangeArrowheads="1"/>
            </p:cNvSpPr>
            <p:nvPr/>
          </p:nvSpPr>
          <p:spPr bwMode="auto">
            <a:xfrm>
              <a:off x="1076484" y="6198980"/>
              <a:ext cx="106772" cy="106772"/>
            </a:xfrm>
            <a:prstGeom prst="ellipse">
              <a:avLst/>
            </a:prstGeom>
            <a:solidFill>
              <a:srgbClr val="008000"/>
            </a:solidFill>
            <a:ln w="19050">
              <a:solidFill>
                <a:srgbClr val="008000"/>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400" dirty="0">
                <a:solidFill>
                  <a:srgbClr val="012340"/>
                </a:solidFill>
                <a:latin typeface="Futura PT Book" panose="020B0502020204020303" pitchFamily="34" charset="77"/>
                <a:ea typeface="+mn-ea"/>
              </a:endParaRPr>
            </a:p>
          </p:txBody>
        </p:sp>
        <p:sp>
          <p:nvSpPr>
            <p:cNvPr id="624" name="Rectangle 188">
              <a:extLst>
                <a:ext uri="{FF2B5EF4-FFF2-40B4-BE49-F238E27FC236}">
                  <a16:creationId xmlns:a16="http://schemas.microsoft.com/office/drawing/2014/main" id="{A199C897-ACD5-1B46-A0E1-4A25CCACD59D}"/>
                </a:ext>
              </a:extLst>
            </p:cNvPr>
            <p:cNvSpPr>
              <a:spLocks noChangeArrowheads="1"/>
            </p:cNvSpPr>
            <p:nvPr/>
          </p:nvSpPr>
          <p:spPr bwMode="auto">
            <a:xfrm>
              <a:off x="1300306" y="6118516"/>
              <a:ext cx="680790"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0868">
                <a:buSzTx/>
                <a:buNone/>
                <a:defRPr/>
              </a:pPr>
              <a:r>
                <a:rPr lang="en-US" altLang="en-US" sz="1400" dirty="0">
                  <a:solidFill>
                    <a:srgbClr val="012340"/>
                  </a:solidFill>
                  <a:latin typeface="Futura PT Book" panose="020B0502020204020303" pitchFamily="34" charset="77"/>
                  <a:cs typeface="Arial" panose="020B0604020202020204" pitchFamily="34" charset="0"/>
                </a:rPr>
                <a:t>Positive</a:t>
              </a:r>
            </a:p>
          </p:txBody>
        </p:sp>
        <p:sp>
          <p:nvSpPr>
            <p:cNvPr id="625" name="Rectangle 188">
              <a:extLst>
                <a:ext uri="{FF2B5EF4-FFF2-40B4-BE49-F238E27FC236}">
                  <a16:creationId xmlns:a16="http://schemas.microsoft.com/office/drawing/2014/main" id="{256AC6A3-477D-4B4A-B9B6-94FC1D3830CF}"/>
                </a:ext>
              </a:extLst>
            </p:cNvPr>
            <p:cNvSpPr>
              <a:spLocks noChangeArrowheads="1"/>
            </p:cNvSpPr>
            <p:nvPr/>
          </p:nvSpPr>
          <p:spPr bwMode="auto">
            <a:xfrm>
              <a:off x="2717967" y="6121745"/>
              <a:ext cx="863751"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0868">
                <a:buSzTx/>
                <a:buNone/>
                <a:defRPr/>
              </a:pPr>
              <a:r>
                <a:rPr lang="en-US" altLang="en-US" sz="1400" dirty="0">
                  <a:solidFill>
                    <a:srgbClr val="012340"/>
                  </a:solidFill>
                  <a:latin typeface="Futura PT Book" panose="020B0502020204020303" pitchFamily="34" charset="77"/>
                  <a:cs typeface="Arial" panose="020B0604020202020204" pitchFamily="34" charset="0"/>
                </a:rPr>
                <a:t>Negative</a:t>
              </a:r>
            </a:p>
          </p:txBody>
        </p:sp>
        <p:sp>
          <p:nvSpPr>
            <p:cNvPr id="626" name="Rectangle 395">
              <a:extLst>
                <a:ext uri="{FF2B5EF4-FFF2-40B4-BE49-F238E27FC236}">
                  <a16:creationId xmlns:a16="http://schemas.microsoft.com/office/drawing/2014/main" id="{526F5D67-5FE1-A544-B9BC-32D3B5EDFB11}"/>
                </a:ext>
              </a:extLst>
            </p:cNvPr>
            <p:cNvSpPr>
              <a:spLocks noChangeArrowheads="1"/>
            </p:cNvSpPr>
            <p:nvPr/>
          </p:nvSpPr>
          <p:spPr bwMode="auto">
            <a:xfrm>
              <a:off x="10925839" y="818356"/>
              <a:ext cx="3895670" cy="52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868">
                <a:buNone/>
              </a:pPr>
              <a:r>
                <a:rPr lang="en-US" altLang="en-US" sz="1600" dirty="0">
                  <a:solidFill>
                    <a:srgbClr val="457DB6"/>
                  </a:solidFill>
                  <a:latin typeface="Futura PT Light Italic" panose="020B0402020204090303" pitchFamily="34" charset="77"/>
                  <a:cs typeface="Arial" panose="020B0604020202020204" pitchFamily="34" charset="0"/>
                </a:rPr>
                <a:t>We can use these correlations to challenge what we think to be true about economic mobility. For instance:</a:t>
              </a:r>
            </a:p>
            <a:p>
              <a:pPr defTabSz="890868">
                <a:buNone/>
              </a:pPr>
              <a:endParaRPr lang="en-US" altLang="en-US" sz="1600" dirty="0">
                <a:solidFill>
                  <a:srgbClr val="457DB6"/>
                </a:solidFill>
                <a:latin typeface="Futura PT Light Italic" panose="020B0402020204090303" pitchFamily="34" charset="77"/>
                <a:cs typeface="Arial" panose="020B0604020202020204" pitchFamily="34" charset="0"/>
              </a:endParaRPr>
            </a:p>
            <a:p>
              <a:pPr defTabSz="890868">
                <a:buNone/>
              </a:pPr>
              <a:r>
                <a:rPr lang="en-US" altLang="en-US" sz="1600" dirty="0">
                  <a:solidFill>
                    <a:srgbClr val="012340"/>
                  </a:solidFill>
                  <a:latin typeface="Futura PT Light Italic" panose="020B0402020204090303" pitchFamily="34" charset="77"/>
                  <a:cs typeface="Arial" panose="020B0604020202020204" pitchFamily="34" charset="0"/>
                </a:rPr>
                <a:t>A. Proximity to proximity to people who have jobs matters 4x more than proximity to newly available jobs. </a:t>
              </a:r>
              <a:br>
                <a:rPr lang="en-US" altLang="en-US" sz="1600" dirty="0">
                  <a:solidFill>
                    <a:srgbClr val="012340"/>
                  </a:solidFill>
                  <a:latin typeface="Futura PT Light Italic" panose="020B0402020204090303" pitchFamily="34" charset="77"/>
                  <a:cs typeface="Arial" panose="020B0604020202020204" pitchFamily="34" charset="0"/>
                </a:rPr>
              </a:br>
              <a:br>
                <a:rPr lang="en-US" altLang="en-US" sz="1600" dirty="0">
                  <a:solidFill>
                    <a:srgbClr val="012340"/>
                  </a:solidFill>
                  <a:latin typeface="Futura PT Light Italic" panose="020B0402020204090303" pitchFamily="34" charset="77"/>
                  <a:cs typeface="Arial" panose="020B0604020202020204" pitchFamily="34" charset="0"/>
                </a:rPr>
              </a:br>
              <a:r>
                <a:rPr lang="en-US" altLang="en-US" sz="1600" dirty="0">
                  <a:solidFill>
                    <a:srgbClr val="012340"/>
                  </a:solidFill>
                  <a:latin typeface="Futura PT Light Italic" panose="020B0402020204090303" pitchFamily="34" charset="77"/>
                  <a:cs typeface="Arial" panose="020B0604020202020204" pitchFamily="34" charset="0"/>
                </a:rPr>
                <a:t>B. Test scores (also slides 4-5) matter much less than simply being zoned for a quality school (see previous slide). </a:t>
              </a:r>
            </a:p>
            <a:p>
              <a:pPr defTabSz="890868">
                <a:buNone/>
              </a:pPr>
              <a:endParaRPr lang="en-US" altLang="en-US" sz="1600" dirty="0">
                <a:solidFill>
                  <a:srgbClr val="012340"/>
                </a:solidFill>
                <a:latin typeface="Futura PT Light Italic" panose="020B0402020204090303" pitchFamily="34" charset="77"/>
                <a:cs typeface="Arial" panose="020B0604020202020204" pitchFamily="34" charset="0"/>
              </a:endParaRPr>
            </a:p>
            <a:p>
              <a:pPr defTabSz="890868">
                <a:buNone/>
              </a:pPr>
              <a:r>
                <a:rPr lang="en-US" altLang="en-US" sz="1600" dirty="0">
                  <a:solidFill>
                    <a:srgbClr val="012340"/>
                  </a:solidFill>
                  <a:latin typeface="Futura PT Light Italic" panose="020B0402020204090303" pitchFamily="34" charset="77"/>
                  <a:cs typeface="Arial" panose="020B0604020202020204" pitchFamily="34" charset="0"/>
                </a:rPr>
                <a:t>C. Family structure still matters a lot. </a:t>
              </a:r>
              <a:br>
                <a:rPr lang="en-US" altLang="en-US" sz="1600" dirty="0">
                  <a:solidFill>
                    <a:srgbClr val="012340"/>
                  </a:solidFill>
                  <a:latin typeface="Futura PT Light Italic" panose="020B0402020204090303" pitchFamily="34" charset="77"/>
                  <a:cs typeface="Arial" panose="020B0604020202020204" pitchFamily="34" charset="0"/>
                </a:rPr>
              </a:br>
              <a:endParaRPr lang="en-US" altLang="en-US" sz="1600" dirty="0">
                <a:solidFill>
                  <a:srgbClr val="012340"/>
                </a:solidFill>
                <a:latin typeface="Futura PT Light Italic" panose="020B0402020204090303" pitchFamily="34" charset="77"/>
                <a:cs typeface="Arial" panose="020B0604020202020204" pitchFamily="34" charset="0"/>
              </a:endParaRPr>
            </a:p>
            <a:p>
              <a:pPr defTabSz="890868">
                <a:buNone/>
              </a:pPr>
              <a:r>
                <a:rPr lang="en-US" altLang="en-US" sz="1600" dirty="0">
                  <a:solidFill>
                    <a:srgbClr val="457DB6"/>
                  </a:solidFill>
                  <a:latin typeface="Futura PT Light Italic" panose="020B0402020204090303" pitchFamily="34" charset="77"/>
                  <a:cs typeface="Arial" panose="020B0604020202020204" pitchFamily="34" charset="0"/>
                </a:rPr>
                <a:t>The factors here explain half of the tract level variation (Σ R</a:t>
              </a:r>
              <a:r>
                <a:rPr lang="en-US" altLang="en-US" sz="1600" baseline="30000" dirty="0">
                  <a:solidFill>
                    <a:srgbClr val="457DB6"/>
                  </a:solidFill>
                  <a:latin typeface="Futura PT Light Italic" panose="020B0402020204090303" pitchFamily="34" charset="77"/>
                  <a:cs typeface="Arial" panose="020B0604020202020204" pitchFamily="34" charset="0"/>
                </a:rPr>
                <a:t>2 </a:t>
              </a:r>
              <a:r>
                <a:rPr lang="en-US" altLang="en-US" sz="1600" dirty="0">
                  <a:solidFill>
                    <a:srgbClr val="457DB6"/>
                  </a:solidFill>
                  <a:latin typeface="Futura PT Light Italic" panose="020B0402020204090303" pitchFamily="34" charset="77"/>
                  <a:cs typeface="Arial" panose="020B0604020202020204" pitchFamily="34" charset="0"/>
                </a:rPr>
                <a:t>= 0.504).</a:t>
              </a:r>
            </a:p>
          </p:txBody>
        </p:sp>
        <p:sp>
          <p:nvSpPr>
            <p:cNvPr id="627" name="Rectangle 162">
              <a:extLst>
                <a:ext uri="{FF2B5EF4-FFF2-40B4-BE49-F238E27FC236}">
                  <a16:creationId xmlns:a16="http://schemas.microsoft.com/office/drawing/2014/main" id="{5EC2B1DD-2A7A-6342-9687-856F4412B36B}"/>
                </a:ext>
              </a:extLst>
            </p:cNvPr>
            <p:cNvSpPr>
              <a:spLocks noChangeArrowheads="1"/>
            </p:cNvSpPr>
            <p:nvPr/>
          </p:nvSpPr>
          <p:spPr bwMode="auto">
            <a:xfrm>
              <a:off x="1489762" y="2379158"/>
              <a:ext cx="2369999"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Share Above Poverty Line</a:t>
              </a:r>
            </a:p>
          </p:txBody>
        </p:sp>
        <p:sp>
          <p:nvSpPr>
            <p:cNvPr id="628" name="Rectangle 164">
              <a:extLst>
                <a:ext uri="{FF2B5EF4-FFF2-40B4-BE49-F238E27FC236}">
                  <a16:creationId xmlns:a16="http://schemas.microsoft.com/office/drawing/2014/main" id="{A6EBC269-CAF3-AB4E-B157-3BE69D15A81B}"/>
                </a:ext>
              </a:extLst>
            </p:cNvPr>
            <p:cNvSpPr>
              <a:spLocks noChangeArrowheads="1"/>
            </p:cNvSpPr>
            <p:nvPr/>
          </p:nvSpPr>
          <p:spPr bwMode="auto">
            <a:xfrm>
              <a:off x="1504655" y="2649160"/>
              <a:ext cx="2355107"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Mean Household Income</a:t>
              </a:r>
            </a:p>
          </p:txBody>
        </p:sp>
        <p:sp>
          <p:nvSpPr>
            <p:cNvPr id="629" name="Rectangle 166">
              <a:extLst>
                <a:ext uri="{FF2B5EF4-FFF2-40B4-BE49-F238E27FC236}">
                  <a16:creationId xmlns:a16="http://schemas.microsoft.com/office/drawing/2014/main" id="{5A55A3F7-F2FF-974B-80AE-DFD85564DC90}"/>
                </a:ext>
              </a:extLst>
            </p:cNvPr>
            <p:cNvSpPr>
              <a:spLocks noChangeArrowheads="1"/>
            </p:cNvSpPr>
            <p:nvPr/>
          </p:nvSpPr>
          <p:spPr bwMode="auto">
            <a:xfrm>
              <a:off x="1096182" y="2941707"/>
              <a:ext cx="2763580"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Mean 3rd Grade Math Score</a:t>
              </a:r>
            </a:p>
          </p:txBody>
        </p:sp>
        <p:sp>
          <p:nvSpPr>
            <p:cNvPr id="630" name="Rectangle 168">
              <a:extLst>
                <a:ext uri="{FF2B5EF4-FFF2-40B4-BE49-F238E27FC236}">
                  <a16:creationId xmlns:a16="http://schemas.microsoft.com/office/drawing/2014/main" id="{25468A71-7948-604D-AD74-E4F46454D7C5}"/>
                </a:ext>
              </a:extLst>
            </p:cNvPr>
            <p:cNvSpPr>
              <a:spLocks noChangeArrowheads="1"/>
            </p:cNvSpPr>
            <p:nvPr/>
          </p:nvSpPr>
          <p:spPr bwMode="auto">
            <a:xfrm>
              <a:off x="1913129" y="3226427"/>
              <a:ext cx="1946633"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Share College Grad.</a:t>
              </a:r>
            </a:p>
          </p:txBody>
        </p:sp>
        <p:sp>
          <p:nvSpPr>
            <p:cNvPr id="631" name="Rectangle 154">
              <a:extLst>
                <a:ext uri="{FF2B5EF4-FFF2-40B4-BE49-F238E27FC236}">
                  <a16:creationId xmlns:a16="http://schemas.microsoft.com/office/drawing/2014/main" id="{F5CCB93D-86D1-7A4D-ABA7-7DD2E3FEF172}"/>
                </a:ext>
              </a:extLst>
            </p:cNvPr>
            <p:cNvSpPr>
              <a:spLocks noChangeArrowheads="1"/>
            </p:cNvSpPr>
            <p:nvPr/>
          </p:nvSpPr>
          <p:spPr bwMode="auto">
            <a:xfrm>
              <a:off x="985554" y="967224"/>
              <a:ext cx="2874208"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Number of Jobs Within 5 Miles</a:t>
              </a:r>
            </a:p>
          </p:txBody>
        </p:sp>
        <p:sp>
          <p:nvSpPr>
            <p:cNvPr id="632" name="Rectangle 158">
              <a:extLst>
                <a:ext uri="{FF2B5EF4-FFF2-40B4-BE49-F238E27FC236}">
                  <a16:creationId xmlns:a16="http://schemas.microsoft.com/office/drawing/2014/main" id="{38BA8F79-7E91-DD44-B54B-D7C71C157BCF}"/>
                </a:ext>
              </a:extLst>
            </p:cNvPr>
            <p:cNvSpPr>
              <a:spLocks noChangeArrowheads="1"/>
            </p:cNvSpPr>
            <p:nvPr/>
          </p:nvSpPr>
          <p:spPr bwMode="auto">
            <a:xfrm>
              <a:off x="1557842" y="1533571"/>
              <a:ext cx="2301920"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Job Growth 2004-2013</a:t>
              </a:r>
            </a:p>
          </p:txBody>
        </p:sp>
        <p:sp>
          <p:nvSpPr>
            <p:cNvPr id="633" name="Rectangle 160">
              <a:extLst>
                <a:ext uri="{FF2B5EF4-FFF2-40B4-BE49-F238E27FC236}">
                  <a16:creationId xmlns:a16="http://schemas.microsoft.com/office/drawing/2014/main" id="{750CC162-F8A0-6846-83AB-FAFC98D5FB48}"/>
                </a:ext>
              </a:extLst>
            </p:cNvPr>
            <p:cNvSpPr>
              <a:spLocks noChangeArrowheads="1"/>
            </p:cNvSpPr>
            <p:nvPr/>
          </p:nvSpPr>
          <p:spPr bwMode="auto">
            <a:xfrm>
              <a:off x="1662087" y="1812811"/>
              <a:ext cx="2197675"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91266">
                <a:buSzTx/>
                <a:buNone/>
              </a:pPr>
              <a:r>
                <a:rPr lang="en-US" altLang="en-US" sz="1400" dirty="0">
                  <a:solidFill>
                    <a:srgbClr val="012340"/>
                  </a:solidFill>
                  <a:latin typeface="Futura PT Book" panose="020B0502020204020303" pitchFamily="34" charset="77"/>
                  <a:cs typeface="Arial" panose="020B0604020202020204" pitchFamily="34" charset="0"/>
                </a:rPr>
                <a:t>2000 Employment Rate</a:t>
              </a:r>
            </a:p>
          </p:txBody>
        </p:sp>
        <p:sp>
          <p:nvSpPr>
            <p:cNvPr id="634" name="Freeform 182">
              <a:extLst>
                <a:ext uri="{FF2B5EF4-FFF2-40B4-BE49-F238E27FC236}">
                  <a16:creationId xmlns:a16="http://schemas.microsoft.com/office/drawing/2014/main" id="{DC78DDB4-BC8A-1148-AA98-99518D8FEA50}"/>
                </a:ext>
              </a:extLst>
            </p:cNvPr>
            <p:cNvSpPr>
              <a:spLocks/>
            </p:cNvSpPr>
            <p:nvPr/>
          </p:nvSpPr>
          <p:spPr bwMode="auto">
            <a:xfrm>
              <a:off x="8591642" y="3817446"/>
              <a:ext cx="156289" cy="133076"/>
            </a:xfrm>
            <a:custGeom>
              <a:avLst/>
              <a:gdLst>
                <a:gd name="T0" fmla="*/ 49 w 101"/>
                <a:gd name="T1" fmla="*/ 0 h 86"/>
                <a:gd name="T2" fmla="*/ 0 w 101"/>
                <a:gd name="T3" fmla="*/ 86 h 86"/>
                <a:gd name="T4" fmla="*/ 101 w 101"/>
                <a:gd name="T5" fmla="*/ 86 h 86"/>
                <a:gd name="T6" fmla="*/ 49 w 101"/>
                <a:gd name="T7" fmla="*/ 0 h 86"/>
              </a:gdLst>
              <a:ahLst/>
              <a:cxnLst>
                <a:cxn ang="0">
                  <a:pos x="T0" y="T1"/>
                </a:cxn>
                <a:cxn ang="0">
                  <a:pos x="T2" y="T3"/>
                </a:cxn>
                <a:cxn ang="0">
                  <a:pos x="T4" y="T5"/>
                </a:cxn>
                <a:cxn ang="0">
                  <a:pos x="T6" y="T7"/>
                </a:cxn>
              </a:cxnLst>
              <a:rect l="0" t="0" r="r" b="b"/>
              <a:pathLst>
                <a:path w="101" h="86">
                  <a:moveTo>
                    <a:pt x="49" y="0"/>
                  </a:moveTo>
                  <a:lnTo>
                    <a:pt x="0" y="86"/>
                  </a:lnTo>
                  <a:lnTo>
                    <a:pt x="101" y="86"/>
                  </a:lnTo>
                  <a:lnTo>
                    <a:pt x="49" y="0"/>
                  </a:lnTo>
                  <a:close/>
                </a:path>
              </a:pathLst>
            </a:custGeom>
            <a:solidFill>
              <a:srgbClr val="FF0000"/>
            </a:solidFill>
            <a:ln w="19050">
              <a:solidFill>
                <a:srgbClr val="FF0000"/>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400" dirty="0">
                <a:solidFill>
                  <a:srgbClr val="012340"/>
                </a:solidFill>
                <a:latin typeface="Futura PT Book" panose="020B0502020204020303" pitchFamily="34" charset="77"/>
                <a:ea typeface="+mn-ea"/>
              </a:endParaRPr>
            </a:p>
          </p:txBody>
        </p:sp>
        <p:sp>
          <p:nvSpPr>
            <p:cNvPr id="635" name="Rectangle 634">
              <a:extLst>
                <a:ext uri="{FF2B5EF4-FFF2-40B4-BE49-F238E27FC236}">
                  <a16:creationId xmlns:a16="http://schemas.microsoft.com/office/drawing/2014/main" id="{1B1A3AC0-935B-2A4C-8AF7-C30371C7F3BC}"/>
                </a:ext>
              </a:extLst>
            </p:cNvPr>
            <p:cNvSpPr>
              <a:spLocks noChangeArrowheads="1"/>
            </p:cNvSpPr>
            <p:nvPr/>
          </p:nvSpPr>
          <p:spPr bwMode="auto">
            <a:xfrm>
              <a:off x="537976" y="1234467"/>
              <a:ext cx="3321786" cy="2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91266" eaLnBrk="0" hangingPunct="0">
                <a:spcBef>
                  <a:spcPct val="0"/>
                </a:spcBef>
                <a:buSzTx/>
                <a:buNone/>
              </a:pPr>
              <a:r>
                <a:rPr lang="en-US" altLang="en-US" sz="1400" dirty="0">
                  <a:solidFill>
                    <a:srgbClr val="012340"/>
                  </a:solidFill>
                  <a:latin typeface="Futura PT Book" panose="020B0502020204020303" pitchFamily="34" charset="77"/>
                  <a:cs typeface="Arial" panose="020B0604020202020204" pitchFamily="34" charset="0"/>
                </a:rPr>
                <a:t>High-Paying Jobs Within 5 Miles</a:t>
              </a:r>
            </a:p>
          </p:txBody>
        </p:sp>
      </p:grpSp>
      <p:sp>
        <p:nvSpPr>
          <p:cNvPr id="3" name="Rectangle 2">
            <a:extLst>
              <a:ext uri="{FF2B5EF4-FFF2-40B4-BE49-F238E27FC236}">
                <a16:creationId xmlns:a16="http://schemas.microsoft.com/office/drawing/2014/main" id="{4B6F21C9-544E-5445-AB7F-8ED406F32073}"/>
              </a:ext>
            </a:extLst>
          </p:cNvPr>
          <p:cNvSpPr/>
          <p:nvPr/>
        </p:nvSpPr>
        <p:spPr>
          <a:xfrm>
            <a:off x="3492500" y="2451100"/>
            <a:ext cx="1841500" cy="457200"/>
          </a:xfrm>
          <a:prstGeom prst="rect">
            <a:avLst/>
          </a:prstGeom>
          <a:noFill/>
          <a:ln>
            <a:solidFill>
              <a:srgbClr val="457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1800" dirty="0">
                <a:solidFill>
                  <a:srgbClr val="457DB6"/>
                </a:solidFill>
                <a:latin typeface="Futura PT Light" panose="020B0402020204020303" pitchFamily="34" charset="77"/>
              </a:rPr>
              <a:t>       A</a:t>
            </a:r>
          </a:p>
        </p:txBody>
      </p:sp>
      <p:sp>
        <p:nvSpPr>
          <p:cNvPr id="201" name="Rectangle 200">
            <a:extLst>
              <a:ext uri="{FF2B5EF4-FFF2-40B4-BE49-F238E27FC236}">
                <a16:creationId xmlns:a16="http://schemas.microsoft.com/office/drawing/2014/main" id="{2502747D-B2C1-C941-B176-ACE691A0D8B0}"/>
              </a:ext>
            </a:extLst>
          </p:cNvPr>
          <p:cNvSpPr/>
          <p:nvPr/>
        </p:nvSpPr>
        <p:spPr>
          <a:xfrm>
            <a:off x="4445000" y="3133889"/>
            <a:ext cx="508000" cy="663412"/>
          </a:xfrm>
          <a:prstGeom prst="rect">
            <a:avLst/>
          </a:prstGeom>
          <a:noFill/>
          <a:ln>
            <a:solidFill>
              <a:srgbClr val="457DB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None/>
            </a:pPr>
            <a:r>
              <a:rPr lang="en-US" sz="1800" dirty="0">
                <a:solidFill>
                  <a:srgbClr val="457DB6"/>
                </a:solidFill>
                <a:latin typeface="Futura PT Light" panose="020B0402020204020303" pitchFamily="34" charset="77"/>
              </a:rPr>
              <a:t>B</a:t>
            </a:r>
          </a:p>
        </p:txBody>
      </p:sp>
      <p:sp>
        <p:nvSpPr>
          <p:cNvPr id="202" name="Rectangle 201">
            <a:extLst>
              <a:ext uri="{FF2B5EF4-FFF2-40B4-BE49-F238E27FC236}">
                <a16:creationId xmlns:a16="http://schemas.microsoft.com/office/drawing/2014/main" id="{16D72457-AD75-534E-B954-B9C9B6656577}"/>
              </a:ext>
            </a:extLst>
          </p:cNvPr>
          <p:cNvSpPr/>
          <p:nvPr/>
        </p:nvSpPr>
        <p:spPr>
          <a:xfrm>
            <a:off x="5942012" y="4111789"/>
            <a:ext cx="788988" cy="434811"/>
          </a:xfrm>
          <a:prstGeom prst="rect">
            <a:avLst/>
          </a:prstGeom>
          <a:noFill/>
          <a:ln>
            <a:solidFill>
              <a:srgbClr val="457DB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None/>
            </a:pPr>
            <a:r>
              <a:rPr lang="en-US" sz="1800" dirty="0">
                <a:solidFill>
                  <a:srgbClr val="457DB6"/>
                </a:solidFill>
                <a:latin typeface="Futura PT Light" panose="020B0402020204020303" pitchFamily="34" charset="77"/>
              </a:rPr>
              <a:t>C</a:t>
            </a:r>
          </a:p>
        </p:txBody>
      </p:sp>
      <p:sp>
        <p:nvSpPr>
          <p:cNvPr id="203" name="Rectangle 62">
            <a:extLst>
              <a:ext uri="{FF2B5EF4-FFF2-40B4-BE49-F238E27FC236}">
                <a16:creationId xmlns:a16="http://schemas.microsoft.com/office/drawing/2014/main" id="{B62BBACD-628D-B947-9B02-BD94F4734A96}"/>
              </a:ext>
            </a:extLst>
          </p:cNvPr>
          <p:cNvSpPr>
            <a:spLocks noChangeArrowheads="1"/>
          </p:cNvSpPr>
          <p:nvPr/>
        </p:nvSpPr>
        <p:spPr bwMode="auto">
          <a:xfrm>
            <a:off x="8267794" y="6289288"/>
            <a:ext cx="10435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100" dirty="0">
                <a:solidFill>
                  <a:srgbClr val="000000"/>
                </a:solidFill>
                <a:latin typeface="Futura PT Light" panose="020B0402020204020303" pitchFamily="34" charset="77"/>
                <a:cs typeface="Arial" panose="020B0604020202020204" pitchFamily="34" charset="0"/>
              </a:rPr>
              <a:t>Opportunity Insights</a:t>
            </a:r>
            <a:endParaRPr lang="en-US" altLang="en-US" sz="1100" dirty="0">
              <a:latin typeface="Futura PT Light" panose="020B0402020204020303" pitchFamily="34" charset="77"/>
              <a:cs typeface="Arial" panose="020B0604020202020204" pitchFamily="34" charset="0"/>
            </a:endParaRPr>
          </a:p>
        </p:txBody>
      </p:sp>
    </p:spTree>
    <p:extLst>
      <p:ext uri="{BB962C8B-B14F-4D97-AF65-F5344CB8AC3E}">
        <p14:creationId xmlns:p14="http://schemas.microsoft.com/office/powerpoint/2010/main" val="4114111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4D942-B89F-1045-BE89-1F745CD5B2EB}"/>
              </a:ext>
            </a:extLst>
          </p:cNvPr>
          <p:cNvSpPr>
            <a:spLocks noGrp="1"/>
          </p:cNvSpPr>
          <p:nvPr>
            <p:ph type="title"/>
          </p:nvPr>
        </p:nvSpPr>
        <p:spPr>
          <a:xfrm>
            <a:off x="449825" y="419381"/>
            <a:ext cx="3263340" cy="1292117"/>
          </a:xfrm>
        </p:spPr>
        <p:txBody>
          <a:bodyPr anchor="t">
            <a:noAutofit/>
          </a:bodyPr>
          <a:lstStyle/>
          <a:p>
            <a:pPr>
              <a:spcAft>
                <a:spcPts val="1200"/>
              </a:spcAft>
            </a:pPr>
            <a:r>
              <a:rPr lang="en-US" sz="3200" dirty="0">
                <a:solidFill>
                  <a:srgbClr val="457DB6"/>
                </a:solidFill>
              </a:rPr>
              <a:t>Examining work by Chetty and others we can compile </a:t>
            </a:r>
            <a:r>
              <a:rPr lang="en-US" sz="3200" dirty="0">
                <a:solidFill>
                  <a:srgbClr val="012340"/>
                </a:solidFill>
              </a:rPr>
              <a:t>a list of semi-predictive neighborhood characteristics: </a:t>
            </a:r>
            <a:br>
              <a:rPr lang="en-US" sz="3200" dirty="0">
                <a:solidFill>
                  <a:srgbClr val="457DB6"/>
                </a:solidFill>
              </a:rPr>
            </a:br>
            <a:br>
              <a:rPr lang="en-US" sz="3200" dirty="0">
                <a:solidFill>
                  <a:srgbClr val="457DB6"/>
                </a:solidFill>
              </a:rPr>
            </a:br>
            <a:r>
              <a:rPr lang="en-US" sz="2000" dirty="0">
                <a:solidFill>
                  <a:srgbClr val="457DB6"/>
                </a:solidFill>
                <a:latin typeface="Futura PT Light Italic" panose="020B0402020204090303" pitchFamily="34" charset="77"/>
              </a:rPr>
              <a:t>This evidence supports and  nuances the initial opportunity task force recommendations </a:t>
            </a:r>
            <a:endParaRPr lang="en-US" sz="3200" dirty="0">
              <a:solidFill>
                <a:srgbClr val="457DB6"/>
              </a:solidFill>
            </a:endParaRPr>
          </a:p>
        </p:txBody>
      </p:sp>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14</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EAA5C58-22AA-094D-BCBD-57287B7444CD}"/>
              </a:ext>
            </a:extLst>
          </p:cNvPr>
          <p:cNvGrpSpPr/>
          <p:nvPr/>
        </p:nvGrpSpPr>
        <p:grpSpPr>
          <a:xfrm>
            <a:off x="4125244" y="1229214"/>
            <a:ext cx="7216045" cy="4673047"/>
            <a:chOff x="2310092" y="1763382"/>
            <a:chExt cx="6867525" cy="4206202"/>
          </a:xfrm>
        </p:grpSpPr>
        <p:sp>
          <p:nvSpPr>
            <p:cNvPr id="7" name="Freeform 6">
              <a:extLst>
                <a:ext uri="{FF2B5EF4-FFF2-40B4-BE49-F238E27FC236}">
                  <a16:creationId xmlns:a16="http://schemas.microsoft.com/office/drawing/2014/main" id="{07EC94C1-CFA6-F04E-A3F2-5D3899683B03}"/>
                </a:ext>
              </a:extLst>
            </p:cNvPr>
            <p:cNvSpPr/>
            <p:nvPr/>
          </p:nvSpPr>
          <p:spPr>
            <a:xfrm>
              <a:off x="2310092" y="1763382"/>
              <a:ext cx="1912557" cy="1353900"/>
            </a:xfrm>
            <a:custGeom>
              <a:avLst/>
              <a:gdLst>
                <a:gd name="connsiteX0" fmla="*/ 0 w 2554151"/>
                <a:gd name="connsiteY0" fmla="*/ 0 h 1353900"/>
                <a:gd name="connsiteX1" fmla="*/ 2554151 w 2554151"/>
                <a:gd name="connsiteY1" fmla="*/ 0 h 1353900"/>
                <a:gd name="connsiteX2" fmla="*/ 2554151 w 2554151"/>
                <a:gd name="connsiteY2" fmla="*/ 1353900 h 1353900"/>
                <a:gd name="connsiteX3" fmla="*/ 0 w 2554151"/>
                <a:gd name="connsiteY3" fmla="*/ 1353900 h 1353900"/>
                <a:gd name="connsiteX4" fmla="*/ 0 w 2554151"/>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151" h="1353900">
                  <a:moveTo>
                    <a:pt x="0" y="0"/>
                  </a:moveTo>
                  <a:lnTo>
                    <a:pt x="2554151" y="0"/>
                  </a:lnTo>
                  <a:lnTo>
                    <a:pt x="2554151"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(1) Family Structure</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single parent households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ACS/OI Atlas</a:t>
              </a:r>
            </a:p>
          </p:txBody>
        </p:sp>
        <p:sp>
          <p:nvSpPr>
            <p:cNvPr id="8" name="Freeform 7">
              <a:extLst>
                <a:ext uri="{FF2B5EF4-FFF2-40B4-BE49-F238E27FC236}">
                  <a16:creationId xmlns:a16="http://schemas.microsoft.com/office/drawing/2014/main" id="{D38EBE89-2E75-694E-929C-35E799848CAB}"/>
                </a:ext>
              </a:extLst>
            </p:cNvPr>
            <p:cNvSpPr/>
            <p:nvPr/>
          </p:nvSpPr>
          <p:spPr>
            <a:xfrm>
              <a:off x="4526399" y="1763382"/>
              <a:ext cx="1641288" cy="1353900"/>
            </a:xfrm>
            <a:custGeom>
              <a:avLst/>
              <a:gdLst>
                <a:gd name="connsiteX0" fmla="*/ 0 w 2332832"/>
                <a:gd name="connsiteY0" fmla="*/ 0 h 1353900"/>
                <a:gd name="connsiteX1" fmla="*/ 2332832 w 2332832"/>
                <a:gd name="connsiteY1" fmla="*/ 0 h 1353900"/>
                <a:gd name="connsiteX2" fmla="*/ 2332832 w 2332832"/>
                <a:gd name="connsiteY2" fmla="*/ 1353900 h 1353900"/>
                <a:gd name="connsiteX3" fmla="*/ 0 w 2332832"/>
                <a:gd name="connsiteY3" fmla="*/ 1353900 h 1353900"/>
                <a:gd name="connsiteX4" fmla="*/ 0 w 2332832"/>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353900">
                  <a:moveTo>
                    <a:pt x="0" y="0"/>
                  </a:moveTo>
                  <a:lnTo>
                    <a:pt x="2332832" y="0"/>
                  </a:lnTo>
                  <a:lnTo>
                    <a:pt x="2332832"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(2) Educational Attainment</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of college grads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Source: QOL/ACS</a:t>
              </a:r>
            </a:p>
          </p:txBody>
        </p:sp>
        <p:sp>
          <p:nvSpPr>
            <p:cNvPr id="9" name="Freeform 8">
              <a:extLst>
                <a:ext uri="{FF2B5EF4-FFF2-40B4-BE49-F238E27FC236}">
                  <a16:creationId xmlns:a16="http://schemas.microsoft.com/office/drawing/2014/main" id="{0168B5E9-BC50-B342-BB4D-355184C64B0B}"/>
                </a:ext>
              </a:extLst>
            </p:cNvPr>
            <p:cNvSpPr/>
            <p:nvPr/>
          </p:nvSpPr>
          <p:spPr>
            <a:xfrm>
              <a:off x="6471439" y="1763382"/>
              <a:ext cx="2706178" cy="1353900"/>
            </a:xfrm>
            <a:custGeom>
              <a:avLst/>
              <a:gdLst>
                <a:gd name="connsiteX0" fmla="*/ 0 w 2951018"/>
                <a:gd name="connsiteY0" fmla="*/ 0 h 1353900"/>
                <a:gd name="connsiteX1" fmla="*/ 2951018 w 2951018"/>
                <a:gd name="connsiteY1" fmla="*/ 0 h 1353900"/>
                <a:gd name="connsiteX2" fmla="*/ 2951018 w 2951018"/>
                <a:gd name="connsiteY2" fmla="*/ 1353900 h 1353900"/>
                <a:gd name="connsiteX3" fmla="*/ 0 w 2951018"/>
                <a:gd name="connsiteY3" fmla="*/ 1353900 h 1353900"/>
                <a:gd name="connsiteX4" fmla="*/ 0 w 2951018"/>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018" h="1353900">
                  <a:moveTo>
                    <a:pt x="0" y="0"/>
                  </a:moveTo>
                  <a:lnTo>
                    <a:pt x="2951018" y="0"/>
                  </a:lnTo>
                  <a:lnTo>
                    <a:pt x="2951018"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(3) Educational Access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of students attending neighborhood school by quality</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Source: NCSBE, QOL (Approx.), CMS (More accurate)</a:t>
              </a:r>
            </a:p>
          </p:txBody>
        </p:sp>
        <p:sp>
          <p:nvSpPr>
            <p:cNvPr id="10" name="Freeform 9">
              <a:extLst>
                <a:ext uri="{FF2B5EF4-FFF2-40B4-BE49-F238E27FC236}">
                  <a16:creationId xmlns:a16="http://schemas.microsoft.com/office/drawing/2014/main" id="{52933E36-CD88-F244-86DC-CDA23E6F6056}"/>
                </a:ext>
              </a:extLst>
            </p:cNvPr>
            <p:cNvSpPr/>
            <p:nvPr/>
          </p:nvSpPr>
          <p:spPr>
            <a:xfrm>
              <a:off x="2310092" y="4677467"/>
              <a:ext cx="1912557" cy="129211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(7) Segregation</a:t>
              </a:r>
              <a:endParaRPr lang="en-US" sz="1700" b="1" i="0" kern="1200" dirty="0">
                <a:solidFill>
                  <a:srgbClr val="DBE3F3"/>
                </a:solidFill>
                <a:latin typeface="Futura PT Demi" panose="020B0502020204020303" pitchFamily="34" charset="77"/>
              </a:endParaRP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 income (b) race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Theil Index, Dissimilarity</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ACS/Census/QOL</a:t>
              </a:r>
            </a:p>
          </p:txBody>
        </p:sp>
        <p:sp>
          <p:nvSpPr>
            <p:cNvPr id="11" name="Freeform 10">
              <a:extLst>
                <a:ext uri="{FF2B5EF4-FFF2-40B4-BE49-F238E27FC236}">
                  <a16:creationId xmlns:a16="http://schemas.microsoft.com/office/drawing/2014/main" id="{46C01984-4DC7-4E4C-9CF2-8DF0C27B1596}"/>
                </a:ext>
              </a:extLst>
            </p:cNvPr>
            <p:cNvSpPr/>
            <p:nvPr/>
          </p:nvSpPr>
          <p:spPr>
            <a:xfrm>
              <a:off x="6471439" y="3352953"/>
              <a:ext cx="2706178"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800" b="1" kern="1200" dirty="0">
                  <a:solidFill>
                    <a:srgbClr val="DBE3F3"/>
                  </a:solidFill>
                  <a:latin typeface="Futura PT Demi" panose="020B0502020204020303" pitchFamily="34" charset="77"/>
                </a:rPr>
                <a:t>(6) Economic Attainment</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employed (%)</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ACS/QOL (Approx.), State Unemployment (Better)</a:t>
              </a:r>
            </a:p>
          </p:txBody>
        </p:sp>
        <p:sp>
          <p:nvSpPr>
            <p:cNvPr id="12" name="Freeform 11">
              <a:extLst>
                <a:ext uri="{FF2B5EF4-FFF2-40B4-BE49-F238E27FC236}">
                  <a16:creationId xmlns:a16="http://schemas.microsoft.com/office/drawing/2014/main" id="{24A58DF3-7B1F-3E4E-8E27-1109E0D2BAD3}"/>
                </a:ext>
              </a:extLst>
            </p:cNvPr>
            <p:cNvSpPr/>
            <p:nvPr/>
          </p:nvSpPr>
          <p:spPr>
            <a:xfrm>
              <a:off x="2310092" y="3352953"/>
              <a:ext cx="1912557"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(4) Family Stability</a:t>
              </a:r>
            </a:p>
            <a:p>
              <a:pPr indent="12700" defTabSz="577850">
                <a:lnSpc>
                  <a:spcPct val="90000"/>
                </a:lnSpc>
                <a:spcBef>
                  <a:spcPct val="0"/>
                </a:spcBef>
                <a:spcAft>
                  <a:spcPct val="15000"/>
                </a:spcAft>
              </a:pPr>
              <a:r>
                <a:rPr lang="en-US" sz="1400" b="0" i="0" kern="1200" dirty="0">
                  <a:solidFill>
                    <a:srgbClr val="DBE3F3"/>
                  </a:solidFill>
                  <a:latin typeface="Futura PT Book" panose="020B0502020204020303" pitchFamily="34" charset="77"/>
                </a:rPr>
                <a:t>Share of residents below the poverty line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ACS/QOL</a:t>
              </a:r>
            </a:p>
          </p:txBody>
        </p:sp>
        <p:sp>
          <p:nvSpPr>
            <p:cNvPr id="13" name="Freeform 12">
              <a:extLst>
                <a:ext uri="{FF2B5EF4-FFF2-40B4-BE49-F238E27FC236}">
                  <a16:creationId xmlns:a16="http://schemas.microsoft.com/office/drawing/2014/main" id="{2654292F-426C-BE4E-853D-36C5984DF123}"/>
                </a:ext>
              </a:extLst>
            </p:cNvPr>
            <p:cNvSpPr/>
            <p:nvPr/>
          </p:nvSpPr>
          <p:spPr>
            <a:xfrm>
              <a:off x="4526400" y="4677467"/>
              <a:ext cx="1641287" cy="1292117"/>
            </a:xfrm>
            <a:custGeom>
              <a:avLst/>
              <a:gdLst>
                <a:gd name="connsiteX0" fmla="*/ 0 w 1866728"/>
                <a:gd name="connsiteY0" fmla="*/ 0 h 1120037"/>
                <a:gd name="connsiteX1" fmla="*/ 1866728 w 1866728"/>
                <a:gd name="connsiteY1" fmla="*/ 0 h 1120037"/>
                <a:gd name="connsiteX2" fmla="*/ 1866728 w 1866728"/>
                <a:gd name="connsiteY2" fmla="*/ 1120037 h 1120037"/>
                <a:gd name="connsiteX3" fmla="*/ 0 w 1866728"/>
                <a:gd name="connsiteY3" fmla="*/ 1120037 h 1120037"/>
                <a:gd name="connsiteX4" fmla="*/ 0 w 1866728"/>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28" h="1120037">
                  <a:moveTo>
                    <a:pt x="0" y="0"/>
                  </a:moveTo>
                  <a:lnTo>
                    <a:pt x="1866728" y="0"/>
                  </a:lnTo>
                  <a:lnTo>
                    <a:pt x="1866728"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(8) Inequality</a:t>
              </a:r>
              <a:endParaRPr lang="en-US" sz="1700" b="1" i="0" kern="1200" dirty="0">
                <a:solidFill>
                  <a:srgbClr val="DBE3F3"/>
                </a:solidFill>
                <a:latin typeface="Futura PT Demi" panose="020B0502020204020303" pitchFamily="34" charset="77"/>
              </a:endParaRP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Gini for MSA/CZ by race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ACS/Census</a:t>
              </a:r>
            </a:p>
          </p:txBody>
        </p:sp>
        <p:sp>
          <p:nvSpPr>
            <p:cNvPr id="14" name="Freeform 13">
              <a:extLst>
                <a:ext uri="{FF2B5EF4-FFF2-40B4-BE49-F238E27FC236}">
                  <a16:creationId xmlns:a16="http://schemas.microsoft.com/office/drawing/2014/main" id="{6CF3B1A5-43B5-0E49-8FD4-8A771644E69D}"/>
                </a:ext>
              </a:extLst>
            </p:cNvPr>
            <p:cNvSpPr/>
            <p:nvPr/>
          </p:nvSpPr>
          <p:spPr>
            <a:xfrm>
              <a:off x="4526399" y="3352953"/>
              <a:ext cx="1641288" cy="1120037"/>
            </a:xfrm>
            <a:custGeom>
              <a:avLst/>
              <a:gdLst>
                <a:gd name="connsiteX0" fmla="*/ 0 w 2474087"/>
                <a:gd name="connsiteY0" fmla="*/ 0 h 1120037"/>
                <a:gd name="connsiteX1" fmla="*/ 2474087 w 2474087"/>
                <a:gd name="connsiteY1" fmla="*/ 0 h 1120037"/>
                <a:gd name="connsiteX2" fmla="*/ 2474087 w 2474087"/>
                <a:gd name="connsiteY2" fmla="*/ 1120037 h 1120037"/>
                <a:gd name="connsiteX3" fmla="*/ 0 w 2474087"/>
                <a:gd name="connsiteY3" fmla="*/ 1120037 h 1120037"/>
                <a:gd name="connsiteX4" fmla="*/ 0 w 2474087"/>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087" h="1120037">
                  <a:moveTo>
                    <a:pt x="0" y="0"/>
                  </a:moveTo>
                  <a:lnTo>
                    <a:pt x="2474087" y="0"/>
                  </a:lnTo>
                  <a:lnTo>
                    <a:pt x="2474087"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(5) Economic Access</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Commute time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QOL/City</a:t>
              </a:r>
            </a:p>
          </p:txBody>
        </p:sp>
        <p:sp>
          <p:nvSpPr>
            <p:cNvPr id="15" name="Freeform 14">
              <a:extLst>
                <a:ext uri="{FF2B5EF4-FFF2-40B4-BE49-F238E27FC236}">
                  <a16:creationId xmlns:a16="http://schemas.microsoft.com/office/drawing/2014/main" id="{90C8543C-D01B-714C-84C5-C3E7DFBCF1A9}"/>
                </a:ext>
              </a:extLst>
            </p:cNvPr>
            <p:cNvSpPr/>
            <p:nvPr/>
          </p:nvSpPr>
          <p:spPr>
            <a:xfrm>
              <a:off x="6471436" y="4677467"/>
              <a:ext cx="2706181" cy="1292117"/>
            </a:xfrm>
            <a:custGeom>
              <a:avLst/>
              <a:gdLst>
                <a:gd name="connsiteX0" fmla="*/ 0 w 3491193"/>
                <a:gd name="connsiteY0" fmla="*/ 0 h 1120037"/>
                <a:gd name="connsiteX1" fmla="*/ 3491193 w 3491193"/>
                <a:gd name="connsiteY1" fmla="*/ 0 h 1120037"/>
                <a:gd name="connsiteX2" fmla="*/ 3491193 w 3491193"/>
                <a:gd name="connsiteY2" fmla="*/ 1120037 h 1120037"/>
                <a:gd name="connsiteX3" fmla="*/ 0 w 3491193"/>
                <a:gd name="connsiteY3" fmla="*/ 1120037 h 1120037"/>
                <a:gd name="connsiteX4" fmla="*/ 0 w 3491193"/>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193" h="1120037">
                  <a:moveTo>
                    <a:pt x="0" y="0"/>
                  </a:moveTo>
                  <a:lnTo>
                    <a:pt x="3491193" y="0"/>
                  </a:lnTo>
                  <a:lnTo>
                    <a:pt x="3491193"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(9) Social Capital (2 ways)</a:t>
              </a:r>
              <a:endParaRPr lang="en-US" sz="1800" b="0" i="0" kern="1200" dirty="0">
                <a:solidFill>
                  <a:srgbClr val="DBE3F3"/>
                </a:solidFill>
                <a:latin typeface="Futura PT Book" panose="020B0502020204020303" pitchFamily="34" charset="77"/>
              </a:endParaRP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Chetty: Common proxies</a:t>
              </a: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LOO: Targeted area for future work</a:t>
              </a: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QOL</a:t>
              </a:r>
              <a:r>
                <a:rPr lang="en-US" sz="1400" dirty="0">
                  <a:solidFill>
                    <a:srgbClr val="DBE3F3"/>
                  </a:solidFill>
                  <a:latin typeface="Futura PT Book" panose="020B0502020204020303" pitchFamily="34" charset="77"/>
                </a:rPr>
                <a:t>, n</a:t>
              </a:r>
              <a:r>
                <a:rPr lang="en-US" sz="1400" b="0" i="0" kern="1200" dirty="0">
                  <a:solidFill>
                    <a:srgbClr val="DBE3F3"/>
                  </a:solidFill>
                  <a:latin typeface="Futura PT Book" panose="020B0502020204020303" pitchFamily="34" charset="77"/>
                </a:rPr>
                <a:t>eighborhood orgs</a:t>
              </a:r>
            </a:p>
          </p:txBody>
        </p:sp>
      </p:grpSp>
    </p:spTree>
    <p:extLst>
      <p:ext uri="{BB962C8B-B14F-4D97-AF65-F5344CB8AC3E}">
        <p14:creationId xmlns:p14="http://schemas.microsoft.com/office/powerpoint/2010/main" val="605816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p:txBody>
          <a:bodyPr>
            <a:normAutofit/>
          </a:bodyPr>
          <a:lstStyle/>
          <a:p>
            <a:r>
              <a:rPr lang="en-US" dirty="0">
                <a:solidFill>
                  <a:srgbClr val="012340"/>
                </a:solidFill>
              </a:rPr>
              <a:t>Knowing is not enough, we must act</a:t>
            </a:r>
          </a:p>
        </p:txBody>
      </p:sp>
      <p:sp>
        <p:nvSpPr>
          <p:cNvPr id="5" name="Content Placeholder 4">
            <a:extLst>
              <a:ext uri="{FF2B5EF4-FFF2-40B4-BE49-F238E27FC236}">
                <a16:creationId xmlns:a16="http://schemas.microsoft.com/office/drawing/2014/main" id="{E4E5CCC1-038E-8C45-8D08-68D7D2F27602}"/>
              </a:ext>
            </a:extLst>
          </p:cNvPr>
          <p:cNvSpPr>
            <a:spLocks noGrp="1"/>
          </p:cNvSpPr>
          <p:nvPr>
            <p:ph idx="1"/>
          </p:nvPr>
        </p:nvSpPr>
        <p:spPr/>
        <p:txBody>
          <a:bodyPr/>
          <a:lstStyle/>
          <a:p>
            <a:pPr marL="0" indent="0">
              <a:buNone/>
            </a:pPr>
            <a:r>
              <a:rPr lang="en-US" dirty="0">
                <a:solidFill>
                  <a:srgbClr val="012340"/>
                </a:solidFill>
              </a:rPr>
              <a:t>These data point us in to three types of interventions: </a:t>
            </a:r>
          </a:p>
          <a:p>
            <a:pPr marL="0" indent="0">
              <a:buNone/>
            </a:pPr>
            <a:endParaRPr lang="en-US" dirty="0">
              <a:solidFill>
                <a:srgbClr val="012340"/>
              </a:solidFill>
            </a:endParaRPr>
          </a:p>
          <a:p>
            <a:pPr marL="514350" indent="-514350">
              <a:buFont typeface="+mj-lt"/>
              <a:buAutoNum type="arabicPeriod"/>
            </a:pPr>
            <a:r>
              <a:rPr lang="en-US" dirty="0">
                <a:solidFill>
                  <a:srgbClr val="012340"/>
                </a:solidFill>
              </a:rPr>
              <a:t>We can enable people to move to higher opportunity neighborhoods </a:t>
            </a:r>
          </a:p>
          <a:p>
            <a:pPr marL="514350" indent="-514350">
              <a:buFont typeface="+mj-lt"/>
              <a:buAutoNum type="arabicPeriod"/>
            </a:pPr>
            <a:r>
              <a:rPr lang="en-US" dirty="0">
                <a:solidFill>
                  <a:srgbClr val="012340"/>
                </a:solidFill>
              </a:rPr>
              <a:t>We can invest in neighborhoods to increase opportunity outcomes</a:t>
            </a:r>
          </a:p>
          <a:p>
            <a:pPr marL="514350" indent="-514350">
              <a:buFont typeface="+mj-lt"/>
              <a:buAutoNum type="arabicPeriod"/>
            </a:pPr>
            <a:r>
              <a:rPr lang="en-US" dirty="0">
                <a:solidFill>
                  <a:srgbClr val="012340"/>
                </a:solidFill>
              </a:rPr>
              <a:t>We can reduce ”stickiness” in intergenerational mobility by expanding access to postsecondary pathways</a:t>
            </a:r>
          </a:p>
          <a:p>
            <a:pPr marL="0" indent="0">
              <a:buNone/>
            </a:pPr>
            <a:endParaRPr lang="en-US" dirty="0">
              <a:solidFill>
                <a:srgbClr val="012340"/>
              </a:solidFill>
            </a:endParaRPr>
          </a:p>
        </p:txBody>
      </p:sp>
      <p:sp>
        <p:nvSpPr>
          <p:cNvPr id="6" name="Slide Number Placeholder 3">
            <a:extLst>
              <a:ext uri="{FF2B5EF4-FFF2-40B4-BE49-F238E27FC236}">
                <a16:creationId xmlns:a16="http://schemas.microsoft.com/office/drawing/2014/main" id="{587F7F46-CF46-6F48-B4AF-05212C3A4A1A}"/>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15</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7" name="Group 6">
            <a:extLst>
              <a:ext uri="{FF2B5EF4-FFF2-40B4-BE49-F238E27FC236}">
                <a16:creationId xmlns:a16="http://schemas.microsoft.com/office/drawing/2014/main" id="{631482EB-E525-994D-91D8-E75DFE98A1A1}"/>
              </a:ext>
            </a:extLst>
          </p:cNvPr>
          <p:cNvGrpSpPr/>
          <p:nvPr/>
        </p:nvGrpSpPr>
        <p:grpSpPr>
          <a:xfrm>
            <a:off x="9046508" y="6085322"/>
            <a:ext cx="1781735" cy="487456"/>
            <a:chOff x="9046508" y="6085322"/>
            <a:chExt cx="1781735" cy="487456"/>
          </a:xfrm>
        </p:grpSpPr>
        <p:sp>
          <p:nvSpPr>
            <p:cNvPr id="8" name="Rectangle 7">
              <a:extLst>
                <a:ext uri="{FF2B5EF4-FFF2-40B4-BE49-F238E27FC236}">
                  <a16:creationId xmlns:a16="http://schemas.microsoft.com/office/drawing/2014/main" id="{331ABC74-0A62-704F-8C35-36EE3198271A}"/>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462FCB7-D536-CD4C-96EB-B02C9C6C0F7B}"/>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10" name="Straight Connector 9">
              <a:extLst>
                <a:ext uri="{FF2B5EF4-FFF2-40B4-BE49-F238E27FC236}">
                  <a16:creationId xmlns:a16="http://schemas.microsoft.com/office/drawing/2014/main" id="{04092FBC-72A8-A848-936A-84144F3E413D}"/>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596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p:txBody>
          <a:bodyPr>
            <a:normAutofit/>
          </a:bodyPr>
          <a:lstStyle/>
          <a:p>
            <a:r>
              <a:rPr lang="en-US" dirty="0">
                <a:solidFill>
                  <a:srgbClr val="012340"/>
                </a:solidFill>
              </a:rPr>
              <a:t>We can enable people to move to higher opportunity neighborhoods </a:t>
            </a:r>
          </a:p>
        </p:txBody>
      </p:sp>
      <p:sp>
        <p:nvSpPr>
          <p:cNvPr id="5" name="Content Placeholder 4">
            <a:extLst>
              <a:ext uri="{FF2B5EF4-FFF2-40B4-BE49-F238E27FC236}">
                <a16:creationId xmlns:a16="http://schemas.microsoft.com/office/drawing/2014/main" id="{E4E5CCC1-038E-8C45-8D08-68D7D2F27602}"/>
              </a:ext>
            </a:extLst>
          </p:cNvPr>
          <p:cNvSpPr>
            <a:spLocks noGrp="1"/>
          </p:cNvSpPr>
          <p:nvPr>
            <p:ph idx="1"/>
          </p:nvPr>
        </p:nvSpPr>
        <p:spPr>
          <a:xfrm>
            <a:off x="5467123" y="1915787"/>
            <a:ext cx="5599876" cy="4241548"/>
          </a:xfrm>
        </p:spPr>
        <p:txBody>
          <a:bodyPr>
            <a:normAutofit/>
          </a:bodyPr>
          <a:lstStyle/>
          <a:p>
            <a:pPr marL="0" indent="0">
              <a:lnSpc>
                <a:spcPct val="100000"/>
              </a:lnSpc>
              <a:buNone/>
            </a:pPr>
            <a:r>
              <a:rPr lang="en-US" dirty="0">
                <a:solidFill>
                  <a:srgbClr val="012340"/>
                </a:solidFill>
              </a:rPr>
              <a:t>Not just affordable housing, but specifically affordable housing in high opportunity neighborhoods</a:t>
            </a:r>
          </a:p>
          <a:p>
            <a:pPr lvl="1">
              <a:lnSpc>
                <a:spcPct val="100000"/>
              </a:lnSpc>
            </a:pPr>
            <a:r>
              <a:rPr lang="en-US" dirty="0">
                <a:solidFill>
                  <a:srgbClr val="012340"/>
                </a:solidFill>
              </a:rPr>
              <a:t>LOO is supporting Inlivian to join a HUD sponsored national-scale trial modeled after the Creating Moves to Opportunity experiment in Seattle (image on left)</a:t>
            </a:r>
          </a:p>
          <a:p>
            <a:pPr lvl="1">
              <a:lnSpc>
                <a:spcPct val="100000"/>
              </a:lnSpc>
            </a:pPr>
            <a:r>
              <a:rPr lang="en-US" dirty="0">
                <a:solidFill>
                  <a:srgbClr val="012340"/>
                </a:solidFill>
              </a:rPr>
              <a:t>2040 plan offers tools to expand access to lower-cost housing in higher opportunity neighborhoods</a:t>
            </a:r>
          </a:p>
        </p:txBody>
      </p:sp>
      <p:pic>
        <p:nvPicPr>
          <p:cNvPr id="6" name="Picture 5">
            <a:extLst>
              <a:ext uri="{FF2B5EF4-FFF2-40B4-BE49-F238E27FC236}">
                <a16:creationId xmlns:a16="http://schemas.microsoft.com/office/drawing/2014/main" id="{91C185B4-2933-5F48-82CD-1C8506F57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26" y="1915787"/>
            <a:ext cx="4335612" cy="3969097"/>
          </a:xfrm>
          <a:prstGeom prst="rect">
            <a:avLst/>
          </a:prstGeom>
        </p:spPr>
      </p:pic>
      <p:grpSp>
        <p:nvGrpSpPr>
          <p:cNvPr id="7" name="Group 6">
            <a:extLst>
              <a:ext uri="{FF2B5EF4-FFF2-40B4-BE49-F238E27FC236}">
                <a16:creationId xmlns:a16="http://schemas.microsoft.com/office/drawing/2014/main" id="{115C1243-62B1-3643-B2A0-950AD7DBEC1A}"/>
              </a:ext>
            </a:extLst>
          </p:cNvPr>
          <p:cNvGrpSpPr/>
          <p:nvPr/>
        </p:nvGrpSpPr>
        <p:grpSpPr>
          <a:xfrm>
            <a:off x="1486395" y="2137436"/>
            <a:ext cx="3107399" cy="2992023"/>
            <a:chOff x="2462832" y="399602"/>
            <a:chExt cx="5330548" cy="5059833"/>
          </a:xfrm>
        </p:grpSpPr>
        <p:sp>
          <p:nvSpPr>
            <p:cNvPr id="9" name="TextBox 8">
              <a:extLst>
                <a:ext uri="{FF2B5EF4-FFF2-40B4-BE49-F238E27FC236}">
                  <a16:creationId xmlns:a16="http://schemas.microsoft.com/office/drawing/2014/main" id="{F32CB182-1112-F041-B439-EE0555060BCD}"/>
                </a:ext>
              </a:extLst>
            </p:cNvPr>
            <p:cNvSpPr txBox="1"/>
            <p:nvPr/>
          </p:nvSpPr>
          <p:spPr>
            <a:xfrm>
              <a:off x="2462832" y="240154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West Seattle</a:t>
              </a:r>
            </a:p>
          </p:txBody>
        </p:sp>
        <p:sp>
          <p:nvSpPr>
            <p:cNvPr id="10" name="TextBox 9">
              <a:extLst>
                <a:ext uri="{FF2B5EF4-FFF2-40B4-BE49-F238E27FC236}">
                  <a16:creationId xmlns:a16="http://schemas.microsoft.com/office/drawing/2014/main" id="{AC16F067-432A-4A46-A2BD-7D2BDA6B28DA}"/>
                </a:ext>
              </a:extLst>
            </p:cNvPr>
            <p:cNvSpPr txBox="1"/>
            <p:nvPr/>
          </p:nvSpPr>
          <p:spPr>
            <a:xfrm>
              <a:off x="3722499" y="2683206"/>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Rainier</a:t>
              </a: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Valley</a:t>
              </a:r>
            </a:p>
          </p:txBody>
        </p:sp>
        <p:sp>
          <p:nvSpPr>
            <p:cNvPr id="11" name="TextBox 10">
              <a:extLst>
                <a:ext uri="{FF2B5EF4-FFF2-40B4-BE49-F238E27FC236}">
                  <a16:creationId xmlns:a16="http://schemas.microsoft.com/office/drawing/2014/main" id="{68F7D25B-38E4-A749-BFCE-BFC4BD9BA43C}"/>
                </a:ext>
              </a:extLst>
            </p:cNvPr>
            <p:cNvSpPr txBox="1"/>
            <p:nvPr/>
          </p:nvSpPr>
          <p:spPr>
            <a:xfrm>
              <a:off x="3156283" y="4248106"/>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Des Moines</a:t>
              </a:r>
            </a:p>
          </p:txBody>
        </p:sp>
        <p:sp>
          <p:nvSpPr>
            <p:cNvPr id="12" name="TextBox 11">
              <a:extLst>
                <a:ext uri="{FF2B5EF4-FFF2-40B4-BE49-F238E27FC236}">
                  <a16:creationId xmlns:a16="http://schemas.microsoft.com/office/drawing/2014/main" id="{7E018D31-F538-874A-AC92-B40F6DAA933A}"/>
                </a:ext>
              </a:extLst>
            </p:cNvPr>
            <p:cNvSpPr txBox="1"/>
            <p:nvPr/>
          </p:nvSpPr>
          <p:spPr>
            <a:xfrm>
              <a:off x="2688670" y="1298938"/>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Magnolia</a:t>
              </a:r>
            </a:p>
          </p:txBody>
        </p:sp>
        <p:sp>
          <p:nvSpPr>
            <p:cNvPr id="13" name="TextBox 12">
              <a:extLst>
                <a:ext uri="{FF2B5EF4-FFF2-40B4-BE49-F238E27FC236}">
                  <a16:creationId xmlns:a16="http://schemas.microsoft.com/office/drawing/2014/main" id="{6FA2D824-E5E0-FB49-8574-258D5582CE3D}"/>
                </a:ext>
              </a:extLst>
            </p:cNvPr>
            <p:cNvSpPr txBox="1"/>
            <p:nvPr/>
          </p:nvSpPr>
          <p:spPr>
            <a:xfrm>
              <a:off x="3457561" y="1139190"/>
              <a:ext cx="1471417" cy="643027"/>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Northeast Seattle</a:t>
              </a:r>
            </a:p>
          </p:txBody>
        </p:sp>
        <p:sp>
          <p:nvSpPr>
            <p:cNvPr id="14" name="TextBox 13">
              <a:extLst>
                <a:ext uri="{FF2B5EF4-FFF2-40B4-BE49-F238E27FC236}">
                  <a16:creationId xmlns:a16="http://schemas.microsoft.com/office/drawing/2014/main" id="{D4483525-D8A0-3043-8697-0D43FF6BF194}"/>
                </a:ext>
              </a:extLst>
            </p:cNvPr>
            <p:cNvSpPr txBox="1"/>
            <p:nvPr/>
          </p:nvSpPr>
          <p:spPr>
            <a:xfrm>
              <a:off x="4970020" y="2574160"/>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Newport</a:t>
              </a:r>
            </a:p>
          </p:txBody>
        </p:sp>
        <p:sp>
          <p:nvSpPr>
            <p:cNvPr id="15" name="TextBox 14">
              <a:extLst>
                <a:ext uri="{FF2B5EF4-FFF2-40B4-BE49-F238E27FC236}">
                  <a16:creationId xmlns:a16="http://schemas.microsoft.com/office/drawing/2014/main" id="{C961AE85-B6EC-2845-AE30-0525F3567EEB}"/>
                </a:ext>
              </a:extLst>
            </p:cNvPr>
            <p:cNvSpPr txBox="1"/>
            <p:nvPr/>
          </p:nvSpPr>
          <p:spPr>
            <a:xfrm>
              <a:off x="5761977" y="240154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Cougar</a:t>
              </a: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Mountain</a:t>
              </a:r>
            </a:p>
          </p:txBody>
        </p:sp>
        <p:sp>
          <p:nvSpPr>
            <p:cNvPr id="16" name="TextBox 15">
              <a:extLst>
                <a:ext uri="{FF2B5EF4-FFF2-40B4-BE49-F238E27FC236}">
                  <a16:creationId xmlns:a16="http://schemas.microsoft.com/office/drawing/2014/main" id="{B02FF776-FB3E-D142-875E-6166900E8FD1}"/>
                </a:ext>
              </a:extLst>
            </p:cNvPr>
            <p:cNvSpPr txBox="1"/>
            <p:nvPr/>
          </p:nvSpPr>
          <p:spPr>
            <a:xfrm>
              <a:off x="5227493" y="486197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Lea Hill, Auburn</a:t>
              </a:r>
            </a:p>
          </p:txBody>
        </p:sp>
        <p:sp>
          <p:nvSpPr>
            <p:cNvPr id="17" name="TextBox 16">
              <a:extLst>
                <a:ext uri="{FF2B5EF4-FFF2-40B4-BE49-F238E27FC236}">
                  <a16:creationId xmlns:a16="http://schemas.microsoft.com/office/drawing/2014/main" id="{D9B91577-3FFB-CD4A-B202-82D0B836D09E}"/>
                </a:ext>
              </a:extLst>
            </p:cNvPr>
            <p:cNvSpPr txBox="1"/>
            <p:nvPr/>
          </p:nvSpPr>
          <p:spPr>
            <a:xfrm>
              <a:off x="5256810" y="3945509"/>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East Hill</a:t>
              </a:r>
            </a:p>
          </p:txBody>
        </p:sp>
        <p:sp>
          <p:nvSpPr>
            <p:cNvPr id="18" name="TextBox 17">
              <a:extLst>
                <a:ext uri="{FF2B5EF4-FFF2-40B4-BE49-F238E27FC236}">
                  <a16:creationId xmlns:a16="http://schemas.microsoft.com/office/drawing/2014/main" id="{B9144332-8D04-2C44-826E-C2CA7AE362CA}"/>
                </a:ext>
              </a:extLst>
            </p:cNvPr>
            <p:cNvSpPr txBox="1"/>
            <p:nvPr/>
          </p:nvSpPr>
          <p:spPr>
            <a:xfrm>
              <a:off x="4559093" y="609966"/>
              <a:ext cx="910883"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Inglewood</a:t>
              </a:r>
            </a:p>
          </p:txBody>
        </p:sp>
        <p:sp>
          <p:nvSpPr>
            <p:cNvPr id="19" name="TextBox 18">
              <a:extLst>
                <a:ext uri="{FF2B5EF4-FFF2-40B4-BE49-F238E27FC236}">
                  <a16:creationId xmlns:a16="http://schemas.microsoft.com/office/drawing/2014/main" id="{A02FA6D5-10D0-574D-991F-C88D09064450}"/>
                </a:ext>
              </a:extLst>
            </p:cNvPr>
            <p:cNvSpPr txBox="1"/>
            <p:nvPr/>
          </p:nvSpPr>
          <p:spPr>
            <a:xfrm>
              <a:off x="5163964" y="1742206"/>
              <a:ext cx="1077620"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6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6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Bellevue</a:t>
              </a:r>
            </a:p>
          </p:txBody>
        </p:sp>
        <p:sp>
          <p:nvSpPr>
            <p:cNvPr id="20" name="TextBox 19">
              <a:extLst>
                <a:ext uri="{FF2B5EF4-FFF2-40B4-BE49-F238E27FC236}">
                  <a16:creationId xmlns:a16="http://schemas.microsoft.com/office/drawing/2014/main" id="{0E09D7C6-EE8C-8F45-B0C0-75C0D4021529}"/>
                </a:ext>
              </a:extLst>
            </p:cNvPr>
            <p:cNvSpPr txBox="1"/>
            <p:nvPr/>
          </p:nvSpPr>
          <p:spPr>
            <a:xfrm>
              <a:off x="6962842" y="246749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Issaquah</a:t>
              </a:r>
            </a:p>
          </p:txBody>
        </p:sp>
        <p:sp>
          <p:nvSpPr>
            <p:cNvPr id="21" name="TextBox 20">
              <a:extLst>
                <a:ext uri="{FF2B5EF4-FFF2-40B4-BE49-F238E27FC236}">
                  <a16:creationId xmlns:a16="http://schemas.microsoft.com/office/drawing/2014/main" id="{97D6A156-98E9-D440-93D1-79D4FE710CC9}"/>
                </a:ext>
              </a:extLst>
            </p:cNvPr>
            <p:cNvSpPr txBox="1"/>
            <p:nvPr/>
          </p:nvSpPr>
          <p:spPr>
            <a:xfrm>
              <a:off x="3617809" y="399602"/>
              <a:ext cx="1616763" cy="45805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endPar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Lake City</a:t>
              </a:r>
            </a:p>
          </p:txBody>
        </p:sp>
        <p:sp>
          <p:nvSpPr>
            <p:cNvPr id="22" name="TextBox 21">
              <a:extLst>
                <a:ext uri="{FF2B5EF4-FFF2-40B4-BE49-F238E27FC236}">
                  <a16:creationId xmlns:a16="http://schemas.microsoft.com/office/drawing/2014/main" id="{D30F6437-456A-BA4E-9E8C-D48655F5302D}"/>
                </a:ext>
              </a:extLst>
            </p:cNvPr>
            <p:cNvSpPr txBox="1"/>
            <p:nvPr/>
          </p:nvSpPr>
          <p:spPr>
            <a:xfrm>
              <a:off x="4123532" y="4378642"/>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Kent</a:t>
              </a:r>
            </a:p>
          </p:txBody>
        </p:sp>
        <p:sp>
          <p:nvSpPr>
            <p:cNvPr id="23" name="TextBox 22">
              <a:extLst>
                <a:ext uri="{FF2B5EF4-FFF2-40B4-BE49-F238E27FC236}">
                  <a16:creationId xmlns:a16="http://schemas.microsoft.com/office/drawing/2014/main" id="{66B448E0-CDA8-254B-8CB9-7F54488FCE97}"/>
                </a:ext>
              </a:extLst>
            </p:cNvPr>
            <p:cNvSpPr txBox="1"/>
            <p:nvPr/>
          </p:nvSpPr>
          <p:spPr>
            <a:xfrm>
              <a:off x="4312979" y="3631591"/>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Tukwila</a:t>
              </a:r>
            </a:p>
          </p:txBody>
        </p:sp>
        <p:sp>
          <p:nvSpPr>
            <p:cNvPr id="24" name="TextBox 23">
              <a:extLst>
                <a:ext uri="{FF2B5EF4-FFF2-40B4-BE49-F238E27FC236}">
                  <a16:creationId xmlns:a16="http://schemas.microsoft.com/office/drawing/2014/main" id="{DBD0145A-A130-8048-B79D-C01A505E697E}"/>
                </a:ext>
              </a:extLst>
            </p:cNvPr>
            <p:cNvSpPr txBox="1"/>
            <p:nvPr/>
          </p:nvSpPr>
          <p:spPr>
            <a:xfrm>
              <a:off x="2978076" y="3413521"/>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buNone/>
                <a:defRPr/>
              </a:pPr>
              <a:r>
                <a:rPr lang="en-US" sz="500" i="1" dirty="0">
                  <a:solidFill>
                    <a:schemeClr val="bg2">
                      <a:lumMod val="50000"/>
                    </a:schemeClr>
                  </a:solidFill>
                  <a:latin typeface="Arial" panose="020B0604020202020204" pitchFamily="34" charset="0"/>
                  <a:ea typeface="Yu Gothic" panose="020B0400000000000000" pitchFamily="34" charset="-128"/>
                  <a:cs typeface="Arial" panose="020B0604020202020204" pitchFamily="34" charset="0"/>
                </a:rPr>
                <a:t>Burien</a:t>
              </a:r>
            </a:p>
          </p:txBody>
        </p:sp>
      </p:grpSp>
      <p:sp>
        <p:nvSpPr>
          <p:cNvPr id="30" name="TextBox 29">
            <a:extLst>
              <a:ext uri="{FF2B5EF4-FFF2-40B4-BE49-F238E27FC236}">
                <a16:creationId xmlns:a16="http://schemas.microsoft.com/office/drawing/2014/main" id="{9482D231-9D86-E44F-B540-52E773D7E5B4}"/>
              </a:ext>
            </a:extLst>
          </p:cNvPr>
          <p:cNvSpPr txBox="1"/>
          <p:nvPr/>
        </p:nvSpPr>
        <p:spPr>
          <a:xfrm>
            <a:off x="1131511" y="5567925"/>
            <a:ext cx="2272132" cy="276999"/>
          </a:xfrm>
          <a:prstGeom prst="rect">
            <a:avLst/>
          </a:prstGeom>
          <a:noFill/>
        </p:spPr>
        <p:txBody>
          <a:bodyPr wrap="square" rtlCol="0">
            <a:spAutoFit/>
          </a:bodyPr>
          <a:lstStyle/>
          <a:p>
            <a:pPr defTabSz="914411">
              <a:buNone/>
              <a:defRPr/>
            </a:pPr>
            <a:r>
              <a:rPr lang="en-US" sz="1200" dirty="0">
                <a:solidFill>
                  <a:prstClr val="black"/>
                </a:solidFill>
                <a:latin typeface="Arial" panose="020B0604020202020204" pitchFamily="34" charset="0"/>
                <a:cs typeface="Arial" panose="020B0604020202020204" pitchFamily="34" charset="0"/>
              </a:rPr>
              <a:t>High-Opportunity Area</a:t>
            </a:r>
          </a:p>
        </p:txBody>
      </p:sp>
      <p:sp>
        <p:nvSpPr>
          <p:cNvPr id="31" name="TextBox 30">
            <a:extLst>
              <a:ext uri="{FF2B5EF4-FFF2-40B4-BE49-F238E27FC236}">
                <a16:creationId xmlns:a16="http://schemas.microsoft.com/office/drawing/2014/main" id="{5887A083-45E2-AD41-9780-AD32DB9C72F8}"/>
              </a:ext>
            </a:extLst>
          </p:cNvPr>
          <p:cNvSpPr txBox="1"/>
          <p:nvPr/>
        </p:nvSpPr>
        <p:spPr>
          <a:xfrm>
            <a:off x="1131511" y="5015098"/>
            <a:ext cx="678391" cy="276999"/>
          </a:xfrm>
          <a:prstGeom prst="rect">
            <a:avLst/>
          </a:prstGeom>
          <a:noFill/>
        </p:spPr>
        <p:txBody>
          <a:bodyPr wrap="square" rtlCol="0">
            <a:spAutoFit/>
          </a:bodyPr>
          <a:lstStyle/>
          <a:p>
            <a:pPr defTabSz="914411">
              <a:buNone/>
              <a:defRPr/>
            </a:pPr>
            <a:r>
              <a:rPr lang="en-US" sz="1200" dirty="0">
                <a:solidFill>
                  <a:prstClr val="black"/>
                </a:solidFill>
                <a:latin typeface="Arial" panose="020B0604020202020204" pitchFamily="34" charset="0"/>
                <a:cs typeface="Arial" panose="020B0604020202020204" pitchFamily="34" charset="0"/>
              </a:rPr>
              <a:t>Control</a:t>
            </a:r>
          </a:p>
        </p:txBody>
      </p:sp>
      <p:pic>
        <p:nvPicPr>
          <p:cNvPr id="32" name="Picture 31">
            <a:extLst>
              <a:ext uri="{FF2B5EF4-FFF2-40B4-BE49-F238E27FC236}">
                <a16:creationId xmlns:a16="http://schemas.microsoft.com/office/drawing/2014/main" id="{7426788B-3B44-2A4C-B3A9-0828AC88FFE9}"/>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882744" y="5020327"/>
            <a:ext cx="239154" cy="266713"/>
          </a:xfrm>
          <a:prstGeom prst="rect">
            <a:avLst/>
          </a:prstGeom>
        </p:spPr>
      </p:pic>
      <p:pic>
        <p:nvPicPr>
          <p:cNvPr id="33" name="Picture 32">
            <a:extLst>
              <a:ext uri="{FF2B5EF4-FFF2-40B4-BE49-F238E27FC236}">
                <a16:creationId xmlns:a16="http://schemas.microsoft.com/office/drawing/2014/main" id="{11F8C3D5-A8B5-E641-B6E2-A7CF078D7230}"/>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877305" y="5318412"/>
            <a:ext cx="262398" cy="287838"/>
          </a:xfrm>
          <a:prstGeom prst="rect">
            <a:avLst/>
          </a:prstGeom>
        </p:spPr>
      </p:pic>
      <p:sp>
        <p:nvSpPr>
          <p:cNvPr id="34" name="TextBox 33">
            <a:extLst>
              <a:ext uri="{FF2B5EF4-FFF2-40B4-BE49-F238E27FC236}">
                <a16:creationId xmlns:a16="http://schemas.microsoft.com/office/drawing/2014/main" id="{D0EBDDA0-5401-EA40-8C91-93685CD98904}"/>
              </a:ext>
            </a:extLst>
          </p:cNvPr>
          <p:cNvSpPr txBox="1"/>
          <p:nvPr/>
        </p:nvSpPr>
        <p:spPr>
          <a:xfrm>
            <a:off x="1131511" y="5297388"/>
            <a:ext cx="1634312" cy="276999"/>
          </a:xfrm>
          <a:prstGeom prst="rect">
            <a:avLst/>
          </a:prstGeom>
          <a:noFill/>
        </p:spPr>
        <p:txBody>
          <a:bodyPr wrap="square" rtlCol="0">
            <a:spAutoFit/>
          </a:bodyPr>
          <a:lstStyle/>
          <a:p>
            <a:pPr defTabSz="914411">
              <a:buNone/>
              <a:defRPr/>
            </a:pPr>
            <a:r>
              <a:rPr lang="en-US" sz="1200" dirty="0">
                <a:solidFill>
                  <a:prstClr val="black"/>
                </a:solidFill>
                <a:latin typeface="Arial" panose="020B0604020202020204" pitchFamily="34" charset="0"/>
                <a:cs typeface="Arial" panose="020B0604020202020204" pitchFamily="34" charset="0"/>
              </a:rPr>
              <a:t>CMTO Treatment</a:t>
            </a:r>
          </a:p>
        </p:txBody>
      </p:sp>
      <p:sp>
        <p:nvSpPr>
          <p:cNvPr id="35" name="Rectangle 34">
            <a:extLst>
              <a:ext uri="{FF2B5EF4-FFF2-40B4-BE49-F238E27FC236}">
                <a16:creationId xmlns:a16="http://schemas.microsoft.com/office/drawing/2014/main" id="{B0ABA260-0A2C-AD48-8CC7-67391C6B1D3F}"/>
              </a:ext>
            </a:extLst>
          </p:cNvPr>
          <p:cNvSpPr/>
          <p:nvPr/>
        </p:nvSpPr>
        <p:spPr>
          <a:xfrm>
            <a:off x="914146" y="5603684"/>
            <a:ext cx="217365" cy="191973"/>
          </a:xfrm>
          <a:prstGeom prst="rect">
            <a:avLst/>
          </a:prstGeom>
          <a:pattFill prst="openDmnd">
            <a:fgClr>
              <a:srgbClr val="5B9BD5"/>
            </a:fgClr>
            <a:bgClr>
              <a:srgbClr val="5B9BD5">
                <a:lumMod val="20000"/>
                <a:lumOff val="80000"/>
              </a:srgbClr>
            </a:bgClr>
          </a:pattFill>
          <a:ln w="19050" cap="flat" cmpd="sng" algn="ctr">
            <a:solidFill>
              <a:sysClr val="window" lastClr="FFFFFF"/>
            </a:solidFill>
            <a:prstDash val="solid"/>
            <a:miter lim="800000"/>
          </a:ln>
          <a:effectLst/>
        </p:spPr>
        <p:txBody>
          <a:bodyPr rtlCol="0" anchor="ctr"/>
          <a:lstStyle/>
          <a:p>
            <a:pPr algn="ctr" defTabSz="914411" fontAlgn="auto">
              <a:spcBef>
                <a:spcPts val="0"/>
              </a:spcBef>
              <a:spcAft>
                <a:spcPts val="0"/>
              </a:spcAft>
              <a:buSzTx/>
              <a:buNone/>
              <a:defRPr/>
            </a:pPr>
            <a:endParaRPr kumimoji="0" lang="en-US" sz="9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Slide Number Placeholder 3">
            <a:extLst>
              <a:ext uri="{FF2B5EF4-FFF2-40B4-BE49-F238E27FC236}">
                <a16:creationId xmlns:a16="http://schemas.microsoft.com/office/drawing/2014/main" id="{4D108A97-308A-F34B-89D9-B1198A4450F9}"/>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16</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A43D188-BDDE-FF42-9508-24FB33CA499F}"/>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57E9AE1C-03A7-944E-9101-DF7FD3ED9002}"/>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49781AC0-DF76-B84D-9802-D1AF94BFD293}"/>
                </a:ext>
              </a:extLst>
            </p:cNvPr>
            <p:cNvPicPr>
              <a:picLocks noChangeAspect="1"/>
            </p:cNvPicPr>
            <p:nvPr/>
          </p:nvPicPr>
          <p:blipFill rotWithShape="1">
            <a:blip r:embed="rId8"/>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D6144DA2-864C-DA4A-BAB2-28C726B15791}"/>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58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5E88EFBA-14A1-C34C-908B-8796BFA46127}"/>
              </a:ext>
            </a:extLst>
          </p:cNvPr>
          <p:cNvPicPr>
            <a:picLocks noChangeAspect="1"/>
          </p:cNvPicPr>
          <p:nvPr/>
        </p:nvPicPr>
        <p:blipFill rotWithShape="1">
          <a:blip r:embed="rId3">
            <a:grayscl/>
            <a:alphaModFix amt="70000"/>
            <a:extLst>
              <a:ext uri="{BEBA8EAE-BF5A-486C-A8C5-ECC9F3942E4B}">
                <a14:imgProps xmlns:a14="http://schemas.microsoft.com/office/drawing/2010/main">
                  <a14:imgLayer r:embed="rId4">
                    <a14:imgEffect>
                      <a14:brightnessContrast bright="-35000" contrast="100000"/>
                    </a14:imgEffect>
                  </a14:imgLayer>
                </a14:imgProps>
              </a:ext>
              <a:ext uri="{28A0092B-C50C-407E-A947-70E740481C1C}">
                <a14:useLocalDpi xmlns:a14="http://schemas.microsoft.com/office/drawing/2010/main" val="0"/>
              </a:ext>
            </a:extLst>
          </a:blip>
          <a:srcRect/>
          <a:stretch/>
        </p:blipFill>
        <p:spPr>
          <a:xfrm>
            <a:off x="2119374" y="968770"/>
            <a:ext cx="5042602" cy="5387546"/>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F123AAB9-091F-A442-90CC-432B754AB547}"/>
              </a:ext>
            </a:extLst>
          </p:cNvPr>
          <p:cNvPicPr>
            <a:picLocks noChangeAspect="1"/>
          </p:cNvPicPr>
          <p:nvPr/>
        </p:nvPicPr>
        <p:blipFill>
          <a:blip r:embed="rId5">
            <a:alphaModFix amt="35000"/>
            <a:duotone>
              <a:prstClr val="black"/>
              <a:srgbClr val="D9C3A5">
                <a:tint val="50000"/>
                <a:satMod val="180000"/>
              </a:srgbClr>
            </a:duotone>
            <a:extLst>
              <a:ext uri="{BEBA8EAE-BF5A-486C-A8C5-ECC9F3942E4B}">
                <a14:imgProps xmlns:a14="http://schemas.microsoft.com/office/drawing/2010/main">
                  <a14:imgLayer r:embed="rId6">
                    <a14:imgEffect>
                      <a14:brightnessContrast bright="-35000" contrast="100000"/>
                    </a14:imgEffect>
                  </a14:imgLayer>
                </a14:imgProps>
              </a:ext>
              <a:ext uri="{28A0092B-C50C-407E-A947-70E740481C1C}">
                <a14:useLocalDpi xmlns:a14="http://schemas.microsoft.com/office/drawing/2010/main" val="0"/>
              </a:ext>
            </a:extLst>
          </a:blip>
          <a:stretch>
            <a:fillRect/>
          </a:stretch>
        </p:blipFill>
        <p:spPr>
          <a:xfrm>
            <a:off x="2057028" y="932694"/>
            <a:ext cx="4981635" cy="5423622"/>
          </a:xfrm>
          <a:prstGeom prst="rect">
            <a:avLst/>
          </a:prstGeom>
        </p:spPr>
      </p:pic>
      <p:pic>
        <p:nvPicPr>
          <p:cNvPr id="7" name="Picture 6" descr="Application&#10;&#10;Description automatically generated with medium confidence">
            <a:extLst>
              <a:ext uri="{FF2B5EF4-FFF2-40B4-BE49-F238E27FC236}">
                <a16:creationId xmlns:a16="http://schemas.microsoft.com/office/drawing/2014/main" id="{604E7399-CA10-F742-9145-EEF756FE69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5878"/>
            <a:ext cx="11884026" cy="6700841"/>
          </a:xfrm>
          <a:prstGeom prst="rect">
            <a:avLst/>
          </a:prstGeom>
          <a:effectLst>
            <a:outerShdw blurRad="431800" dist="50800" dir="5400000" sx="106000" sy="106000" algn="ctr" rotWithShape="0">
              <a:srgbClr val="000000">
                <a:alpha val="43137"/>
              </a:srgbClr>
            </a:outerShdw>
          </a:effectLst>
        </p:spPr>
      </p:pic>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
        <p:nvSpPr>
          <p:cNvPr id="32" name="Rectangle 31">
            <a:extLst>
              <a:ext uri="{FF2B5EF4-FFF2-40B4-BE49-F238E27FC236}">
                <a16:creationId xmlns:a16="http://schemas.microsoft.com/office/drawing/2014/main" id="{449A5BAC-D186-E648-AC86-799926FB5D58}"/>
              </a:ext>
            </a:extLst>
          </p:cNvPr>
          <p:cNvSpPr/>
          <p:nvPr/>
        </p:nvSpPr>
        <p:spPr>
          <a:xfrm>
            <a:off x="6891663" y="1125044"/>
            <a:ext cx="4571907" cy="1292662"/>
          </a:xfrm>
          <a:prstGeom prst="rect">
            <a:avLst/>
          </a:prstGeom>
          <a:solidFill>
            <a:schemeClr val="bg1"/>
          </a:solidFill>
        </p:spPr>
        <p:txBody>
          <a:bodyPr wrap="square" lIns="274320" tIns="274320" rIns="274320" bIns="274320">
            <a:spAutoFit/>
          </a:bodyPr>
          <a:lstStyle/>
          <a:p>
            <a:pPr>
              <a:spcBef>
                <a:spcPts val="0"/>
              </a:spcBef>
              <a:buNone/>
            </a:pPr>
            <a:r>
              <a:rPr lang="en-US" sz="2400" b="1" dirty="0">
                <a:solidFill>
                  <a:srgbClr val="012340"/>
                </a:solidFill>
                <a:latin typeface="Futura PT Demi" panose="020B0502020204020303" pitchFamily="34" charset="77"/>
              </a:rPr>
              <a:t>Where are the “opportunity bargains” in Charlotte?</a:t>
            </a:r>
            <a:endParaRPr lang="en-US" sz="2000" b="1" dirty="0">
              <a:solidFill>
                <a:srgbClr val="457DB6"/>
              </a:solidFill>
              <a:latin typeface="Futura PT Light Italic" panose="020B0402020204090303" pitchFamily="34" charset="77"/>
            </a:endParaRPr>
          </a:p>
        </p:txBody>
      </p:sp>
      <p:sp>
        <p:nvSpPr>
          <p:cNvPr id="8" name="Oval 7">
            <a:extLst>
              <a:ext uri="{FF2B5EF4-FFF2-40B4-BE49-F238E27FC236}">
                <a16:creationId xmlns:a16="http://schemas.microsoft.com/office/drawing/2014/main" id="{27378046-C525-0E4F-BC3C-72CE6F519A92}"/>
              </a:ext>
            </a:extLst>
          </p:cNvPr>
          <p:cNvSpPr/>
          <p:nvPr/>
        </p:nvSpPr>
        <p:spPr>
          <a:xfrm>
            <a:off x="5374204" y="4582707"/>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18" name="Oval 17">
            <a:extLst>
              <a:ext uri="{FF2B5EF4-FFF2-40B4-BE49-F238E27FC236}">
                <a16:creationId xmlns:a16="http://schemas.microsoft.com/office/drawing/2014/main" id="{CB335096-2B1A-044C-BB3F-CAFF5016DD8A}"/>
              </a:ext>
            </a:extLst>
          </p:cNvPr>
          <p:cNvSpPr/>
          <p:nvPr/>
        </p:nvSpPr>
        <p:spPr>
          <a:xfrm rot="2418337">
            <a:off x="4903807" y="2785640"/>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19" name="Oval 18">
            <a:extLst>
              <a:ext uri="{FF2B5EF4-FFF2-40B4-BE49-F238E27FC236}">
                <a16:creationId xmlns:a16="http://schemas.microsoft.com/office/drawing/2014/main" id="{6188A75D-B345-D442-8014-5041917C08EE}"/>
              </a:ext>
            </a:extLst>
          </p:cNvPr>
          <p:cNvSpPr/>
          <p:nvPr/>
        </p:nvSpPr>
        <p:spPr>
          <a:xfrm rot="2418337">
            <a:off x="4020273" y="2185686"/>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1" name="Oval 20">
            <a:extLst>
              <a:ext uri="{FF2B5EF4-FFF2-40B4-BE49-F238E27FC236}">
                <a16:creationId xmlns:a16="http://schemas.microsoft.com/office/drawing/2014/main" id="{48860E45-8C15-BA40-A3FB-32484FDD3D7F}"/>
              </a:ext>
            </a:extLst>
          </p:cNvPr>
          <p:cNvSpPr/>
          <p:nvPr/>
        </p:nvSpPr>
        <p:spPr>
          <a:xfrm rot="2418337">
            <a:off x="4236528" y="6035436"/>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2" name="Oval 21">
            <a:extLst>
              <a:ext uri="{FF2B5EF4-FFF2-40B4-BE49-F238E27FC236}">
                <a16:creationId xmlns:a16="http://schemas.microsoft.com/office/drawing/2014/main" id="{13E38CF4-F1B3-1346-BAF4-D62944DBAFDA}"/>
              </a:ext>
            </a:extLst>
          </p:cNvPr>
          <p:cNvSpPr/>
          <p:nvPr/>
        </p:nvSpPr>
        <p:spPr>
          <a:xfrm rot="2418337">
            <a:off x="4251556" y="5267649"/>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3" name="Oval 22">
            <a:extLst>
              <a:ext uri="{FF2B5EF4-FFF2-40B4-BE49-F238E27FC236}">
                <a16:creationId xmlns:a16="http://schemas.microsoft.com/office/drawing/2014/main" id="{93A37C98-569A-0D4E-A638-B0D3B52F9B8B}"/>
              </a:ext>
            </a:extLst>
          </p:cNvPr>
          <p:cNvSpPr/>
          <p:nvPr/>
        </p:nvSpPr>
        <p:spPr>
          <a:xfrm rot="2418337">
            <a:off x="4867114" y="5336984"/>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4" name="Oval 23">
            <a:extLst>
              <a:ext uri="{FF2B5EF4-FFF2-40B4-BE49-F238E27FC236}">
                <a16:creationId xmlns:a16="http://schemas.microsoft.com/office/drawing/2014/main" id="{A2C1304F-6821-0042-BCCC-2E4F7C4487C0}"/>
              </a:ext>
            </a:extLst>
          </p:cNvPr>
          <p:cNvSpPr/>
          <p:nvPr/>
        </p:nvSpPr>
        <p:spPr>
          <a:xfrm rot="2418337">
            <a:off x="4765137" y="4660161"/>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7" name="Oval 26">
            <a:extLst>
              <a:ext uri="{FF2B5EF4-FFF2-40B4-BE49-F238E27FC236}">
                <a16:creationId xmlns:a16="http://schemas.microsoft.com/office/drawing/2014/main" id="{2B0B9057-49D4-544A-B6B8-57D6C16C5ED7}"/>
              </a:ext>
            </a:extLst>
          </p:cNvPr>
          <p:cNvSpPr/>
          <p:nvPr/>
        </p:nvSpPr>
        <p:spPr>
          <a:xfrm rot="2418337">
            <a:off x="5558846" y="4967335"/>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30" name="Oval 29">
            <a:extLst>
              <a:ext uri="{FF2B5EF4-FFF2-40B4-BE49-F238E27FC236}">
                <a16:creationId xmlns:a16="http://schemas.microsoft.com/office/drawing/2014/main" id="{89E02DFE-0A4A-5B4F-AD1C-F97CC6050B9C}"/>
              </a:ext>
            </a:extLst>
          </p:cNvPr>
          <p:cNvSpPr/>
          <p:nvPr/>
        </p:nvSpPr>
        <p:spPr>
          <a:xfrm rot="2418337">
            <a:off x="5255676" y="4765572"/>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31" name="Oval 30">
            <a:extLst>
              <a:ext uri="{FF2B5EF4-FFF2-40B4-BE49-F238E27FC236}">
                <a16:creationId xmlns:a16="http://schemas.microsoft.com/office/drawing/2014/main" id="{EE6113FB-8BC5-634E-B4CE-C7E11CC45AF6}"/>
              </a:ext>
            </a:extLst>
          </p:cNvPr>
          <p:cNvSpPr/>
          <p:nvPr/>
        </p:nvSpPr>
        <p:spPr>
          <a:xfrm rot="2418337">
            <a:off x="5189082" y="5597665"/>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35" name="Oval 34">
            <a:extLst>
              <a:ext uri="{FF2B5EF4-FFF2-40B4-BE49-F238E27FC236}">
                <a16:creationId xmlns:a16="http://schemas.microsoft.com/office/drawing/2014/main" id="{A17A4D1A-9E7B-8344-92D2-A2868E51E02D}"/>
              </a:ext>
            </a:extLst>
          </p:cNvPr>
          <p:cNvSpPr/>
          <p:nvPr/>
        </p:nvSpPr>
        <p:spPr>
          <a:xfrm rot="2418337">
            <a:off x="6208958" y="3887030"/>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37" name="Oval 36">
            <a:extLst>
              <a:ext uri="{FF2B5EF4-FFF2-40B4-BE49-F238E27FC236}">
                <a16:creationId xmlns:a16="http://schemas.microsoft.com/office/drawing/2014/main" id="{EA759F1F-558D-A149-BCBB-AC93C4D448A7}"/>
              </a:ext>
            </a:extLst>
          </p:cNvPr>
          <p:cNvSpPr/>
          <p:nvPr/>
        </p:nvSpPr>
        <p:spPr>
          <a:xfrm rot="2418337">
            <a:off x="4251555" y="2646969"/>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39" name="Oval 38">
            <a:extLst>
              <a:ext uri="{FF2B5EF4-FFF2-40B4-BE49-F238E27FC236}">
                <a16:creationId xmlns:a16="http://schemas.microsoft.com/office/drawing/2014/main" id="{B621BA34-D715-AB4F-BD2F-9D04416B99CA}"/>
              </a:ext>
            </a:extLst>
          </p:cNvPr>
          <p:cNvSpPr/>
          <p:nvPr/>
        </p:nvSpPr>
        <p:spPr>
          <a:xfrm rot="2418337">
            <a:off x="4112885" y="5028931"/>
            <a:ext cx="98385" cy="98385"/>
          </a:xfrm>
          <a:prstGeom prst="ellipse">
            <a:avLst/>
          </a:prstGeom>
          <a:solidFill>
            <a:srgbClr val="FF00FF"/>
          </a:solidFill>
          <a:ln w="25400">
            <a:solidFill>
              <a:srgbClr val="FF00FF"/>
            </a:solidFill>
          </a:ln>
          <a:effectLst>
            <a:glow rad="254000">
              <a:srgbClr val="AE00AE">
                <a:alpha val="40000"/>
              </a:srgb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Tree>
    <p:extLst>
      <p:ext uri="{BB962C8B-B14F-4D97-AF65-F5344CB8AC3E}">
        <p14:creationId xmlns:p14="http://schemas.microsoft.com/office/powerpoint/2010/main" val="3231793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a:xfrm>
            <a:off x="542736" y="967386"/>
            <a:ext cx="2843515" cy="1292117"/>
          </a:xfrm>
        </p:spPr>
        <p:txBody>
          <a:bodyPr>
            <a:noAutofit/>
          </a:bodyPr>
          <a:lstStyle/>
          <a:p>
            <a:r>
              <a:rPr lang="en-US" sz="2800" dirty="0">
                <a:solidFill>
                  <a:srgbClr val="012340"/>
                </a:solidFill>
              </a:rPr>
              <a:t>We can invest in neighborhoods to increase opportunity outcomes</a:t>
            </a:r>
          </a:p>
        </p:txBody>
      </p:sp>
      <p:sp>
        <p:nvSpPr>
          <p:cNvPr id="9" name="Slide Number Placeholder 3">
            <a:extLst>
              <a:ext uri="{FF2B5EF4-FFF2-40B4-BE49-F238E27FC236}">
                <a16:creationId xmlns:a16="http://schemas.microsoft.com/office/drawing/2014/main" id="{BB80DEFA-79C1-F544-B9CC-22BB0626A154}"/>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18</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10" name="Group 9">
            <a:extLst>
              <a:ext uri="{FF2B5EF4-FFF2-40B4-BE49-F238E27FC236}">
                <a16:creationId xmlns:a16="http://schemas.microsoft.com/office/drawing/2014/main" id="{A65351CF-E309-334F-A704-B57D4BED762B}"/>
              </a:ext>
            </a:extLst>
          </p:cNvPr>
          <p:cNvGrpSpPr/>
          <p:nvPr/>
        </p:nvGrpSpPr>
        <p:grpSpPr>
          <a:xfrm>
            <a:off x="9046508" y="6085322"/>
            <a:ext cx="1781735" cy="487456"/>
            <a:chOff x="9046508" y="6085322"/>
            <a:chExt cx="1781735" cy="487456"/>
          </a:xfrm>
        </p:grpSpPr>
        <p:sp>
          <p:nvSpPr>
            <p:cNvPr id="11" name="Rectangle 10">
              <a:extLst>
                <a:ext uri="{FF2B5EF4-FFF2-40B4-BE49-F238E27FC236}">
                  <a16:creationId xmlns:a16="http://schemas.microsoft.com/office/drawing/2014/main" id="{C7080301-69DE-8540-89DA-056DC71AA8AE}"/>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8D8B7F5-00C0-374E-89FB-4A62411EF88A}"/>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13" name="Straight Connector 12">
              <a:extLst>
                <a:ext uri="{FF2B5EF4-FFF2-40B4-BE49-F238E27FC236}">
                  <a16:creationId xmlns:a16="http://schemas.microsoft.com/office/drawing/2014/main" id="{ED29538C-868F-B543-A863-C0C6EA52606E}"/>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2CE477C-A6EE-334D-9815-4DDCB41C7B55}"/>
              </a:ext>
            </a:extLst>
          </p:cNvPr>
          <p:cNvGrpSpPr/>
          <p:nvPr/>
        </p:nvGrpSpPr>
        <p:grpSpPr>
          <a:xfrm>
            <a:off x="3850953" y="1005957"/>
            <a:ext cx="7216045" cy="4673047"/>
            <a:chOff x="2310092" y="1763382"/>
            <a:chExt cx="6867525" cy="4206202"/>
          </a:xfrm>
        </p:grpSpPr>
        <p:sp>
          <p:nvSpPr>
            <p:cNvPr id="15" name="Freeform 14">
              <a:extLst>
                <a:ext uri="{FF2B5EF4-FFF2-40B4-BE49-F238E27FC236}">
                  <a16:creationId xmlns:a16="http://schemas.microsoft.com/office/drawing/2014/main" id="{737C9FD6-B9AA-4742-A878-C2CDE6058D0C}"/>
                </a:ext>
              </a:extLst>
            </p:cNvPr>
            <p:cNvSpPr/>
            <p:nvPr/>
          </p:nvSpPr>
          <p:spPr>
            <a:xfrm>
              <a:off x="2310092" y="1763382"/>
              <a:ext cx="1912557" cy="1353900"/>
            </a:xfrm>
            <a:custGeom>
              <a:avLst/>
              <a:gdLst>
                <a:gd name="connsiteX0" fmla="*/ 0 w 2554151"/>
                <a:gd name="connsiteY0" fmla="*/ 0 h 1353900"/>
                <a:gd name="connsiteX1" fmla="*/ 2554151 w 2554151"/>
                <a:gd name="connsiteY1" fmla="*/ 0 h 1353900"/>
                <a:gd name="connsiteX2" fmla="*/ 2554151 w 2554151"/>
                <a:gd name="connsiteY2" fmla="*/ 1353900 h 1353900"/>
                <a:gd name="connsiteX3" fmla="*/ 0 w 2554151"/>
                <a:gd name="connsiteY3" fmla="*/ 1353900 h 1353900"/>
                <a:gd name="connsiteX4" fmla="*/ 0 w 2554151"/>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151" h="1353900">
                  <a:moveTo>
                    <a:pt x="0" y="0"/>
                  </a:moveTo>
                  <a:lnTo>
                    <a:pt x="2554151" y="0"/>
                  </a:lnTo>
                  <a:lnTo>
                    <a:pt x="2554151"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(1) Family Structure</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Reduce the number of single parent families + unplanned pregnancies</a:t>
              </a:r>
            </a:p>
          </p:txBody>
        </p:sp>
        <p:sp>
          <p:nvSpPr>
            <p:cNvPr id="16" name="Freeform 15">
              <a:extLst>
                <a:ext uri="{FF2B5EF4-FFF2-40B4-BE49-F238E27FC236}">
                  <a16:creationId xmlns:a16="http://schemas.microsoft.com/office/drawing/2014/main" id="{2AC6C266-832C-3048-AA13-AE50ED485CE9}"/>
                </a:ext>
              </a:extLst>
            </p:cNvPr>
            <p:cNvSpPr/>
            <p:nvPr/>
          </p:nvSpPr>
          <p:spPr>
            <a:xfrm>
              <a:off x="4526399" y="1763382"/>
              <a:ext cx="1641288" cy="1353900"/>
            </a:xfrm>
            <a:custGeom>
              <a:avLst/>
              <a:gdLst>
                <a:gd name="connsiteX0" fmla="*/ 0 w 2332832"/>
                <a:gd name="connsiteY0" fmla="*/ 0 h 1353900"/>
                <a:gd name="connsiteX1" fmla="*/ 2332832 w 2332832"/>
                <a:gd name="connsiteY1" fmla="*/ 0 h 1353900"/>
                <a:gd name="connsiteX2" fmla="*/ 2332832 w 2332832"/>
                <a:gd name="connsiteY2" fmla="*/ 1353900 h 1353900"/>
                <a:gd name="connsiteX3" fmla="*/ 0 w 2332832"/>
                <a:gd name="connsiteY3" fmla="*/ 1353900 h 1353900"/>
                <a:gd name="connsiteX4" fmla="*/ 0 w 2332832"/>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353900">
                  <a:moveTo>
                    <a:pt x="0" y="0"/>
                  </a:moveTo>
                  <a:lnTo>
                    <a:pt x="2332832" y="0"/>
                  </a:lnTo>
                  <a:lnTo>
                    <a:pt x="2332832"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(2) Educational Attainment</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Increase post-secondary attainment (degrees and credentials)</a:t>
              </a:r>
            </a:p>
          </p:txBody>
        </p:sp>
        <p:sp>
          <p:nvSpPr>
            <p:cNvPr id="17" name="Freeform 16">
              <a:extLst>
                <a:ext uri="{FF2B5EF4-FFF2-40B4-BE49-F238E27FC236}">
                  <a16:creationId xmlns:a16="http://schemas.microsoft.com/office/drawing/2014/main" id="{501BDAF9-137D-D14D-8B7C-D2450D947A6B}"/>
                </a:ext>
              </a:extLst>
            </p:cNvPr>
            <p:cNvSpPr/>
            <p:nvPr/>
          </p:nvSpPr>
          <p:spPr>
            <a:xfrm>
              <a:off x="6471439" y="1763382"/>
              <a:ext cx="2706178" cy="1353900"/>
            </a:xfrm>
            <a:custGeom>
              <a:avLst/>
              <a:gdLst>
                <a:gd name="connsiteX0" fmla="*/ 0 w 2951018"/>
                <a:gd name="connsiteY0" fmla="*/ 0 h 1353900"/>
                <a:gd name="connsiteX1" fmla="*/ 2951018 w 2951018"/>
                <a:gd name="connsiteY1" fmla="*/ 0 h 1353900"/>
                <a:gd name="connsiteX2" fmla="*/ 2951018 w 2951018"/>
                <a:gd name="connsiteY2" fmla="*/ 1353900 h 1353900"/>
                <a:gd name="connsiteX3" fmla="*/ 0 w 2951018"/>
                <a:gd name="connsiteY3" fmla="*/ 1353900 h 1353900"/>
                <a:gd name="connsiteX4" fmla="*/ 0 w 2951018"/>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018" h="1353900">
                  <a:moveTo>
                    <a:pt x="0" y="0"/>
                  </a:moveTo>
                  <a:lnTo>
                    <a:pt x="2951018" y="0"/>
                  </a:lnTo>
                  <a:lnTo>
                    <a:pt x="2951018"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(3) Educational Access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Focus on improving school quality in lower opportunity neighborhoods </a:t>
              </a:r>
            </a:p>
          </p:txBody>
        </p:sp>
        <p:sp>
          <p:nvSpPr>
            <p:cNvPr id="18" name="Freeform 17">
              <a:extLst>
                <a:ext uri="{FF2B5EF4-FFF2-40B4-BE49-F238E27FC236}">
                  <a16:creationId xmlns:a16="http://schemas.microsoft.com/office/drawing/2014/main" id="{5732845B-B582-B04B-86AB-0572F2FA2C21}"/>
                </a:ext>
              </a:extLst>
            </p:cNvPr>
            <p:cNvSpPr/>
            <p:nvPr/>
          </p:nvSpPr>
          <p:spPr>
            <a:xfrm>
              <a:off x="2310092" y="4677467"/>
              <a:ext cx="1912557" cy="129211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(7) Segregation</a:t>
              </a:r>
              <a:endParaRPr lang="en-US" sz="1700" b="1" i="0" kern="1200" dirty="0">
                <a:solidFill>
                  <a:srgbClr val="DBE3F3"/>
                </a:solidFill>
                <a:latin typeface="Futura PT Demi" panose="020B0502020204020303" pitchFamily="34" charset="77"/>
              </a:endParaRPr>
            </a:p>
            <a:p>
              <a:pPr marL="114300" lvl="1" indent="-114300" algn="l" defTabSz="577850">
                <a:lnSpc>
                  <a:spcPct val="90000"/>
                </a:lnSpc>
                <a:spcBef>
                  <a:spcPct val="0"/>
                </a:spcBef>
                <a:spcAft>
                  <a:spcPct val="15000"/>
                </a:spcAft>
                <a:buChar char="•"/>
              </a:pPr>
              <a:r>
                <a:rPr lang="en-US" sz="1400" dirty="0">
                  <a:solidFill>
                    <a:srgbClr val="DBE3F3"/>
                  </a:solidFill>
                  <a:latin typeface="Futura PT Book" panose="020B0502020204020303" pitchFamily="34" charset="77"/>
                </a:rPr>
                <a:t>Reduce racially and economically segregated neighborhoods</a:t>
              </a:r>
              <a:endParaRPr lang="en-US" sz="1400" b="0" i="0" kern="1200" dirty="0">
                <a:solidFill>
                  <a:srgbClr val="DBE3F3"/>
                </a:solidFill>
                <a:latin typeface="Futura PT Book" panose="020B0502020204020303" pitchFamily="34" charset="77"/>
              </a:endParaRPr>
            </a:p>
          </p:txBody>
        </p:sp>
        <p:sp>
          <p:nvSpPr>
            <p:cNvPr id="19" name="Freeform 18">
              <a:extLst>
                <a:ext uri="{FF2B5EF4-FFF2-40B4-BE49-F238E27FC236}">
                  <a16:creationId xmlns:a16="http://schemas.microsoft.com/office/drawing/2014/main" id="{DA5CF2F6-7105-C74C-8D39-CC7DFDFB201A}"/>
                </a:ext>
              </a:extLst>
            </p:cNvPr>
            <p:cNvSpPr/>
            <p:nvPr/>
          </p:nvSpPr>
          <p:spPr>
            <a:xfrm>
              <a:off x="6471439" y="3352953"/>
              <a:ext cx="2706178"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800" b="1" kern="1200" dirty="0">
                  <a:solidFill>
                    <a:srgbClr val="DBE3F3"/>
                  </a:solidFill>
                  <a:latin typeface="Futura PT Demi" panose="020B0502020204020303" pitchFamily="34" charset="77"/>
                </a:rPr>
                <a:t>(6) Economic Attainment</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Increase number of </a:t>
              </a:r>
              <a:r>
                <a:rPr lang="en-US" sz="1400" dirty="0">
                  <a:solidFill>
                    <a:srgbClr val="DBE3F3"/>
                  </a:solidFill>
                  <a:latin typeface="Futura PT Book" panose="020B0502020204020303" pitchFamily="34" charset="77"/>
                </a:rPr>
                <a:t>employed individuals </a:t>
              </a:r>
              <a:endParaRPr lang="en-US" sz="1400" b="0" i="0" kern="1200" dirty="0">
                <a:solidFill>
                  <a:srgbClr val="DBE3F3"/>
                </a:solidFill>
                <a:latin typeface="Futura PT Book" panose="020B0502020204020303" pitchFamily="34" charset="77"/>
              </a:endParaRPr>
            </a:p>
          </p:txBody>
        </p:sp>
        <p:sp>
          <p:nvSpPr>
            <p:cNvPr id="20" name="Freeform 19">
              <a:extLst>
                <a:ext uri="{FF2B5EF4-FFF2-40B4-BE49-F238E27FC236}">
                  <a16:creationId xmlns:a16="http://schemas.microsoft.com/office/drawing/2014/main" id="{68E85A41-E3D2-E74E-92B8-C8E08C056CCD}"/>
                </a:ext>
              </a:extLst>
            </p:cNvPr>
            <p:cNvSpPr/>
            <p:nvPr/>
          </p:nvSpPr>
          <p:spPr>
            <a:xfrm>
              <a:off x="2310092" y="3352953"/>
              <a:ext cx="1912557"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(4) Family Stability</a:t>
              </a:r>
            </a:p>
            <a:p>
              <a:pPr indent="12700" defTabSz="577850">
                <a:lnSpc>
                  <a:spcPct val="90000"/>
                </a:lnSpc>
                <a:spcBef>
                  <a:spcPct val="0"/>
                </a:spcBef>
                <a:spcAft>
                  <a:spcPct val="15000"/>
                </a:spcAft>
              </a:pPr>
              <a:r>
                <a:rPr lang="en-US" sz="1400" b="0" i="0" kern="1200" dirty="0">
                  <a:solidFill>
                    <a:srgbClr val="DBE3F3"/>
                  </a:solidFill>
                  <a:latin typeface="Futura PT Book" panose="020B0502020204020303" pitchFamily="34" charset="77"/>
                </a:rPr>
                <a:t>More jobs with living wages</a:t>
              </a:r>
            </a:p>
          </p:txBody>
        </p:sp>
        <p:sp>
          <p:nvSpPr>
            <p:cNvPr id="21" name="Freeform 20">
              <a:extLst>
                <a:ext uri="{FF2B5EF4-FFF2-40B4-BE49-F238E27FC236}">
                  <a16:creationId xmlns:a16="http://schemas.microsoft.com/office/drawing/2014/main" id="{E069B11A-0795-4E4D-9945-499450B03EB8}"/>
                </a:ext>
              </a:extLst>
            </p:cNvPr>
            <p:cNvSpPr/>
            <p:nvPr/>
          </p:nvSpPr>
          <p:spPr>
            <a:xfrm>
              <a:off x="4526400" y="4677467"/>
              <a:ext cx="1641287" cy="1292117"/>
            </a:xfrm>
            <a:custGeom>
              <a:avLst/>
              <a:gdLst>
                <a:gd name="connsiteX0" fmla="*/ 0 w 1866728"/>
                <a:gd name="connsiteY0" fmla="*/ 0 h 1120037"/>
                <a:gd name="connsiteX1" fmla="*/ 1866728 w 1866728"/>
                <a:gd name="connsiteY1" fmla="*/ 0 h 1120037"/>
                <a:gd name="connsiteX2" fmla="*/ 1866728 w 1866728"/>
                <a:gd name="connsiteY2" fmla="*/ 1120037 h 1120037"/>
                <a:gd name="connsiteX3" fmla="*/ 0 w 1866728"/>
                <a:gd name="connsiteY3" fmla="*/ 1120037 h 1120037"/>
                <a:gd name="connsiteX4" fmla="*/ 0 w 1866728"/>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28" h="1120037">
                  <a:moveTo>
                    <a:pt x="0" y="0"/>
                  </a:moveTo>
                  <a:lnTo>
                    <a:pt x="1866728" y="0"/>
                  </a:lnTo>
                  <a:lnTo>
                    <a:pt x="1866728"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(8) Inequality</a:t>
              </a:r>
              <a:endParaRPr lang="en-US" sz="1700" b="1" i="0" kern="1200" dirty="0">
                <a:solidFill>
                  <a:srgbClr val="DBE3F3"/>
                </a:solidFill>
                <a:latin typeface="Futura PT Demi" panose="020B0502020204020303" pitchFamily="34" charset="77"/>
              </a:endParaRPr>
            </a:p>
            <a:p>
              <a:pPr marL="114300" lvl="1" indent="-114300" defTabSz="577850">
                <a:lnSpc>
                  <a:spcPct val="90000"/>
                </a:lnSpc>
                <a:spcBef>
                  <a:spcPct val="0"/>
                </a:spcBef>
                <a:spcAft>
                  <a:spcPct val="15000"/>
                </a:spcAft>
              </a:pPr>
              <a:r>
                <a:rPr lang="en-US" sz="1400" dirty="0">
                  <a:solidFill>
                    <a:srgbClr val="DBE3F3"/>
                  </a:solidFill>
                  <a:latin typeface="Futura PT Book" panose="020B0502020204020303" pitchFamily="34" charset="77"/>
                </a:rPr>
                <a:t>Close the wealth gap and reduce economic disparities </a:t>
              </a:r>
              <a:endParaRPr lang="en-US" sz="1400" b="0" i="0" kern="1200" dirty="0">
                <a:solidFill>
                  <a:srgbClr val="DBE3F3"/>
                </a:solidFill>
                <a:latin typeface="Futura PT Book" panose="020B0502020204020303" pitchFamily="34" charset="77"/>
              </a:endParaRPr>
            </a:p>
          </p:txBody>
        </p:sp>
        <p:sp>
          <p:nvSpPr>
            <p:cNvPr id="22" name="Freeform 21">
              <a:extLst>
                <a:ext uri="{FF2B5EF4-FFF2-40B4-BE49-F238E27FC236}">
                  <a16:creationId xmlns:a16="http://schemas.microsoft.com/office/drawing/2014/main" id="{01C9C3CC-809F-8C41-8681-40EDF75F2382}"/>
                </a:ext>
              </a:extLst>
            </p:cNvPr>
            <p:cNvSpPr/>
            <p:nvPr/>
          </p:nvSpPr>
          <p:spPr>
            <a:xfrm>
              <a:off x="4526399" y="3352953"/>
              <a:ext cx="1641288" cy="1120037"/>
            </a:xfrm>
            <a:custGeom>
              <a:avLst/>
              <a:gdLst>
                <a:gd name="connsiteX0" fmla="*/ 0 w 2474087"/>
                <a:gd name="connsiteY0" fmla="*/ 0 h 1120037"/>
                <a:gd name="connsiteX1" fmla="*/ 2474087 w 2474087"/>
                <a:gd name="connsiteY1" fmla="*/ 0 h 1120037"/>
                <a:gd name="connsiteX2" fmla="*/ 2474087 w 2474087"/>
                <a:gd name="connsiteY2" fmla="*/ 1120037 h 1120037"/>
                <a:gd name="connsiteX3" fmla="*/ 0 w 2474087"/>
                <a:gd name="connsiteY3" fmla="*/ 1120037 h 1120037"/>
                <a:gd name="connsiteX4" fmla="*/ 0 w 2474087"/>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087" h="1120037">
                  <a:moveTo>
                    <a:pt x="0" y="0"/>
                  </a:moveTo>
                  <a:lnTo>
                    <a:pt x="2474087" y="0"/>
                  </a:lnTo>
                  <a:lnTo>
                    <a:pt x="2474087"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(5) Economic Access</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Ensure access to transit options</a:t>
              </a:r>
            </a:p>
          </p:txBody>
        </p:sp>
        <p:sp>
          <p:nvSpPr>
            <p:cNvPr id="23" name="Freeform 22">
              <a:extLst>
                <a:ext uri="{FF2B5EF4-FFF2-40B4-BE49-F238E27FC236}">
                  <a16:creationId xmlns:a16="http://schemas.microsoft.com/office/drawing/2014/main" id="{3671D30C-D860-4342-8321-0DCBA2E70E68}"/>
                </a:ext>
              </a:extLst>
            </p:cNvPr>
            <p:cNvSpPr/>
            <p:nvPr/>
          </p:nvSpPr>
          <p:spPr>
            <a:xfrm>
              <a:off x="6471436" y="4677467"/>
              <a:ext cx="2706181" cy="1292117"/>
            </a:xfrm>
            <a:custGeom>
              <a:avLst/>
              <a:gdLst>
                <a:gd name="connsiteX0" fmla="*/ 0 w 3491193"/>
                <a:gd name="connsiteY0" fmla="*/ 0 h 1120037"/>
                <a:gd name="connsiteX1" fmla="*/ 3491193 w 3491193"/>
                <a:gd name="connsiteY1" fmla="*/ 0 h 1120037"/>
                <a:gd name="connsiteX2" fmla="*/ 3491193 w 3491193"/>
                <a:gd name="connsiteY2" fmla="*/ 1120037 h 1120037"/>
                <a:gd name="connsiteX3" fmla="*/ 0 w 3491193"/>
                <a:gd name="connsiteY3" fmla="*/ 1120037 h 1120037"/>
                <a:gd name="connsiteX4" fmla="*/ 0 w 3491193"/>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193" h="1120037">
                  <a:moveTo>
                    <a:pt x="0" y="0"/>
                  </a:moveTo>
                  <a:lnTo>
                    <a:pt x="3491193" y="0"/>
                  </a:lnTo>
                  <a:lnTo>
                    <a:pt x="3491193"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(9) Social Capital</a:t>
              </a:r>
              <a:endParaRPr lang="en-US" sz="1800" b="0" i="0" kern="1200" dirty="0">
                <a:solidFill>
                  <a:srgbClr val="DBE3F3"/>
                </a:solidFill>
                <a:latin typeface="Futura PT Book" panose="020B0502020204020303" pitchFamily="34" charset="77"/>
              </a:endParaRP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Increase access to programs that provide mentoring and life navigation</a:t>
              </a:r>
            </a:p>
            <a:p>
              <a:pPr marL="57150" lvl="1" indent="-57150" algn="l" defTabSz="488950">
                <a:lnSpc>
                  <a:spcPct val="90000"/>
                </a:lnSpc>
                <a:spcBef>
                  <a:spcPct val="0"/>
                </a:spcBef>
                <a:spcAft>
                  <a:spcPct val="15000"/>
                </a:spcAft>
                <a:buChar char="•"/>
              </a:pPr>
              <a:r>
                <a:rPr lang="en-US" sz="1400" dirty="0">
                  <a:solidFill>
                    <a:srgbClr val="DBE3F3"/>
                  </a:solidFill>
                  <a:latin typeface="Futura PT Book" panose="020B0502020204020303" pitchFamily="34" charset="77"/>
                </a:rPr>
                <a:t>Encourage participation in shared “seam” institutions</a:t>
              </a:r>
              <a:endParaRPr lang="en-US" sz="1400" b="0" i="0" kern="1200" dirty="0">
                <a:solidFill>
                  <a:srgbClr val="DBE3F3"/>
                </a:solidFill>
                <a:latin typeface="Futura PT Book" panose="020B0502020204020303" pitchFamily="34" charset="77"/>
              </a:endParaRPr>
            </a:p>
          </p:txBody>
        </p:sp>
      </p:grpSp>
    </p:spTree>
    <p:extLst>
      <p:ext uri="{BB962C8B-B14F-4D97-AF65-F5344CB8AC3E}">
        <p14:creationId xmlns:p14="http://schemas.microsoft.com/office/powerpoint/2010/main" val="270005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9135B5EF-BE85-2E46-8F59-C1802C395950}"/>
              </a:ext>
            </a:extLst>
          </p:cNvPr>
          <p:cNvSpPr>
            <a:spLocks noGrp="1"/>
          </p:cNvSpPr>
          <p:nvPr>
            <p:ph type="title"/>
          </p:nvPr>
        </p:nvSpPr>
        <p:spPr>
          <a:xfrm>
            <a:off x="1423687" y="911930"/>
            <a:ext cx="5754908" cy="3290537"/>
          </a:xfrm>
        </p:spPr>
        <p:txBody>
          <a:bodyPr>
            <a:normAutofit/>
          </a:bodyPr>
          <a:lstStyle/>
          <a:p>
            <a:pPr fontAlgn="auto">
              <a:lnSpc>
                <a:spcPct val="120000"/>
              </a:lnSpc>
              <a:spcAft>
                <a:spcPts val="0"/>
              </a:spcAft>
              <a:buSzTx/>
            </a:pPr>
            <a:r>
              <a:rPr lang="en-US" sz="3200" dirty="0">
                <a:solidFill>
                  <a:srgbClr val="012340"/>
                </a:solidFill>
              </a:rPr>
              <a:t>Community-level descriptive statistics can be </a:t>
            </a:r>
            <a:r>
              <a:rPr lang="en-US" sz="3200" dirty="0">
                <a:solidFill>
                  <a:srgbClr val="457DB6"/>
                </a:solidFill>
              </a:rPr>
              <a:t>powerful</a:t>
            </a:r>
            <a:r>
              <a:rPr lang="en-US" sz="3200" dirty="0">
                <a:solidFill>
                  <a:srgbClr val="012340"/>
                </a:solidFill>
              </a:rPr>
              <a:t> but can also be </a:t>
            </a:r>
            <a:r>
              <a:rPr lang="en-US" sz="3200" dirty="0">
                <a:solidFill>
                  <a:srgbClr val="457DB6"/>
                </a:solidFill>
              </a:rPr>
              <a:t>deceiving. </a:t>
            </a:r>
          </a:p>
        </p:txBody>
      </p:sp>
      <p:pic>
        <p:nvPicPr>
          <p:cNvPr id="14" name="Picture 13">
            <a:extLst>
              <a:ext uri="{FF2B5EF4-FFF2-40B4-BE49-F238E27FC236}">
                <a16:creationId xmlns:a16="http://schemas.microsoft.com/office/drawing/2014/main" id="{492A5E76-0E45-EA4C-9D6D-AC0A229A184C}"/>
              </a:ext>
            </a:extLst>
          </p:cNvPr>
          <p:cNvPicPr>
            <a:picLocks noChangeAspect="1"/>
          </p:cNvPicPr>
          <p:nvPr/>
        </p:nvPicPr>
        <p:blipFill rotWithShape="1">
          <a:blip r:embed="rId4">
            <a:extLst>
              <a:ext uri="{28A0092B-C50C-407E-A947-70E740481C1C}">
                <a14:useLocalDpi xmlns:a14="http://schemas.microsoft.com/office/drawing/2010/main" val="0"/>
              </a:ext>
            </a:extLst>
          </a:blip>
          <a:srcRect l="11132" t="9178" r="57086" b="77490"/>
          <a:stretch/>
        </p:blipFill>
        <p:spPr>
          <a:xfrm>
            <a:off x="6056915" y="3173227"/>
            <a:ext cx="4128808" cy="2241284"/>
          </a:xfrm>
          <a:prstGeom prst="rect">
            <a:avLst/>
          </a:prstGeom>
        </p:spPr>
      </p:pic>
    </p:spTree>
    <p:extLst>
      <p:ext uri="{BB962C8B-B14F-4D97-AF65-F5344CB8AC3E}">
        <p14:creationId xmlns:p14="http://schemas.microsoft.com/office/powerpoint/2010/main" val="15829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a:xfrm>
            <a:off x="1179316" y="2079728"/>
            <a:ext cx="4444173" cy="2525505"/>
          </a:xfrm>
        </p:spPr>
        <p:txBody>
          <a:bodyPr>
            <a:normAutofit/>
          </a:bodyPr>
          <a:lstStyle/>
          <a:p>
            <a:r>
              <a:rPr lang="en-US" dirty="0">
                <a:solidFill>
                  <a:srgbClr val="012340"/>
                </a:solidFill>
              </a:rPr>
              <a:t>Displacement will halt our opportunity efforts</a:t>
            </a:r>
          </a:p>
        </p:txBody>
      </p:sp>
      <p:sp>
        <p:nvSpPr>
          <p:cNvPr id="9" name="Slide Number Placeholder 3">
            <a:extLst>
              <a:ext uri="{FF2B5EF4-FFF2-40B4-BE49-F238E27FC236}">
                <a16:creationId xmlns:a16="http://schemas.microsoft.com/office/drawing/2014/main" id="{BB80DEFA-79C1-F544-B9CC-22BB0626A154}"/>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19</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10" name="Group 9">
            <a:extLst>
              <a:ext uri="{FF2B5EF4-FFF2-40B4-BE49-F238E27FC236}">
                <a16:creationId xmlns:a16="http://schemas.microsoft.com/office/drawing/2014/main" id="{A65351CF-E309-334F-A704-B57D4BED762B}"/>
              </a:ext>
            </a:extLst>
          </p:cNvPr>
          <p:cNvGrpSpPr/>
          <p:nvPr/>
        </p:nvGrpSpPr>
        <p:grpSpPr>
          <a:xfrm>
            <a:off x="9046508" y="6085322"/>
            <a:ext cx="1781735" cy="487456"/>
            <a:chOff x="9046508" y="6085322"/>
            <a:chExt cx="1781735" cy="487456"/>
          </a:xfrm>
        </p:grpSpPr>
        <p:sp>
          <p:nvSpPr>
            <p:cNvPr id="11" name="Rectangle 10">
              <a:extLst>
                <a:ext uri="{FF2B5EF4-FFF2-40B4-BE49-F238E27FC236}">
                  <a16:creationId xmlns:a16="http://schemas.microsoft.com/office/drawing/2014/main" id="{C7080301-69DE-8540-89DA-056DC71AA8AE}"/>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8D8B7F5-00C0-374E-89FB-4A62411EF88A}"/>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13" name="Straight Connector 12">
              <a:extLst>
                <a:ext uri="{FF2B5EF4-FFF2-40B4-BE49-F238E27FC236}">
                  <a16:creationId xmlns:a16="http://schemas.microsoft.com/office/drawing/2014/main" id="{ED29538C-868F-B543-A863-C0C6EA52606E}"/>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EE59FEA-9132-7647-B34B-0487C9EF73EA}"/>
              </a:ext>
            </a:extLst>
          </p:cNvPr>
          <p:cNvPicPr>
            <a:picLocks noChangeAspect="1"/>
          </p:cNvPicPr>
          <p:nvPr/>
        </p:nvPicPr>
        <p:blipFill>
          <a:blip r:embed="rId4"/>
          <a:stretch>
            <a:fillRect/>
          </a:stretch>
        </p:blipFill>
        <p:spPr>
          <a:xfrm>
            <a:off x="5942012" y="1232431"/>
            <a:ext cx="4391712" cy="4010589"/>
          </a:xfrm>
          <a:prstGeom prst="rect">
            <a:avLst/>
          </a:prstGeom>
        </p:spPr>
      </p:pic>
      <p:cxnSp>
        <p:nvCxnSpPr>
          <p:cNvPr id="18" name="Straight Connector 17">
            <a:extLst>
              <a:ext uri="{FF2B5EF4-FFF2-40B4-BE49-F238E27FC236}">
                <a16:creationId xmlns:a16="http://schemas.microsoft.com/office/drawing/2014/main" id="{FE721277-BFDE-6140-A191-C2815BB82671}"/>
              </a:ext>
            </a:extLst>
          </p:cNvPr>
          <p:cNvCxnSpPr>
            <a:cxnSpLocks/>
            <a:stCxn id="15" idx="7"/>
            <a:endCxn id="16" idx="3"/>
          </p:cNvCxnSpPr>
          <p:nvPr/>
        </p:nvCxnSpPr>
        <p:spPr>
          <a:xfrm>
            <a:off x="6027066" y="4031501"/>
            <a:ext cx="4221604" cy="56398"/>
          </a:xfrm>
          <a:prstGeom prst="line">
            <a:avLst/>
          </a:prstGeom>
          <a:ln>
            <a:solidFill>
              <a:schemeClr val="accent4">
                <a:lumMod val="60000"/>
                <a:lumOff val="40000"/>
              </a:schemeClr>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3A65F55-49B9-F24E-A92B-3954391B618C}"/>
              </a:ext>
            </a:extLst>
          </p:cNvPr>
          <p:cNvSpPr/>
          <p:nvPr/>
        </p:nvSpPr>
        <p:spPr>
          <a:xfrm rot="2418337">
            <a:off x="7588556" y="3951367"/>
            <a:ext cx="168552" cy="173184"/>
          </a:xfrm>
          <a:prstGeom prst="ellipse">
            <a:avLst/>
          </a:prstGeom>
          <a:solidFill>
            <a:srgbClr val="FEFBBC"/>
          </a:solidFill>
          <a:ln w="25400">
            <a:solidFill>
              <a:srgbClr val="FFFF00"/>
            </a:solidFill>
          </a:ln>
          <a:effectLst>
            <a:glow rad="254000">
              <a:schemeClr val="accent4">
                <a:lumMod val="75000"/>
                <a:alpha val="40000"/>
              </a:scheme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15" name="Oval 14">
            <a:extLst>
              <a:ext uri="{FF2B5EF4-FFF2-40B4-BE49-F238E27FC236}">
                <a16:creationId xmlns:a16="http://schemas.microsoft.com/office/drawing/2014/main" id="{0584106A-659D-754E-AB4D-A566E1258780}"/>
              </a:ext>
            </a:extLst>
          </p:cNvPr>
          <p:cNvSpPr/>
          <p:nvPr/>
        </p:nvSpPr>
        <p:spPr>
          <a:xfrm rot="2418337">
            <a:off x="5857737" y="3953055"/>
            <a:ext cx="168552" cy="173184"/>
          </a:xfrm>
          <a:prstGeom prst="ellipse">
            <a:avLst/>
          </a:prstGeom>
          <a:solidFill>
            <a:srgbClr val="FEFBBC"/>
          </a:solidFill>
          <a:ln w="25400">
            <a:solidFill>
              <a:srgbClr val="FFFF00"/>
            </a:solidFill>
          </a:ln>
          <a:effectLst>
            <a:glow rad="254000">
              <a:schemeClr val="accent4">
                <a:lumMod val="75000"/>
                <a:alpha val="40000"/>
              </a:scheme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16" name="Oval 15">
            <a:extLst>
              <a:ext uri="{FF2B5EF4-FFF2-40B4-BE49-F238E27FC236}">
                <a16:creationId xmlns:a16="http://schemas.microsoft.com/office/drawing/2014/main" id="{E52D1254-4BDA-3B4A-B009-63C58612022B}"/>
              </a:ext>
            </a:extLst>
          </p:cNvPr>
          <p:cNvSpPr/>
          <p:nvPr/>
        </p:nvSpPr>
        <p:spPr>
          <a:xfrm rot="2418337">
            <a:off x="10249447" y="3993161"/>
            <a:ext cx="168552" cy="173184"/>
          </a:xfrm>
          <a:prstGeom prst="ellipse">
            <a:avLst/>
          </a:prstGeom>
          <a:solidFill>
            <a:srgbClr val="FEFBBC"/>
          </a:solidFill>
          <a:ln w="25400">
            <a:solidFill>
              <a:srgbClr val="FFFF00"/>
            </a:solidFill>
          </a:ln>
          <a:effectLst>
            <a:glow rad="254000">
              <a:schemeClr val="accent4">
                <a:lumMod val="75000"/>
                <a:alpha val="40000"/>
              </a:schemeClr>
            </a:glow>
            <a:outerShdw blurRad="431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p:txBody>
      </p:sp>
      <p:sp>
        <p:nvSpPr>
          <p:cNvPr id="23" name="Title 3">
            <a:extLst>
              <a:ext uri="{FF2B5EF4-FFF2-40B4-BE49-F238E27FC236}">
                <a16:creationId xmlns:a16="http://schemas.microsoft.com/office/drawing/2014/main" id="{FF5017FF-1308-204C-A9C0-6523E717FA54}"/>
              </a:ext>
            </a:extLst>
          </p:cNvPr>
          <p:cNvSpPr txBox="1">
            <a:spLocks/>
          </p:cNvSpPr>
          <p:nvPr/>
        </p:nvSpPr>
        <p:spPr>
          <a:xfrm>
            <a:off x="7156174" y="4229535"/>
            <a:ext cx="3672069" cy="2525505"/>
          </a:xfrm>
          <a:prstGeom prst="rect">
            <a:avLst/>
          </a:prstGeom>
        </p:spPr>
        <p:txBody>
          <a:bodyPr vert="horz" lIns="91440" tIns="45720" rIns="91440" bIns="45720" rtlCol="0" anchor="ctr">
            <a:normAutofit/>
          </a:bodyPr>
          <a:lstStyle>
            <a:lvl1pPr algn="l" defTabSz="891266" rtl="0" eaLnBrk="1" latinLnBrk="0" hangingPunct="1">
              <a:lnSpc>
                <a:spcPct val="90000"/>
              </a:lnSpc>
              <a:spcBef>
                <a:spcPct val="0"/>
              </a:spcBef>
              <a:buNone/>
              <a:defRPr sz="4289" b="1" i="0" kern="1200">
                <a:solidFill>
                  <a:schemeClr val="bg1"/>
                </a:solidFill>
                <a:latin typeface="Futura PT Heavy" panose="020B0502020204020303" pitchFamily="34" charset="77"/>
                <a:ea typeface="+mj-ea"/>
                <a:cs typeface="+mj-cs"/>
              </a:defRPr>
            </a:lvl1pPr>
          </a:lstStyle>
          <a:p>
            <a:pPr fontAlgn="auto">
              <a:spcAft>
                <a:spcPts val="0"/>
              </a:spcAft>
              <a:buSzTx/>
            </a:pPr>
            <a:r>
              <a:rPr lang="en-US" sz="1400" dirty="0">
                <a:solidFill>
                  <a:srgbClr val="012340"/>
                </a:solidFill>
                <a:latin typeface="Futura PT Light Italic" panose="020B0402020204090303" pitchFamily="34" charset="77"/>
              </a:rPr>
              <a:t>LYNX Silver Line proposed alignment 2/21</a:t>
            </a:r>
          </a:p>
        </p:txBody>
      </p:sp>
    </p:spTree>
    <p:extLst>
      <p:ext uri="{BB962C8B-B14F-4D97-AF65-F5344CB8AC3E}">
        <p14:creationId xmlns:p14="http://schemas.microsoft.com/office/powerpoint/2010/main" val="306154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a:xfrm>
            <a:off x="817027" y="355913"/>
            <a:ext cx="10249972" cy="1669657"/>
          </a:xfrm>
        </p:spPr>
        <p:txBody>
          <a:bodyPr>
            <a:normAutofit fontScale="90000"/>
          </a:bodyPr>
          <a:lstStyle/>
          <a:p>
            <a:r>
              <a:rPr lang="en-US" dirty="0">
                <a:solidFill>
                  <a:srgbClr val="012340"/>
                </a:solidFill>
              </a:rPr>
              <a:t>We can reduce “stickiness” in intergenerational mobility by expanding access to postsecondary pathways</a:t>
            </a:r>
          </a:p>
        </p:txBody>
      </p:sp>
      <p:sp>
        <p:nvSpPr>
          <p:cNvPr id="5" name="Content Placeholder 4">
            <a:extLst>
              <a:ext uri="{FF2B5EF4-FFF2-40B4-BE49-F238E27FC236}">
                <a16:creationId xmlns:a16="http://schemas.microsoft.com/office/drawing/2014/main" id="{E4E5CCC1-038E-8C45-8D08-68D7D2F27602}"/>
              </a:ext>
            </a:extLst>
          </p:cNvPr>
          <p:cNvSpPr>
            <a:spLocks noGrp="1"/>
          </p:cNvSpPr>
          <p:nvPr>
            <p:ph idx="1"/>
          </p:nvPr>
        </p:nvSpPr>
        <p:spPr>
          <a:xfrm>
            <a:off x="817027" y="4900892"/>
            <a:ext cx="10249972" cy="1357033"/>
          </a:xfrm>
        </p:spPr>
        <p:txBody>
          <a:bodyPr>
            <a:normAutofit/>
          </a:bodyPr>
          <a:lstStyle/>
          <a:p>
            <a:pPr marL="0" indent="0">
              <a:buNone/>
            </a:pPr>
            <a:r>
              <a:rPr lang="en-US" sz="2000" dirty="0">
                <a:solidFill>
                  <a:srgbClr val="012340"/>
                </a:solidFill>
              </a:rPr>
              <a:t>One Million Degrees takes a social determinants perspective to community college attainment. A recent randomized control trial showed their model significantly improved student outcomes. </a:t>
            </a:r>
          </a:p>
          <a:p>
            <a:pPr marL="0" indent="0">
              <a:buNone/>
            </a:pPr>
            <a:r>
              <a:rPr lang="en-US" sz="2000" dirty="0">
                <a:solidFill>
                  <a:srgbClr val="012340"/>
                </a:solidFill>
              </a:rPr>
              <a:t>We can incorporate social determinants frameworks into local initiatives on education and more. </a:t>
            </a:r>
          </a:p>
        </p:txBody>
      </p:sp>
      <p:sp>
        <p:nvSpPr>
          <p:cNvPr id="6" name="Slide Number Placeholder 3">
            <a:extLst>
              <a:ext uri="{FF2B5EF4-FFF2-40B4-BE49-F238E27FC236}">
                <a16:creationId xmlns:a16="http://schemas.microsoft.com/office/drawing/2014/main" id="{11E4B920-5A4D-F840-BADD-D65A0F1BBFC6}"/>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20</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7" name="Group 6">
            <a:extLst>
              <a:ext uri="{FF2B5EF4-FFF2-40B4-BE49-F238E27FC236}">
                <a16:creationId xmlns:a16="http://schemas.microsoft.com/office/drawing/2014/main" id="{6918F449-A9CD-CF4B-A258-61CFC6762EC6}"/>
              </a:ext>
            </a:extLst>
          </p:cNvPr>
          <p:cNvGrpSpPr/>
          <p:nvPr/>
        </p:nvGrpSpPr>
        <p:grpSpPr>
          <a:xfrm>
            <a:off x="9046508" y="6085322"/>
            <a:ext cx="1781735" cy="487456"/>
            <a:chOff x="9046508" y="6085322"/>
            <a:chExt cx="1781735" cy="487456"/>
          </a:xfrm>
        </p:grpSpPr>
        <p:sp>
          <p:nvSpPr>
            <p:cNvPr id="8" name="Rectangle 7">
              <a:extLst>
                <a:ext uri="{FF2B5EF4-FFF2-40B4-BE49-F238E27FC236}">
                  <a16:creationId xmlns:a16="http://schemas.microsoft.com/office/drawing/2014/main" id="{1116500C-AC43-194D-950E-927FC0E1011C}"/>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3F19B34-9DB8-2D4B-B1FE-548E3A6AA674}"/>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10" name="Straight Connector 9">
              <a:extLst>
                <a:ext uri="{FF2B5EF4-FFF2-40B4-BE49-F238E27FC236}">
                  <a16:creationId xmlns:a16="http://schemas.microsoft.com/office/drawing/2014/main" id="{D0641327-CD2F-4B45-A852-7AEDE0042017}"/>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0D00EFB5-4C13-6C45-AD8B-56FCD92E0366}"/>
              </a:ext>
            </a:extLst>
          </p:cNvPr>
          <p:cNvPicPr>
            <a:picLocks noChangeAspect="1"/>
          </p:cNvPicPr>
          <p:nvPr/>
        </p:nvPicPr>
        <p:blipFill>
          <a:blip r:embed="rId4"/>
          <a:stretch>
            <a:fillRect/>
          </a:stretch>
        </p:blipFill>
        <p:spPr>
          <a:xfrm>
            <a:off x="1993049" y="2182519"/>
            <a:ext cx="7897925" cy="2486185"/>
          </a:xfrm>
          <a:prstGeom prst="rect">
            <a:avLst/>
          </a:prstGeom>
        </p:spPr>
      </p:pic>
      <p:sp>
        <p:nvSpPr>
          <p:cNvPr id="3" name="Rectangle 2">
            <a:extLst>
              <a:ext uri="{FF2B5EF4-FFF2-40B4-BE49-F238E27FC236}">
                <a16:creationId xmlns:a16="http://schemas.microsoft.com/office/drawing/2014/main" id="{2B220B2D-549F-7E41-87CE-543618D77272}"/>
              </a:ext>
            </a:extLst>
          </p:cNvPr>
          <p:cNvSpPr/>
          <p:nvPr/>
        </p:nvSpPr>
        <p:spPr>
          <a:xfrm>
            <a:off x="3106083" y="6194408"/>
            <a:ext cx="5940425" cy="307777"/>
          </a:xfrm>
          <a:prstGeom prst="rect">
            <a:avLst/>
          </a:prstGeom>
        </p:spPr>
        <p:txBody>
          <a:bodyPr>
            <a:spAutoFit/>
          </a:bodyPr>
          <a:lstStyle/>
          <a:p>
            <a:pPr algn="r">
              <a:buNone/>
            </a:pPr>
            <a:r>
              <a:rPr lang="en-US" sz="1400" dirty="0">
                <a:latin typeface="Futura PT Book" panose="020B0502020204020303" pitchFamily="34" charset="77"/>
                <a:hlinkClick r:id="rId5"/>
              </a:rPr>
              <a:t>UChicago</a:t>
            </a:r>
            <a:r>
              <a:rPr lang="en-US" sz="1400">
                <a:latin typeface="Futura PT Book" panose="020B0502020204020303" pitchFamily="34" charset="77"/>
                <a:hlinkClick r:id="rId5"/>
              </a:rPr>
              <a:t> Urban Labs RCT preliminary results</a:t>
            </a:r>
            <a:endParaRPr lang="en-US" sz="1400">
              <a:latin typeface="Futura PT Book" panose="020B0502020204020303" pitchFamily="34" charset="77"/>
            </a:endParaRPr>
          </a:p>
        </p:txBody>
      </p:sp>
    </p:spTree>
    <p:extLst>
      <p:ext uri="{BB962C8B-B14F-4D97-AF65-F5344CB8AC3E}">
        <p14:creationId xmlns:p14="http://schemas.microsoft.com/office/powerpoint/2010/main" val="404878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12340"/>
        </a:solidFill>
        <a:effectLst/>
      </p:bgPr>
    </p:bg>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15A25EDC-93AA-4740-BFE9-228D67FC0E7F}"/>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a:off x="0" y="-914404"/>
            <a:ext cx="11884025" cy="9559458"/>
          </a:xfrm>
          <a:prstGeom prst="rect">
            <a:avLst/>
          </a:prstGeom>
        </p:spPr>
      </p:pic>
      <p:pic>
        <p:nvPicPr>
          <p:cNvPr id="6" name="Picture 5">
            <a:extLst>
              <a:ext uri="{FF2B5EF4-FFF2-40B4-BE49-F238E27FC236}">
                <a16:creationId xmlns:a16="http://schemas.microsoft.com/office/drawing/2014/main" id="{58D0B3B7-F3E7-454A-8BF0-254D998D24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2070" y="410534"/>
            <a:ext cx="2167167" cy="503866"/>
          </a:xfrm>
          <a:prstGeom prst="rect">
            <a:avLst/>
          </a:prstGeom>
        </p:spPr>
      </p:pic>
      <p:sp>
        <p:nvSpPr>
          <p:cNvPr id="4" name="Rectangle 3">
            <a:extLst>
              <a:ext uri="{FF2B5EF4-FFF2-40B4-BE49-F238E27FC236}">
                <a16:creationId xmlns:a16="http://schemas.microsoft.com/office/drawing/2014/main" id="{C2F58562-D347-5749-9A9F-1E07F3A19E5E}"/>
              </a:ext>
            </a:extLst>
          </p:cNvPr>
          <p:cNvSpPr/>
          <p:nvPr/>
        </p:nvSpPr>
        <p:spPr>
          <a:xfrm>
            <a:off x="6540582" y="5192267"/>
            <a:ext cx="4922524" cy="1086451"/>
          </a:xfrm>
          <a:prstGeom prst="rect">
            <a:avLst/>
          </a:prstGeom>
        </p:spPr>
        <p:txBody>
          <a:bodyPr wrap="square" rIns="0">
            <a:spAutoFit/>
          </a:bodyPr>
          <a:lstStyle/>
          <a:p>
            <a:pPr algn="r">
              <a:buNone/>
            </a:pPr>
            <a:r>
              <a:rPr lang="en-US" sz="1900" dirty="0">
                <a:solidFill>
                  <a:schemeClr val="bg1"/>
                </a:solidFill>
                <a:latin typeface="Futura PT Light" panose="020B0402020204020303" pitchFamily="34" charset="77"/>
                <a:cs typeface="Futura Medium" panose="020B0602020204020303" pitchFamily="34" charset="-79"/>
              </a:rPr>
              <a:t>AJ Calhoun</a:t>
            </a:r>
          </a:p>
          <a:p>
            <a:pPr algn="r">
              <a:buNone/>
            </a:pPr>
            <a:r>
              <a:rPr lang="en-US" sz="1900" dirty="0">
                <a:solidFill>
                  <a:schemeClr val="bg1"/>
                </a:solidFill>
                <a:latin typeface="Futura PT Light" panose="020B0402020204020303" pitchFamily="34" charset="77"/>
                <a:cs typeface="Futura Medium" panose="020B0602020204020303" pitchFamily="34" charset="-79"/>
              </a:rPr>
              <a:t>Senior Manager of Data and Evaluation </a:t>
            </a:r>
          </a:p>
          <a:p>
            <a:pPr algn="r">
              <a:buNone/>
            </a:pPr>
            <a:r>
              <a:rPr lang="en-US" sz="1900" dirty="0">
                <a:solidFill>
                  <a:schemeClr val="bg1"/>
                </a:solidFill>
                <a:latin typeface="Futura PT Light" panose="020B0402020204020303" pitchFamily="34" charset="77"/>
                <a:cs typeface="Futura Medium" panose="020B0602020204020303" pitchFamily="34" charset="-79"/>
              </a:rPr>
              <a:t>acalhoun@leadingonopportunity.org </a:t>
            </a:r>
          </a:p>
        </p:txBody>
      </p:sp>
      <p:sp>
        <p:nvSpPr>
          <p:cNvPr id="7" name="Rectangle 6">
            <a:extLst>
              <a:ext uri="{FF2B5EF4-FFF2-40B4-BE49-F238E27FC236}">
                <a16:creationId xmlns:a16="http://schemas.microsoft.com/office/drawing/2014/main" id="{27A928EC-3C27-A740-BF27-7E58A88DE53F}"/>
              </a:ext>
            </a:extLst>
          </p:cNvPr>
          <p:cNvSpPr/>
          <p:nvPr/>
        </p:nvSpPr>
        <p:spPr>
          <a:xfrm>
            <a:off x="432070" y="3103846"/>
            <a:ext cx="9135249" cy="1754326"/>
          </a:xfrm>
          <a:prstGeom prst="rect">
            <a:avLst/>
          </a:prstGeom>
        </p:spPr>
        <p:txBody>
          <a:bodyPr wrap="square">
            <a:spAutoFit/>
          </a:bodyPr>
          <a:lstStyle/>
          <a:p>
            <a:pPr>
              <a:buNone/>
            </a:pPr>
            <a:r>
              <a:rPr lang="en-US" sz="5400" b="1" dirty="0">
                <a:solidFill>
                  <a:schemeClr val="bg1"/>
                </a:solidFill>
                <a:latin typeface="Futura PT Bold" panose="020B0502020204020303" pitchFamily="34" charset="77"/>
                <a:cs typeface="Futura Medium" panose="020B0602020204020303" pitchFamily="34" charset="-79"/>
              </a:rPr>
              <a:t>This is generational work, thanks for sticking with us. </a:t>
            </a:r>
          </a:p>
        </p:txBody>
      </p:sp>
    </p:spTree>
    <p:extLst>
      <p:ext uri="{BB962C8B-B14F-4D97-AF65-F5344CB8AC3E}">
        <p14:creationId xmlns:p14="http://schemas.microsoft.com/office/powerpoint/2010/main" val="425586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DBE3F3"/>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6C26737-62ED-B44E-BF45-DD8A7E4B5C2C}"/>
              </a:ext>
            </a:extLst>
          </p:cNvPr>
          <p:cNvGrpSpPr/>
          <p:nvPr/>
        </p:nvGrpSpPr>
        <p:grpSpPr>
          <a:xfrm>
            <a:off x="9046508" y="6085322"/>
            <a:ext cx="1781735" cy="487456"/>
            <a:chOff x="9046508" y="6085322"/>
            <a:chExt cx="1781735" cy="487456"/>
          </a:xfrm>
        </p:grpSpPr>
        <p:sp>
          <p:nvSpPr>
            <p:cNvPr id="26" name="Rectangle 25">
              <a:extLst>
                <a:ext uri="{FF2B5EF4-FFF2-40B4-BE49-F238E27FC236}">
                  <a16:creationId xmlns:a16="http://schemas.microsoft.com/office/drawing/2014/main" id="{F8148977-5AEA-F84D-96A1-6C687E38CF5E}"/>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D216A172-AAD5-7D45-BFCF-41F4530525E3}"/>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29" name="Straight Connector 28">
              <a:extLst>
                <a:ext uri="{FF2B5EF4-FFF2-40B4-BE49-F238E27FC236}">
                  <a16:creationId xmlns:a16="http://schemas.microsoft.com/office/drawing/2014/main" id="{D623CDF1-13E2-B64E-8E16-6B20EC546F3D}"/>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
        <p:nvSpPr>
          <p:cNvPr id="19" name="Rectangle 18">
            <a:extLst>
              <a:ext uri="{FF2B5EF4-FFF2-40B4-BE49-F238E27FC236}">
                <a16:creationId xmlns:a16="http://schemas.microsoft.com/office/drawing/2014/main" id="{16BD3A64-9C2A-BA47-949A-55056B3A9ED7}"/>
              </a:ext>
            </a:extLst>
          </p:cNvPr>
          <p:cNvSpPr/>
          <p:nvPr/>
        </p:nvSpPr>
        <p:spPr>
          <a:xfrm>
            <a:off x="8221079" y="4331480"/>
            <a:ext cx="2275899" cy="584775"/>
          </a:xfrm>
          <a:prstGeom prst="rect">
            <a:avLst/>
          </a:prstGeom>
        </p:spPr>
        <p:txBody>
          <a:bodyPr wrap="square">
            <a:spAutoFit/>
          </a:bodyPr>
          <a:lstStyle/>
          <a:p>
            <a:pPr algn="ctr">
              <a:buNone/>
            </a:pPr>
            <a:r>
              <a:rPr lang="en-US" sz="1600" b="1" dirty="0">
                <a:solidFill>
                  <a:srgbClr val="012340"/>
                </a:solidFill>
                <a:latin typeface="Futura PT Demi" panose="020B0502020204020303" pitchFamily="34" charset="77"/>
              </a:rPr>
              <a:t>Overall national median ($44k)</a:t>
            </a:r>
          </a:p>
        </p:txBody>
      </p:sp>
      <p:cxnSp>
        <p:nvCxnSpPr>
          <p:cNvPr id="15" name="Straight Connector 14">
            <a:extLst>
              <a:ext uri="{FF2B5EF4-FFF2-40B4-BE49-F238E27FC236}">
                <a16:creationId xmlns:a16="http://schemas.microsoft.com/office/drawing/2014/main" id="{48D5B385-18A9-BA43-A92B-AF669118B5C9}"/>
              </a:ext>
            </a:extLst>
          </p:cNvPr>
          <p:cNvCxnSpPr>
            <a:cxnSpLocks/>
            <a:endCxn id="19" idx="0"/>
          </p:cNvCxnSpPr>
          <p:nvPr/>
        </p:nvCxnSpPr>
        <p:spPr>
          <a:xfrm>
            <a:off x="8462367" y="3616199"/>
            <a:ext cx="896662" cy="715281"/>
          </a:xfrm>
          <a:prstGeom prst="line">
            <a:avLst/>
          </a:prstGeom>
          <a:ln w="19050">
            <a:solidFill>
              <a:srgbClr val="012340"/>
            </a:solidFill>
            <a:headEnd type="stealt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39C1B5B-38B7-CC40-A267-2CB600632B96}"/>
              </a:ext>
            </a:extLst>
          </p:cNvPr>
          <p:cNvSpPr/>
          <p:nvPr/>
        </p:nvSpPr>
        <p:spPr>
          <a:xfrm>
            <a:off x="6605042" y="4303360"/>
            <a:ext cx="1491911" cy="584775"/>
          </a:xfrm>
          <a:prstGeom prst="rect">
            <a:avLst/>
          </a:prstGeom>
        </p:spPr>
        <p:txBody>
          <a:bodyPr wrap="square">
            <a:spAutoFit/>
          </a:bodyPr>
          <a:lstStyle/>
          <a:p>
            <a:pPr algn="ctr">
              <a:buNone/>
            </a:pPr>
            <a:r>
              <a:rPr lang="en-US" sz="1600" b="1" dirty="0">
                <a:solidFill>
                  <a:srgbClr val="012340"/>
                </a:solidFill>
                <a:latin typeface="Futura PT Demi" panose="020B0502020204020303" pitchFamily="34" charset="77"/>
              </a:rPr>
              <a:t>Peer city median ($34k)</a:t>
            </a:r>
          </a:p>
        </p:txBody>
      </p:sp>
      <p:cxnSp>
        <p:nvCxnSpPr>
          <p:cNvPr id="30" name="Straight Connector 29">
            <a:extLst>
              <a:ext uri="{FF2B5EF4-FFF2-40B4-BE49-F238E27FC236}">
                <a16:creationId xmlns:a16="http://schemas.microsoft.com/office/drawing/2014/main" id="{1F93C26A-10EB-0547-9B25-414F1B6A54A6}"/>
              </a:ext>
            </a:extLst>
          </p:cNvPr>
          <p:cNvCxnSpPr>
            <a:cxnSpLocks/>
          </p:cNvCxnSpPr>
          <p:nvPr/>
        </p:nvCxnSpPr>
        <p:spPr>
          <a:xfrm>
            <a:off x="7303172" y="3622291"/>
            <a:ext cx="0" cy="645786"/>
          </a:xfrm>
          <a:prstGeom prst="line">
            <a:avLst/>
          </a:prstGeom>
          <a:ln w="19050">
            <a:solidFill>
              <a:srgbClr val="012340"/>
            </a:solidFill>
            <a:headEnd type="stealt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B32444C-72B0-144F-B463-7A433A504345}"/>
              </a:ext>
            </a:extLst>
          </p:cNvPr>
          <p:cNvSpPr/>
          <p:nvPr/>
        </p:nvSpPr>
        <p:spPr>
          <a:xfrm>
            <a:off x="821206" y="435827"/>
            <a:ext cx="10245792" cy="584775"/>
          </a:xfrm>
          <a:prstGeom prst="rect">
            <a:avLst/>
          </a:prstGeom>
        </p:spPr>
        <p:txBody>
          <a:bodyPr wrap="square">
            <a:spAutoFit/>
          </a:bodyPr>
          <a:lstStyle/>
          <a:p>
            <a:pPr>
              <a:spcBef>
                <a:spcPts val="0"/>
              </a:spcBef>
              <a:buNone/>
            </a:pPr>
            <a:r>
              <a:rPr lang="en-US" b="1" dirty="0">
                <a:solidFill>
                  <a:srgbClr val="012340"/>
                </a:solidFill>
                <a:latin typeface="Futura PT Demi" panose="020B0502020204020303" pitchFamily="34" charset="77"/>
              </a:rPr>
              <a:t>The most powerful map in Charlotte</a:t>
            </a:r>
          </a:p>
        </p:txBody>
      </p:sp>
      <p:sp>
        <p:nvSpPr>
          <p:cNvPr id="35" name="Rectangle 34">
            <a:extLst>
              <a:ext uri="{FF2B5EF4-FFF2-40B4-BE49-F238E27FC236}">
                <a16:creationId xmlns:a16="http://schemas.microsoft.com/office/drawing/2014/main" id="{4FD01756-52B7-1741-AAF5-4221650A8D9D}"/>
              </a:ext>
            </a:extLst>
          </p:cNvPr>
          <p:cNvSpPr/>
          <p:nvPr/>
        </p:nvSpPr>
        <p:spPr>
          <a:xfrm>
            <a:off x="5251478" y="1905632"/>
            <a:ext cx="3744788" cy="338554"/>
          </a:xfrm>
          <a:prstGeom prst="rect">
            <a:avLst/>
          </a:prstGeom>
        </p:spPr>
        <p:txBody>
          <a:bodyPr wrap="square">
            <a:spAutoFit/>
          </a:bodyPr>
          <a:lstStyle/>
          <a:p>
            <a:pPr algn="ctr">
              <a:buNone/>
            </a:pPr>
            <a:r>
              <a:rPr lang="en-US" sz="1600" b="1" dirty="0">
                <a:solidFill>
                  <a:srgbClr val="012340"/>
                </a:solidFill>
                <a:latin typeface="Futura PT Demi" panose="020B0502020204020303" pitchFamily="34" charset="77"/>
              </a:rPr>
              <a:t>Charlotte-Mecklenburg median ($33k)</a:t>
            </a:r>
          </a:p>
        </p:txBody>
      </p:sp>
      <p:cxnSp>
        <p:nvCxnSpPr>
          <p:cNvPr id="36" name="Straight Connector 35">
            <a:extLst>
              <a:ext uri="{FF2B5EF4-FFF2-40B4-BE49-F238E27FC236}">
                <a16:creationId xmlns:a16="http://schemas.microsoft.com/office/drawing/2014/main" id="{340B6398-61BA-C441-92DD-A7CDA6B1DE02}"/>
              </a:ext>
            </a:extLst>
          </p:cNvPr>
          <p:cNvCxnSpPr>
            <a:cxnSpLocks/>
          </p:cNvCxnSpPr>
          <p:nvPr/>
        </p:nvCxnSpPr>
        <p:spPr>
          <a:xfrm flipV="1">
            <a:off x="7123872" y="2305013"/>
            <a:ext cx="0" cy="681069"/>
          </a:xfrm>
          <a:prstGeom prst="line">
            <a:avLst/>
          </a:prstGeom>
          <a:ln w="19050">
            <a:solidFill>
              <a:srgbClr val="012340"/>
            </a:solidFill>
            <a:headEnd type="stealt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D279EE7-999B-CE4A-A67D-021219F8080F}"/>
              </a:ext>
            </a:extLst>
          </p:cNvPr>
          <p:cNvSpPr/>
          <p:nvPr/>
        </p:nvSpPr>
        <p:spPr>
          <a:xfrm>
            <a:off x="4966315" y="4043357"/>
            <a:ext cx="1491912" cy="938719"/>
          </a:xfrm>
          <a:prstGeom prst="rect">
            <a:avLst/>
          </a:prstGeom>
        </p:spPr>
        <p:txBody>
          <a:bodyPr wrap="square">
            <a:spAutoFit/>
          </a:bodyPr>
          <a:lstStyle/>
          <a:p>
            <a:pPr algn="ctr">
              <a:buNone/>
            </a:pPr>
            <a:r>
              <a:rPr lang="en-US" sz="1100" dirty="0">
                <a:solidFill>
                  <a:srgbClr val="457DB6"/>
                </a:solidFill>
                <a:latin typeface="Futura PT Light Italic" panose="020B0402020204090303" pitchFamily="34" charset="77"/>
              </a:rPr>
              <a:t>Raleigh, Austin, Columbus, Denver, Nashville, Atlanta, Minneapolis, and  Portland</a:t>
            </a:r>
            <a:endParaRPr lang="en-US" sz="1100" dirty="0">
              <a:solidFill>
                <a:srgbClr val="012340"/>
              </a:solidFill>
              <a:latin typeface="Futura PT Light Italic" panose="020B0402020204090303" pitchFamily="34" charset="77"/>
            </a:endParaRPr>
          </a:p>
        </p:txBody>
      </p:sp>
      <p:grpSp>
        <p:nvGrpSpPr>
          <p:cNvPr id="43" name="Graphic 33">
            <a:extLst>
              <a:ext uri="{FF2B5EF4-FFF2-40B4-BE49-F238E27FC236}">
                <a16:creationId xmlns:a16="http://schemas.microsoft.com/office/drawing/2014/main" id="{43D277A6-85A4-BB41-9891-F6E3F210113D}"/>
              </a:ext>
            </a:extLst>
          </p:cNvPr>
          <p:cNvGrpSpPr/>
          <p:nvPr/>
        </p:nvGrpSpPr>
        <p:grpSpPr>
          <a:xfrm rot="1800000">
            <a:off x="5641308" y="3799598"/>
            <a:ext cx="141927" cy="214095"/>
            <a:chOff x="7665401" y="3040115"/>
            <a:chExt cx="626377" cy="944879"/>
          </a:xfrm>
          <a:solidFill>
            <a:srgbClr val="457DB6"/>
          </a:solidFill>
        </p:grpSpPr>
        <p:sp>
          <p:nvSpPr>
            <p:cNvPr id="44" name="Freeform 43">
              <a:extLst>
                <a:ext uri="{FF2B5EF4-FFF2-40B4-BE49-F238E27FC236}">
                  <a16:creationId xmlns:a16="http://schemas.microsoft.com/office/drawing/2014/main" id="{2C4DD24D-11DC-F04F-80E6-AC6DCB2D50F6}"/>
                </a:ext>
              </a:extLst>
            </p:cNvPr>
            <p:cNvSpPr/>
            <p:nvPr/>
          </p:nvSpPr>
          <p:spPr>
            <a:xfrm>
              <a:off x="7665401" y="3313120"/>
              <a:ext cx="626377" cy="671875"/>
            </a:xfrm>
            <a:custGeom>
              <a:avLst/>
              <a:gdLst>
                <a:gd name="connsiteX0" fmla="*/ 578159 w 626377"/>
                <a:gd name="connsiteY0" fmla="*/ 111165 h 671875"/>
                <a:gd name="connsiteX1" fmla="*/ 529987 w 626377"/>
                <a:gd name="connsiteY1" fmla="*/ 163455 h 671875"/>
                <a:gd name="connsiteX2" fmla="*/ 529987 w 626377"/>
                <a:gd name="connsiteY2" fmla="*/ 125678 h 671875"/>
                <a:gd name="connsiteX3" fmla="*/ 481834 w 626377"/>
                <a:gd name="connsiteY3" fmla="*/ 73417 h 671875"/>
                <a:gd name="connsiteX4" fmla="*/ 421735 w 626377"/>
                <a:gd name="connsiteY4" fmla="*/ 120141 h 671875"/>
                <a:gd name="connsiteX5" fmla="*/ 363003 w 626377"/>
                <a:gd name="connsiteY5" fmla="*/ 47537 h 671875"/>
                <a:gd name="connsiteX6" fmla="*/ 291542 w 626377"/>
                <a:gd name="connsiteY6" fmla="*/ 125187 h 671875"/>
                <a:gd name="connsiteX7" fmla="*/ 291542 w 626377"/>
                <a:gd name="connsiteY7" fmla="*/ 0 h 671875"/>
                <a:gd name="connsiteX8" fmla="*/ 195152 w 626377"/>
                <a:gd name="connsiteY8" fmla="*/ 0 h 671875"/>
                <a:gd name="connsiteX9" fmla="*/ 195152 w 626377"/>
                <a:gd name="connsiteY9" fmla="*/ 258557 h 671875"/>
                <a:gd name="connsiteX10" fmla="*/ 119618 w 626377"/>
                <a:gd name="connsiteY10" fmla="*/ 223294 h 671875"/>
                <a:gd name="connsiteX11" fmla="*/ 26282 w 626377"/>
                <a:gd name="connsiteY11" fmla="*/ 118686 h 671875"/>
                <a:gd name="connsiteX12" fmla="*/ 77839 w 626377"/>
                <a:gd name="connsiteY12" fmla="*/ 352648 h 671875"/>
                <a:gd name="connsiteX13" fmla="*/ 202129 w 626377"/>
                <a:gd name="connsiteY13" fmla="*/ 547067 h 671875"/>
                <a:gd name="connsiteX14" fmla="*/ 220921 w 626377"/>
                <a:gd name="connsiteY14" fmla="*/ 671876 h 671875"/>
                <a:gd name="connsiteX15" fmla="*/ 574698 w 626377"/>
                <a:gd name="connsiteY15" fmla="*/ 671876 h 671875"/>
                <a:gd name="connsiteX16" fmla="*/ 574698 w 626377"/>
                <a:gd name="connsiteY16" fmla="*/ 492868 h 671875"/>
                <a:gd name="connsiteX17" fmla="*/ 626048 w 626377"/>
                <a:gd name="connsiteY17" fmla="*/ 311432 h 671875"/>
                <a:gd name="connsiteX18" fmla="*/ 626377 w 626377"/>
                <a:gd name="connsiteY18" fmla="*/ 311177 h 671875"/>
                <a:gd name="connsiteX19" fmla="*/ 626377 w 626377"/>
                <a:gd name="connsiteY19" fmla="*/ 163445 h 671875"/>
                <a:gd name="connsiteX20" fmla="*/ 578159 w 626377"/>
                <a:gd name="connsiteY20" fmla="*/ 111165 h 6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377" h="671875">
                  <a:moveTo>
                    <a:pt x="578159" y="111165"/>
                  </a:moveTo>
                  <a:cubicBezTo>
                    <a:pt x="551532" y="111165"/>
                    <a:pt x="529987" y="134560"/>
                    <a:pt x="529987" y="163455"/>
                  </a:cubicBezTo>
                  <a:lnTo>
                    <a:pt x="529987" y="125678"/>
                  </a:lnTo>
                  <a:cubicBezTo>
                    <a:pt x="529987" y="96841"/>
                    <a:pt x="508461" y="73417"/>
                    <a:pt x="481834" y="73417"/>
                  </a:cubicBezTo>
                  <a:cubicBezTo>
                    <a:pt x="456980" y="73417"/>
                    <a:pt x="424243" y="93893"/>
                    <a:pt x="421735" y="120141"/>
                  </a:cubicBezTo>
                  <a:cubicBezTo>
                    <a:pt x="419208" y="79682"/>
                    <a:pt x="401020" y="47537"/>
                    <a:pt x="363003" y="47537"/>
                  </a:cubicBezTo>
                  <a:cubicBezTo>
                    <a:pt x="323544" y="47537"/>
                    <a:pt x="291542" y="82290"/>
                    <a:pt x="291542" y="125187"/>
                  </a:cubicBezTo>
                  <a:lnTo>
                    <a:pt x="291542" y="0"/>
                  </a:lnTo>
                  <a:lnTo>
                    <a:pt x="195152" y="0"/>
                  </a:lnTo>
                  <a:lnTo>
                    <a:pt x="195152" y="258557"/>
                  </a:lnTo>
                  <a:cubicBezTo>
                    <a:pt x="156664" y="261788"/>
                    <a:pt x="136967" y="242126"/>
                    <a:pt x="119618" y="223294"/>
                  </a:cubicBezTo>
                  <a:cubicBezTo>
                    <a:pt x="99780" y="201760"/>
                    <a:pt x="79885" y="96066"/>
                    <a:pt x="26282" y="118686"/>
                  </a:cubicBezTo>
                  <a:cubicBezTo>
                    <a:pt x="-27415" y="141345"/>
                    <a:pt x="6840" y="275612"/>
                    <a:pt x="77839" y="352648"/>
                  </a:cubicBezTo>
                  <a:cubicBezTo>
                    <a:pt x="114423" y="392305"/>
                    <a:pt x="175106" y="475568"/>
                    <a:pt x="202129" y="547067"/>
                  </a:cubicBezTo>
                  <a:cubicBezTo>
                    <a:pt x="227823" y="614654"/>
                    <a:pt x="220921" y="671876"/>
                    <a:pt x="220921" y="671876"/>
                  </a:cubicBezTo>
                  <a:lnTo>
                    <a:pt x="574698" y="671876"/>
                  </a:lnTo>
                  <a:lnTo>
                    <a:pt x="574698" y="492868"/>
                  </a:lnTo>
                  <a:cubicBezTo>
                    <a:pt x="574698" y="397067"/>
                    <a:pt x="624831" y="397596"/>
                    <a:pt x="626048" y="311432"/>
                  </a:cubicBezTo>
                  <a:lnTo>
                    <a:pt x="626377" y="311177"/>
                  </a:lnTo>
                  <a:lnTo>
                    <a:pt x="626377" y="163445"/>
                  </a:lnTo>
                  <a:cubicBezTo>
                    <a:pt x="626396" y="134560"/>
                    <a:pt x="604804" y="111165"/>
                    <a:pt x="578159" y="111165"/>
                  </a:cubicBezTo>
                  <a:close/>
                </a:path>
              </a:pathLst>
            </a:custGeom>
            <a:grpFill/>
            <a:ln w="9381" cap="flat">
              <a:noFill/>
              <a:prstDash val="solid"/>
              <a:miter/>
            </a:ln>
          </p:spPr>
          <p:txBody>
            <a:bodyPr rtlCol="0" anchor="ctr"/>
            <a:lstStyle/>
            <a:p>
              <a:endParaRPr lang="en-US" dirty="0">
                <a:solidFill>
                  <a:srgbClr val="457DB6"/>
                </a:solidFill>
              </a:endParaRPr>
            </a:p>
          </p:txBody>
        </p:sp>
        <p:sp>
          <p:nvSpPr>
            <p:cNvPr id="45" name="Freeform 44">
              <a:extLst>
                <a:ext uri="{FF2B5EF4-FFF2-40B4-BE49-F238E27FC236}">
                  <a16:creationId xmlns:a16="http://schemas.microsoft.com/office/drawing/2014/main" id="{95D21939-98F2-B54C-9102-1449CB0CE2B5}"/>
                </a:ext>
              </a:extLst>
            </p:cNvPr>
            <p:cNvSpPr/>
            <p:nvPr/>
          </p:nvSpPr>
          <p:spPr>
            <a:xfrm>
              <a:off x="7860563" y="3040115"/>
              <a:ext cx="96371" cy="155139"/>
            </a:xfrm>
            <a:custGeom>
              <a:avLst/>
              <a:gdLst>
                <a:gd name="connsiteX0" fmla="*/ 96362 w 96371"/>
                <a:gd name="connsiteY0" fmla="*/ 52290 h 155139"/>
                <a:gd name="connsiteX1" fmla="*/ 48153 w 96371"/>
                <a:gd name="connsiteY1" fmla="*/ 0 h 155139"/>
                <a:gd name="connsiteX2" fmla="*/ 0 w 96371"/>
                <a:gd name="connsiteY2" fmla="*/ 52290 h 155139"/>
                <a:gd name="connsiteX3" fmla="*/ 0 w 96371"/>
                <a:gd name="connsiteY3" fmla="*/ 155140 h 155139"/>
                <a:gd name="connsiteX4" fmla="*/ 96372 w 96371"/>
                <a:gd name="connsiteY4" fmla="*/ 155140 h 155139"/>
                <a:gd name="connsiteX5" fmla="*/ 96372 w 96371"/>
                <a:gd name="connsiteY5" fmla="*/ 52290 h 155139"/>
                <a:gd name="connsiteX6" fmla="*/ 96362 w 96371"/>
                <a:gd name="connsiteY6" fmla="*/ 52290 h 15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1" h="155139">
                  <a:moveTo>
                    <a:pt x="96362" y="52290"/>
                  </a:moveTo>
                  <a:cubicBezTo>
                    <a:pt x="96362" y="23376"/>
                    <a:pt x="74733" y="0"/>
                    <a:pt x="48153" y="0"/>
                  </a:cubicBezTo>
                  <a:cubicBezTo>
                    <a:pt x="21535" y="0"/>
                    <a:pt x="0" y="23376"/>
                    <a:pt x="0" y="52290"/>
                  </a:cubicBezTo>
                  <a:lnTo>
                    <a:pt x="0" y="155140"/>
                  </a:lnTo>
                  <a:lnTo>
                    <a:pt x="96372" y="155140"/>
                  </a:lnTo>
                  <a:lnTo>
                    <a:pt x="96372" y="52290"/>
                  </a:lnTo>
                  <a:lnTo>
                    <a:pt x="96362" y="52290"/>
                  </a:lnTo>
                  <a:close/>
                </a:path>
              </a:pathLst>
            </a:custGeom>
            <a:grpFill/>
            <a:ln w="9381" cap="flat">
              <a:noFill/>
              <a:prstDash val="solid"/>
              <a:miter/>
            </a:ln>
          </p:spPr>
          <p:txBody>
            <a:bodyPr rtlCol="0" anchor="ctr"/>
            <a:lstStyle/>
            <a:p>
              <a:endParaRPr lang="en-US" dirty="0">
                <a:solidFill>
                  <a:srgbClr val="457DB6"/>
                </a:solidFill>
              </a:endParaRPr>
            </a:p>
          </p:txBody>
        </p:sp>
        <p:sp>
          <p:nvSpPr>
            <p:cNvPr id="46" name="Freeform 45">
              <a:extLst>
                <a:ext uri="{FF2B5EF4-FFF2-40B4-BE49-F238E27FC236}">
                  <a16:creationId xmlns:a16="http://schemas.microsoft.com/office/drawing/2014/main" id="{FBF83D1E-B1C5-1F4C-87CA-8495A3FE1A3E}"/>
                </a:ext>
              </a:extLst>
            </p:cNvPr>
            <p:cNvSpPr/>
            <p:nvPr/>
          </p:nvSpPr>
          <p:spPr>
            <a:xfrm>
              <a:off x="7678361" y="3126477"/>
              <a:ext cx="335523" cy="272834"/>
            </a:xfrm>
            <a:custGeom>
              <a:avLst/>
              <a:gdLst>
                <a:gd name="connsiteX0" fmla="*/ 80399 w 335523"/>
                <a:gd name="connsiteY0" fmla="*/ 272834 h 272834"/>
                <a:gd name="connsiteX1" fmla="*/ 160921 w 335523"/>
                <a:gd name="connsiteY1" fmla="*/ 185480 h 272834"/>
                <a:gd name="connsiteX2" fmla="*/ 160921 w 335523"/>
                <a:gd name="connsiteY2" fmla="*/ 162850 h 272834"/>
                <a:gd name="connsiteX3" fmla="*/ 239576 w 335523"/>
                <a:gd name="connsiteY3" fmla="*/ 162850 h 272834"/>
                <a:gd name="connsiteX4" fmla="*/ 305776 w 335523"/>
                <a:gd name="connsiteY4" fmla="*/ 162850 h 272834"/>
                <a:gd name="connsiteX5" fmla="*/ 335523 w 335523"/>
                <a:gd name="connsiteY5" fmla="*/ 127710 h 272834"/>
                <a:gd name="connsiteX6" fmla="*/ 305776 w 335523"/>
                <a:gd name="connsiteY6" fmla="*/ 92343 h 272834"/>
                <a:gd name="connsiteX7" fmla="*/ 239576 w 335523"/>
                <a:gd name="connsiteY7" fmla="*/ 92343 h 272834"/>
                <a:gd name="connsiteX8" fmla="*/ 160921 w 335523"/>
                <a:gd name="connsiteY8" fmla="*/ 92343 h 272834"/>
                <a:gd name="connsiteX9" fmla="*/ 160921 w 335523"/>
                <a:gd name="connsiteY9" fmla="*/ 32381 h 272834"/>
                <a:gd name="connsiteX10" fmla="*/ 131117 w 335523"/>
                <a:gd name="connsiteY10" fmla="*/ 0 h 272834"/>
                <a:gd name="connsiteX11" fmla="*/ 101359 w 335523"/>
                <a:gd name="connsiteY11" fmla="*/ 32381 h 272834"/>
                <a:gd name="connsiteX12" fmla="*/ 101359 w 335523"/>
                <a:gd name="connsiteY12" fmla="*/ 92343 h 272834"/>
                <a:gd name="connsiteX13" fmla="*/ 80409 w 335523"/>
                <a:gd name="connsiteY13" fmla="*/ 92343 h 272834"/>
                <a:gd name="connsiteX14" fmla="*/ 0 w 335523"/>
                <a:gd name="connsiteY14" fmla="*/ 185471 h 272834"/>
                <a:gd name="connsiteX15" fmla="*/ 80399 w 335523"/>
                <a:gd name="connsiteY15" fmla="*/ 272834 h 272834"/>
                <a:gd name="connsiteX16" fmla="*/ 80399 w 335523"/>
                <a:gd name="connsiteY16" fmla="*/ 162850 h 272834"/>
                <a:gd name="connsiteX17" fmla="*/ 101341 w 335523"/>
                <a:gd name="connsiteY17" fmla="*/ 162850 h 272834"/>
                <a:gd name="connsiteX18" fmla="*/ 101341 w 335523"/>
                <a:gd name="connsiteY18" fmla="*/ 185480 h 272834"/>
                <a:gd name="connsiteX19" fmla="*/ 80399 w 335523"/>
                <a:gd name="connsiteY19" fmla="*/ 208138 h 272834"/>
                <a:gd name="connsiteX20" fmla="*/ 59571 w 335523"/>
                <a:gd name="connsiteY20" fmla="*/ 185480 h 272834"/>
                <a:gd name="connsiteX21" fmla="*/ 80399 w 335523"/>
                <a:gd name="connsiteY21" fmla="*/ 162850 h 27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5523" h="272834">
                  <a:moveTo>
                    <a:pt x="80399" y="272834"/>
                  </a:moveTo>
                  <a:cubicBezTo>
                    <a:pt x="124818" y="272834"/>
                    <a:pt x="160921" y="233669"/>
                    <a:pt x="160921" y="185480"/>
                  </a:cubicBezTo>
                  <a:lnTo>
                    <a:pt x="160921" y="162850"/>
                  </a:lnTo>
                  <a:lnTo>
                    <a:pt x="239576" y="162850"/>
                  </a:lnTo>
                  <a:lnTo>
                    <a:pt x="305776" y="162850"/>
                  </a:lnTo>
                  <a:cubicBezTo>
                    <a:pt x="322201" y="162850"/>
                    <a:pt x="335523" y="145597"/>
                    <a:pt x="335523" y="127710"/>
                  </a:cubicBezTo>
                  <a:cubicBezTo>
                    <a:pt x="335523" y="109871"/>
                    <a:pt x="322201" y="92343"/>
                    <a:pt x="305776" y="92343"/>
                  </a:cubicBezTo>
                  <a:lnTo>
                    <a:pt x="239576" y="92343"/>
                  </a:lnTo>
                  <a:lnTo>
                    <a:pt x="160921" y="92343"/>
                  </a:lnTo>
                  <a:lnTo>
                    <a:pt x="160921" y="32381"/>
                  </a:lnTo>
                  <a:cubicBezTo>
                    <a:pt x="160921" y="14494"/>
                    <a:pt x="147608" y="0"/>
                    <a:pt x="131117" y="0"/>
                  </a:cubicBezTo>
                  <a:cubicBezTo>
                    <a:pt x="114616" y="0"/>
                    <a:pt x="101359" y="14494"/>
                    <a:pt x="101359" y="32381"/>
                  </a:cubicBezTo>
                  <a:lnTo>
                    <a:pt x="101359" y="92343"/>
                  </a:lnTo>
                  <a:lnTo>
                    <a:pt x="80409" y="92343"/>
                  </a:lnTo>
                  <a:cubicBezTo>
                    <a:pt x="36056" y="92343"/>
                    <a:pt x="0" y="137357"/>
                    <a:pt x="0" y="185471"/>
                  </a:cubicBezTo>
                  <a:cubicBezTo>
                    <a:pt x="-9" y="233669"/>
                    <a:pt x="36037" y="272834"/>
                    <a:pt x="80399" y="272834"/>
                  </a:cubicBezTo>
                  <a:close/>
                  <a:moveTo>
                    <a:pt x="80399" y="162850"/>
                  </a:moveTo>
                  <a:lnTo>
                    <a:pt x="101341" y="162850"/>
                  </a:lnTo>
                  <a:lnTo>
                    <a:pt x="101341" y="185480"/>
                  </a:lnTo>
                  <a:cubicBezTo>
                    <a:pt x="101341" y="197962"/>
                    <a:pt x="91921" y="208138"/>
                    <a:pt x="80399" y="208138"/>
                  </a:cubicBezTo>
                  <a:cubicBezTo>
                    <a:pt x="68943" y="208138"/>
                    <a:pt x="59571" y="197962"/>
                    <a:pt x="59571" y="185480"/>
                  </a:cubicBezTo>
                  <a:cubicBezTo>
                    <a:pt x="59562" y="173055"/>
                    <a:pt x="68934" y="162850"/>
                    <a:pt x="80399" y="162850"/>
                  </a:cubicBezTo>
                  <a:close/>
                </a:path>
              </a:pathLst>
            </a:custGeom>
            <a:grpFill/>
            <a:ln w="9381" cap="flat">
              <a:noFill/>
              <a:prstDash val="solid"/>
              <a:miter/>
            </a:ln>
          </p:spPr>
          <p:txBody>
            <a:bodyPr rtlCol="0" anchor="ctr"/>
            <a:lstStyle/>
            <a:p>
              <a:endParaRPr lang="en-US" dirty="0">
                <a:solidFill>
                  <a:srgbClr val="457DB6"/>
                </a:solidFill>
              </a:endParaRPr>
            </a:p>
          </p:txBody>
        </p:sp>
      </p:grpSp>
      <p:sp>
        <p:nvSpPr>
          <p:cNvPr id="49" name="Right Brace 48">
            <a:extLst>
              <a:ext uri="{FF2B5EF4-FFF2-40B4-BE49-F238E27FC236}">
                <a16:creationId xmlns:a16="http://schemas.microsoft.com/office/drawing/2014/main" id="{C8F80581-DCF9-AF4F-B28B-4C79BFA80541}"/>
              </a:ext>
            </a:extLst>
          </p:cNvPr>
          <p:cNvSpPr/>
          <p:nvPr/>
        </p:nvSpPr>
        <p:spPr>
          <a:xfrm>
            <a:off x="6336426" y="4147144"/>
            <a:ext cx="144490" cy="731147"/>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a:extLst>
              <a:ext uri="{FF2B5EF4-FFF2-40B4-BE49-F238E27FC236}">
                <a16:creationId xmlns:a16="http://schemas.microsoft.com/office/drawing/2014/main" id="{9E802746-44DA-9F46-A5CC-99CCCB5799B6}"/>
              </a:ext>
            </a:extLst>
          </p:cNvPr>
          <p:cNvSpPr/>
          <p:nvPr/>
        </p:nvSpPr>
        <p:spPr>
          <a:xfrm>
            <a:off x="1805842" y="1926411"/>
            <a:ext cx="2791782" cy="3384530"/>
          </a:xfrm>
          <a:custGeom>
            <a:avLst/>
            <a:gdLst>
              <a:gd name="connsiteX0" fmla="*/ 147577 w 688349"/>
              <a:gd name="connsiteY0" fmla="*/ 0 h 846561"/>
              <a:gd name="connsiteX1" fmla="*/ 380959 w 688349"/>
              <a:gd name="connsiteY1" fmla="*/ 13714 h 846561"/>
              <a:gd name="connsiteX2" fmla="*/ 374914 w 688349"/>
              <a:gd name="connsiteY2" fmla="*/ 26985 h 846561"/>
              <a:gd name="connsiteX3" fmla="*/ 371818 w 688349"/>
              <a:gd name="connsiteY3" fmla="*/ 40404 h 846561"/>
              <a:gd name="connsiteX4" fmla="*/ 379190 w 688349"/>
              <a:gd name="connsiteY4" fmla="*/ 58984 h 846561"/>
              <a:gd name="connsiteX5" fmla="*/ 380664 w 688349"/>
              <a:gd name="connsiteY5" fmla="*/ 73140 h 846561"/>
              <a:gd name="connsiteX6" fmla="*/ 385971 w 688349"/>
              <a:gd name="connsiteY6" fmla="*/ 86558 h 846561"/>
              <a:gd name="connsiteX7" fmla="*/ 385824 w 688349"/>
              <a:gd name="connsiteY7" fmla="*/ 95406 h 846561"/>
              <a:gd name="connsiteX8" fmla="*/ 390394 w 688349"/>
              <a:gd name="connsiteY8" fmla="*/ 101452 h 846561"/>
              <a:gd name="connsiteX9" fmla="*/ 415752 w 688349"/>
              <a:gd name="connsiteY9" fmla="*/ 158666 h 846561"/>
              <a:gd name="connsiteX10" fmla="*/ 418701 w 688349"/>
              <a:gd name="connsiteY10" fmla="*/ 172085 h 846561"/>
              <a:gd name="connsiteX11" fmla="*/ 415015 w 688349"/>
              <a:gd name="connsiteY11" fmla="*/ 175771 h 846561"/>
              <a:gd name="connsiteX12" fmla="*/ 403663 w 688349"/>
              <a:gd name="connsiteY12" fmla="*/ 174149 h 846561"/>
              <a:gd name="connsiteX13" fmla="*/ 395997 w 688349"/>
              <a:gd name="connsiteY13" fmla="*/ 192729 h 846561"/>
              <a:gd name="connsiteX14" fmla="*/ 414868 w 688349"/>
              <a:gd name="connsiteY14" fmla="*/ 205410 h 846561"/>
              <a:gd name="connsiteX15" fmla="*/ 439636 w 688349"/>
              <a:gd name="connsiteY15" fmla="*/ 231511 h 846561"/>
              <a:gd name="connsiteX16" fmla="*/ 462930 w 688349"/>
              <a:gd name="connsiteY16" fmla="*/ 258348 h 846561"/>
              <a:gd name="connsiteX17" fmla="*/ 482538 w 688349"/>
              <a:gd name="connsiteY17" fmla="*/ 270440 h 846561"/>
              <a:gd name="connsiteX18" fmla="*/ 490057 w 688349"/>
              <a:gd name="connsiteY18" fmla="*/ 277813 h 846561"/>
              <a:gd name="connsiteX19" fmla="*/ 510844 w 688349"/>
              <a:gd name="connsiteY19" fmla="*/ 339598 h 846561"/>
              <a:gd name="connsiteX20" fmla="*/ 529421 w 688349"/>
              <a:gd name="connsiteY20" fmla="*/ 409494 h 846561"/>
              <a:gd name="connsiteX21" fmla="*/ 591194 w 688349"/>
              <a:gd name="connsiteY21" fmla="*/ 443999 h 846561"/>
              <a:gd name="connsiteX22" fmla="*/ 625840 w 688349"/>
              <a:gd name="connsiteY22" fmla="*/ 465675 h 846561"/>
              <a:gd name="connsiteX23" fmla="*/ 688350 w 688349"/>
              <a:gd name="connsiteY23" fmla="*/ 509028 h 846561"/>
              <a:gd name="connsiteX24" fmla="*/ 585149 w 688349"/>
              <a:gd name="connsiteY24" fmla="*/ 609595 h 846561"/>
              <a:gd name="connsiteX25" fmla="*/ 438014 w 688349"/>
              <a:gd name="connsiteY25" fmla="*/ 748502 h 846561"/>
              <a:gd name="connsiteX26" fmla="*/ 394817 w 688349"/>
              <a:gd name="connsiteY26" fmla="*/ 789053 h 846561"/>
              <a:gd name="connsiteX27" fmla="*/ 389510 w 688349"/>
              <a:gd name="connsiteY27" fmla="*/ 793477 h 846561"/>
              <a:gd name="connsiteX28" fmla="*/ 381106 w 688349"/>
              <a:gd name="connsiteY28" fmla="*/ 796426 h 846561"/>
              <a:gd name="connsiteX29" fmla="*/ 366068 w 688349"/>
              <a:gd name="connsiteY29" fmla="*/ 798638 h 846561"/>
              <a:gd name="connsiteX30" fmla="*/ 361498 w 688349"/>
              <a:gd name="connsiteY30" fmla="*/ 798638 h 846561"/>
              <a:gd name="connsiteX31" fmla="*/ 345576 w 688349"/>
              <a:gd name="connsiteY31" fmla="*/ 802914 h 846561"/>
              <a:gd name="connsiteX32" fmla="*/ 325967 w 688349"/>
              <a:gd name="connsiteY32" fmla="*/ 816333 h 846561"/>
              <a:gd name="connsiteX33" fmla="*/ 320660 w 688349"/>
              <a:gd name="connsiteY33" fmla="*/ 818397 h 846561"/>
              <a:gd name="connsiteX34" fmla="*/ 317564 w 688349"/>
              <a:gd name="connsiteY34" fmla="*/ 819872 h 846561"/>
              <a:gd name="connsiteX35" fmla="*/ 317564 w 688349"/>
              <a:gd name="connsiteY35" fmla="*/ 822231 h 846561"/>
              <a:gd name="connsiteX36" fmla="*/ 307686 w 688349"/>
              <a:gd name="connsiteY36" fmla="*/ 833291 h 846561"/>
              <a:gd name="connsiteX37" fmla="*/ 299430 w 688349"/>
              <a:gd name="connsiteY37" fmla="*/ 839189 h 846561"/>
              <a:gd name="connsiteX38" fmla="*/ 291764 w 688349"/>
              <a:gd name="connsiteY38" fmla="*/ 846562 h 846561"/>
              <a:gd name="connsiteX39" fmla="*/ 265521 w 688349"/>
              <a:gd name="connsiteY39" fmla="*/ 808517 h 846561"/>
              <a:gd name="connsiteX40" fmla="*/ 232497 w 688349"/>
              <a:gd name="connsiteY40" fmla="*/ 760888 h 846561"/>
              <a:gd name="connsiteX41" fmla="*/ 211120 w 688349"/>
              <a:gd name="connsiteY41" fmla="*/ 730807 h 846561"/>
              <a:gd name="connsiteX42" fmla="*/ 172051 w 688349"/>
              <a:gd name="connsiteY42" fmla="*/ 675804 h 846561"/>
              <a:gd name="connsiteX43" fmla="*/ 163795 w 688349"/>
              <a:gd name="connsiteY43" fmla="*/ 680818 h 846561"/>
              <a:gd name="connsiteX44" fmla="*/ 26685 w 688349"/>
              <a:gd name="connsiteY44" fmla="*/ 771210 h 846561"/>
              <a:gd name="connsiteX45" fmla="*/ 21820 w 688349"/>
              <a:gd name="connsiteY45" fmla="*/ 774454 h 846561"/>
              <a:gd name="connsiteX46" fmla="*/ 18134 w 688349"/>
              <a:gd name="connsiteY46" fmla="*/ 768556 h 846561"/>
              <a:gd name="connsiteX47" fmla="*/ 15922 w 688349"/>
              <a:gd name="connsiteY47" fmla="*/ 766197 h 846561"/>
              <a:gd name="connsiteX48" fmla="*/ 13416 w 688349"/>
              <a:gd name="connsiteY48" fmla="*/ 762068 h 846561"/>
              <a:gd name="connsiteX49" fmla="*/ 10762 w 688349"/>
              <a:gd name="connsiteY49" fmla="*/ 758676 h 846561"/>
              <a:gd name="connsiteX50" fmla="*/ 7371 w 688349"/>
              <a:gd name="connsiteY50" fmla="*/ 753810 h 846561"/>
              <a:gd name="connsiteX51" fmla="*/ 4865 w 688349"/>
              <a:gd name="connsiteY51" fmla="*/ 749681 h 846561"/>
              <a:gd name="connsiteX52" fmla="*/ 2211 w 688349"/>
              <a:gd name="connsiteY52" fmla="*/ 744815 h 846561"/>
              <a:gd name="connsiteX53" fmla="*/ 1179 w 688349"/>
              <a:gd name="connsiteY53" fmla="*/ 740686 h 846561"/>
              <a:gd name="connsiteX54" fmla="*/ 0 w 688349"/>
              <a:gd name="connsiteY54" fmla="*/ 735230 h 846561"/>
              <a:gd name="connsiteX55" fmla="*/ 590 w 688349"/>
              <a:gd name="connsiteY55" fmla="*/ 726678 h 846561"/>
              <a:gd name="connsiteX56" fmla="*/ 1474 w 688349"/>
              <a:gd name="connsiteY56" fmla="*/ 715913 h 846561"/>
              <a:gd name="connsiteX57" fmla="*/ 3096 w 688349"/>
              <a:gd name="connsiteY57" fmla="*/ 708540 h 846561"/>
              <a:gd name="connsiteX58" fmla="*/ 4865 w 688349"/>
              <a:gd name="connsiteY58" fmla="*/ 702937 h 846561"/>
              <a:gd name="connsiteX59" fmla="*/ 6634 w 688349"/>
              <a:gd name="connsiteY59" fmla="*/ 697038 h 846561"/>
              <a:gd name="connsiteX60" fmla="*/ 7814 w 688349"/>
              <a:gd name="connsiteY60" fmla="*/ 693205 h 846561"/>
              <a:gd name="connsiteX61" fmla="*/ 9288 w 688349"/>
              <a:gd name="connsiteY61" fmla="*/ 688486 h 846561"/>
              <a:gd name="connsiteX62" fmla="*/ 11942 w 688349"/>
              <a:gd name="connsiteY62" fmla="*/ 685389 h 846561"/>
              <a:gd name="connsiteX63" fmla="*/ 14153 w 688349"/>
              <a:gd name="connsiteY63" fmla="*/ 683030 h 846561"/>
              <a:gd name="connsiteX64" fmla="*/ 20935 w 688349"/>
              <a:gd name="connsiteY64" fmla="*/ 679196 h 846561"/>
              <a:gd name="connsiteX65" fmla="*/ 23294 w 688349"/>
              <a:gd name="connsiteY65" fmla="*/ 677869 h 846561"/>
              <a:gd name="connsiteX66" fmla="*/ 26980 w 688349"/>
              <a:gd name="connsiteY66" fmla="*/ 677279 h 846561"/>
              <a:gd name="connsiteX67" fmla="*/ 30076 w 688349"/>
              <a:gd name="connsiteY67" fmla="*/ 675804 h 846561"/>
              <a:gd name="connsiteX68" fmla="*/ 32435 w 688349"/>
              <a:gd name="connsiteY68" fmla="*/ 672855 h 846561"/>
              <a:gd name="connsiteX69" fmla="*/ 33467 w 688349"/>
              <a:gd name="connsiteY69" fmla="*/ 670053 h 846561"/>
              <a:gd name="connsiteX70" fmla="*/ 34056 w 688349"/>
              <a:gd name="connsiteY70" fmla="*/ 666220 h 846561"/>
              <a:gd name="connsiteX71" fmla="*/ 34056 w 688349"/>
              <a:gd name="connsiteY71" fmla="*/ 659584 h 846561"/>
              <a:gd name="connsiteX72" fmla="*/ 31992 w 688349"/>
              <a:gd name="connsiteY72" fmla="*/ 651326 h 846561"/>
              <a:gd name="connsiteX73" fmla="*/ 31255 w 688349"/>
              <a:gd name="connsiteY73" fmla="*/ 646902 h 846561"/>
              <a:gd name="connsiteX74" fmla="*/ 29044 w 688349"/>
              <a:gd name="connsiteY74" fmla="*/ 642331 h 846561"/>
              <a:gd name="connsiteX75" fmla="*/ 25358 w 688349"/>
              <a:gd name="connsiteY75" fmla="*/ 637907 h 846561"/>
              <a:gd name="connsiteX76" fmla="*/ 23146 w 688349"/>
              <a:gd name="connsiteY76" fmla="*/ 635548 h 846561"/>
              <a:gd name="connsiteX77" fmla="*/ 19313 w 688349"/>
              <a:gd name="connsiteY77" fmla="*/ 634221 h 846561"/>
              <a:gd name="connsiteX78" fmla="*/ 16365 w 688349"/>
              <a:gd name="connsiteY78" fmla="*/ 633189 h 846561"/>
              <a:gd name="connsiteX79" fmla="*/ 13269 w 688349"/>
              <a:gd name="connsiteY79" fmla="*/ 632009 h 846561"/>
              <a:gd name="connsiteX80" fmla="*/ 11942 w 688349"/>
              <a:gd name="connsiteY80" fmla="*/ 630240 h 846561"/>
              <a:gd name="connsiteX81" fmla="*/ 10468 w 688349"/>
              <a:gd name="connsiteY81" fmla="*/ 626553 h 846561"/>
              <a:gd name="connsiteX82" fmla="*/ 10320 w 688349"/>
              <a:gd name="connsiteY82" fmla="*/ 621539 h 846561"/>
              <a:gd name="connsiteX83" fmla="*/ 11057 w 688349"/>
              <a:gd name="connsiteY83" fmla="*/ 617116 h 846561"/>
              <a:gd name="connsiteX84" fmla="*/ 13269 w 688349"/>
              <a:gd name="connsiteY84" fmla="*/ 612692 h 846561"/>
              <a:gd name="connsiteX85" fmla="*/ 16807 w 688349"/>
              <a:gd name="connsiteY85" fmla="*/ 605761 h 846561"/>
              <a:gd name="connsiteX86" fmla="*/ 20640 w 688349"/>
              <a:gd name="connsiteY86" fmla="*/ 600600 h 846561"/>
              <a:gd name="connsiteX87" fmla="*/ 48947 w 688349"/>
              <a:gd name="connsiteY87" fmla="*/ 602517 h 846561"/>
              <a:gd name="connsiteX88" fmla="*/ 57203 w 688349"/>
              <a:gd name="connsiteY88" fmla="*/ 594407 h 846561"/>
              <a:gd name="connsiteX89" fmla="*/ 66343 w 688349"/>
              <a:gd name="connsiteY89" fmla="*/ 595144 h 846561"/>
              <a:gd name="connsiteX90" fmla="*/ 70914 w 688349"/>
              <a:gd name="connsiteY90" fmla="*/ 589246 h 846561"/>
              <a:gd name="connsiteX91" fmla="*/ 69439 w 688349"/>
              <a:gd name="connsiteY91" fmla="*/ 575827 h 846561"/>
              <a:gd name="connsiteX92" fmla="*/ 74747 w 688349"/>
              <a:gd name="connsiteY92" fmla="*/ 563293 h 846561"/>
              <a:gd name="connsiteX93" fmla="*/ 75484 w 688349"/>
              <a:gd name="connsiteY93" fmla="*/ 549137 h 846561"/>
              <a:gd name="connsiteX94" fmla="*/ 75632 w 688349"/>
              <a:gd name="connsiteY94" fmla="*/ 541027 h 846561"/>
              <a:gd name="connsiteX95" fmla="*/ 73420 w 688349"/>
              <a:gd name="connsiteY95" fmla="*/ 531295 h 846561"/>
              <a:gd name="connsiteX96" fmla="*/ 73420 w 688349"/>
              <a:gd name="connsiteY96" fmla="*/ 523184 h 846561"/>
              <a:gd name="connsiteX97" fmla="*/ 75042 w 688349"/>
              <a:gd name="connsiteY97" fmla="*/ 509766 h 846561"/>
              <a:gd name="connsiteX98" fmla="*/ 72683 w 688349"/>
              <a:gd name="connsiteY98" fmla="*/ 500918 h 846561"/>
              <a:gd name="connsiteX99" fmla="*/ 65311 w 688349"/>
              <a:gd name="connsiteY99" fmla="*/ 480716 h 846561"/>
              <a:gd name="connsiteX100" fmla="*/ 67670 w 688349"/>
              <a:gd name="connsiteY100" fmla="*/ 468182 h 846561"/>
              <a:gd name="connsiteX101" fmla="*/ 66933 w 688349"/>
              <a:gd name="connsiteY101" fmla="*/ 461399 h 846561"/>
              <a:gd name="connsiteX102" fmla="*/ 72241 w 688349"/>
              <a:gd name="connsiteY102" fmla="*/ 435446 h 846561"/>
              <a:gd name="connsiteX103" fmla="*/ 64722 w 688349"/>
              <a:gd name="connsiteY103" fmla="*/ 422765 h 846561"/>
              <a:gd name="connsiteX104" fmla="*/ 63395 w 688349"/>
              <a:gd name="connsiteY104" fmla="*/ 406544 h 846561"/>
              <a:gd name="connsiteX105" fmla="*/ 65017 w 688349"/>
              <a:gd name="connsiteY105" fmla="*/ 375283 h 846561"/>
              <a:gd name="connsiteX106" fmla="*/ 66491 w 688349"/>
              <a:gd name="connsiteY106" fmla="*/ 366435 h 846561"/>
              <a:gd name="connsiteX107" fmla="*/ 70324 w 688349"/>
              <a:gd name="connsiteY107" fmla="*/ 364224 h 846561"/>
              <a:gd name="connsiteX108" fmla="*/ 80202 w 688349"/>
              <a:gd name="connsiteY108" fmla="*/ 352427 h 846561"/>
              <a:gd name="connsiteX109" fmla="*/ 81676 w 688349"/>
              <a:gd name="connsiteY109" fmla="*/ 347856 h 846561"/>
              <a:gd name="connsiteX110" fmla="*/ 90080 w 688349"/>
              <a:gd name="connsiteY110" fmla="*/ 336796 h 846561"/>
              <a:gd name="connsiteX111" fmla="*/ 93176 w 688349"/>
              <a:gd name="connsiteY111" fmla="*/ 333847 h 846561"/>
              <a:gd name="connsiteX112" fmla="*/ 99220 w 688349"/>
              <a:gd name="connsiteY112" fmla="*/ 322050 h 846561"/>
              <a:gd name="connsiteX113" fmla="*/ 106002 w 688349"/>
              <a:gd name="connsiteY113" fmla="*/ 316889 h 846561"/>
              <a:gd name="connsiteX114" fmla="*/ 111310 w 688349"/>
              <a:gd name="connsiteY114" fmla="*/ 308632 h 846561"/>
              <a:gd name="connsiteX115" fmla="*/ 109098 w 688349"/>
              <a:gd name="connsiteY115" fmla="*/ 299784 h 846561"/>
              <a:gd name="connsiteX116" fmla="*/ 106887 w 688349"/>
              <a:gd name="connsiteY116" fmla="*/ 294623 h 846561"/>
              <a:gd name="connsiteX117" fmla="*/ 109983 w 688349"/>
              <a:gd name="connsiteY117" fmla="*/ 282679 h 846561"/>
              <a:gd name="connsiteX118" fmla="*/ 125168 w 688349"/>
              <a:gd name="connsiteY118" fmla="*/ 273831 h 846561"/>
              <a:gd name="connsiteX119" fmla="*/ 131950 w 688349"/>
              <a:gd name="connsiteY119" fmla="*/ 273094 h 846561"/>
              <a:gd name="connsiteX120" fmla="*/ 140206 w 688349"/>
              <a:gd name="connsiteY120" fmla="*/ 276191 h 846561"/>
              <a:gd name="connsiteX121" fmla="*/ 147872 w 688349"/>
              <a:gd name="connsiteY121" fmla="*/ 271030 h 846561"/>
              <a:gd name="connsiteX122" fmla="*/ 160699 w 688349"/>
              <a:gd name="connsiteY122" fmla="*/ 271030 h 846561"/>
              <a:gd name="connsiteX123" fmla="*/ 169692 w 688349"/>
              <a:gd name="connsiteY123" fmla="*/ 262919 h 846561"/>
              <a:gd name="connsiteX124" fmla="*/ 181928 w 688349"/>
              <a:gd name="connsiteY124" fmla="*/ 256284 h 846561"/>
              <a:gd name="connsiteX125" fmla="*/ 184140 w 688349"/>
              <a:gd name="connsiteY125" fmla="*/ 254072 h 846561"/>
              <a:gd name="connsiteX126" fmla="*/ 180454 w 688349"/>
              <a:gd name="connsiteY126" fmla="*/ 252597 h 846561"/>
              <a:gd name="connsiteX127" fmla="*/ 162320 w 688349"/>
              <a:gd name="connsiteY127" fmla="*/ 248763 h 846561"/>
              <a:gd name="connsiteX128" fmla="*/ 152442 w 688349"/>
              <a:gd name="connsiteY128" fmla="*/ 245814 h 846561"/>
              <a:gd name="connsiteX129" fmla="*/ 144924 w 688349"/>
              <a:gd name="connsiteY129" fmla="*/ 235344 h 846561"/>
              <a:gd name="connsiteX130" fmla="*/ 140501 w 688349"/>
              <a:gd name="connsiteY130" fmla="*/ 232395 h 846561"/>
              <a:gd name="connsiteX131" fmla="*/ 136667 w 688349"/>
              <a:gd name="connsiteY131" fmla="*/ 232248 h 846561"/>
              <a:gd name="connsiteX132" fmla="*/ 133571 w 688349"/>
              <a:gd name="connsiteY132" fmla="*/ 235344 h 846561"/>
              <a:gd name="connsiteX133" fmla="*/ 130623 w 688349"/>
              <a:gd name="connsiteY133" fmla="*/ 243455 h 846561"/>
              <a:gd name="connsiteX134" fmla="*/ 126790 w 688349"/>
              <a:gd name="connsiteY134" fmla="*/ 246404 h 846561"/>
              <a:gd name="connsiteX135" fmla="*/ 120745 w 688349"/>
              <a:gd name="connsiteY135" fmla="*/ 250828 h 846561"/>
              <a:gd name="connsiteX136" fmla="*/ 116175 w 688349"/>
              <a:gd name="connsiteY136" fmla="*/ 250090 h 846561"/>
              <a:gd name="connsiteX137" fmla="*/ 107182 w 688349"/>
              <a:gd name="connsiteY137" fmla="*/ 241833 h 846561"/>
              <a:gd name="connsiteX138" fmla="*/ 104233 w 688349"/>
              <a:gd name="connsiteY138" fmla="*/ 224727 h 846561"/>
              <a:gd name="connsiteX139" fmla="*/ 107182 w 688349"/>
              <a:gd name="connsiteY139" fmla="*/ 221041 h 846561"/>
              <a:gd name="connsiteX140" fmla="*/ 112489 w 688349"/>
              <a:gd name="connsiteY140" fmla="*/ 221041 h 846561"/>
              <a:gd name="connsiteX141" fmla="*/ 118534 w 688349"/>
              <a:gd name="connsiteY141" fmla="*/ 220304 h 846561"/>
              <a:gd name="connsiteX142" fmla="*/ 135930 w 688349"/>
              <a:gd name="connsiteY142" fmla="*/ 208507 h 846561"/>
              <a:gd name="connsiteX143" fmla="*/ 146545 w 688349"/>
              <a:gd name="connsiteY143" fmla="*/ 204820 h 846561"/>
              <a:gd name="connsiteX144" fmla="*/ 147430 w 688349"/>
              <a:gd name="connsiteY144" fmla="*/ 191549 h 846561"/>
              <a:gd name="connsiteX145" fmla="*/ 142270 w 688349"/>
              <a:gd name="connsiteY145" fmla="*/ 170757 h 846561"/>
              <a:gd name="connsiteX146" fmla="*/ 145366 w 688349"/>
              <a:gd name="connsiteY146" fmla="*/ 145542 h 846561"/>
              <a:gd name="connsiteX147" fmla="*/ 143154 w 688349"/>
              <a:gd name="connsiteY147" fmla="*/ 133598 h 846561"/>
              <a:gd name="connsiteX148" fmla="*/ 151558 w 688349"/>
              <a:gd name="connsiteY148" fmla="*/ 117230 h 846561"/>
              <a:gd name="connsiteX149" fmla="*/ 159814 w 688349"/>
              <a:gd name="connsiteY149" fmla="*/ 106908 h 846561"/>
              <a:gd name="connsiteX150" fmla="*/ 166006 w 688349"/>
              <a:gd name="connsiteY150" fmla="*/ 99535 h 846561"/>
              <a:gd name="connsiteX151" fmla="*/ 164532 w 688349"/>
              <a:gd name="connsiteY151" fmla="*/ 94374 h 846561"/>
              <a:gd name="connsiteX152" fmla="*/ 154654 w 688349"/>
              <a:gd name="connsiteY152" fmla="*/ 85379 h 846561"/>
              <a:gd name="connsiteX153" fmla="*/ 153180 w 688349"/>
              <a:gd name="connsiteY153" fmla="*/ 78006 h 846561"/>
              <a:gd name="connsiteX154" fmla="*/ 158635 w 688349"/>
              <a:gd name="connsiteY154" fmla="*/ 60163 h 846561"/>
              <a:gd name="connsiteX155" fmla="*/ 160109 w 688349"/>
              <a:gd name="connsiteY155" fmla="*/ 52053 h 846561"/>
              <a:gd name="connsiteX156" fmla="*/ 154949 w 688349"/>
              <a:gd name="connsiteY156" fmla="*/ 38634 h 846561"/>
              <a:gd name="connsiteX157" fmla="*/ 141385 w 688349"/>
              <a:gd name="connsiteY157" fmla="*/ 31114 h 846561"/>
              <a:gd name="connsiteX158" fmla="*/ 134603 w 688349"/>
              <a:gd name="connsiteY158" fmla="*/ 14009 h 846561"/>
              <a:gd name="connsiteX159" fmla="*/ 138437 w 688349"/>
              <a:gd name="connsiteY159" fmla="*/ 7373 h 846561"/>
              <a:gd name="connsiteX160" fmla="*/ 145218 w 688349"/>
              <a:gd name="connsiteY160" fmla="*/ 2212 h 84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88349" h="846561">
                <a:moveTo>
                  <a:pt x="147577" y="0"/>
                </a:moveTo>
                <a:lnTo>
                  <a:pt x="380959" y="13714"/>
                </a:lnTo>
                <a:lnTo>
                  <a:pt x="374914" y="26985"/>
                </a:lnTo>
                <a:lnTo>
                  <a:pt x="371818" y="40404"/>
                </a:lnTo>
                <a:lnTo>
                  <a:pt x="379190" y="58984"/>
                </a:lnTo>
                <a:lnTo>
                  <a:pt x="380664" y="73140"/>
                </a:lnTo>
                <a:lnTo>
                  <a:pt x="385971" y="86558"/>
                </a:lnTo>
                <a:lnTo>
                  <a:pt x="385824" y="95406"/>
                </a:lnTo>
                <a:lnTo>
                  <a:pt x="390394" y="101452"/>
                </a:lnTo>
                <a:lnTo>
                  <a:pt x="415752" y="158666"/>
                </a:lnTo>
                <a:lnTo>
                  <a:pt x="418701" y="172085"/>
                </a:lnTo>
                <a:lnTo>
                  <a:pt x="415015" y="175771"/>
                </a:lnTo>
                <a:lnTo>
                  <a:pt x="403663" y="174149"/>
                </a:lnTo>
                <a:lnTo>
                  <a:pt x="395997" y="192729"/>
                </a:lnTo>
                <a:lnTo>
                  <a:pt x="414868" y="205410"/>
                </a:lnTo>
                <a:lnTo>
                  <a:pt x="439636" y="231511"/>
                </a:lnTo>
                <a:lnTo>
                  <a:pt x="462930" y="258348"/>
                </a:lnTo>
                <a:lnTo>
                  <a:pt x="482538" y="270440"/>
                </a:lnTo>
                <a:lnTo>
                  <a:pt x="490057" y="277813"/>
                </a:lnTo>
                <a:lnTo>
                  <a:pt x="510844" y="339598"/>
                </a:lnTo>
                <a:lnTo>
                  <a:pt x="529421" y="409494"/>
                </a:lnTo>
                <a:lnTo>
                  <a:pt x="591194" y="443999"/>
                </a:lnTo>
                <a:lnTo>
                  <a:pt x="625840" y="465675"/>
                </a:lnTo>
                <a:lnTo>
                  <a:pt x="688350" y="509028"/>
                </a:lnTo>
                <a:lnTo>
                  <a:pt x="585149" y="609595"/>
                </a:lnTo>
                <a:lnTo>
                  <a:pt x="438014" y="748502"/>
                </a:lnTo>
                <a:lnTo>
                  <a:pt x="394817" y="789053"/>
                </a:lnTo>
                <a:lnTo>
                  <a:pt x="389510" y="793477"/>
                </a:lnTo>
                <a:lnTo>
                  <a:pt x="381106" y="796426"/>
                </a:lnTo>
                <a:lnTo>
                  <a:pt x="366068" y="798638"/>
                </a:lnTo>
                <a:lnTo>
                  <a:pt x="361498" y="798638"/>
                </a:lnTo>
                <a:lnTo>
                  <a:pt x="345576" y="802914"/>
                </a:lnTo>
                <a:lnTo>
                  <a:pt x="325967" y="816333"/>
                </a:lnTo>
                <a:lnTo>
                  <a:pt x="320660" y="818397"/>
                </a:lnTo>
                <a:lnTo>
                  <a:pt x="317564" y="819872"/>
                </a:lnTo>
                <a:lnTo>
                  <a:pt x="317564" y="822231"/>
                </a:lnTo>
                <a:lnTo>
                  <a:pt x="307686" y="833291"/>
                </a:lnTo>
                <a:lnTo>
                  <a:pt x="299430" y="839189"/>
                </a:lnTo>
                <a:lnTo>
                  <a:pt x="291764" y="846562"/>
                </a:lnTo>
                <a:lnTo>
                  <a:pt x="265521" y="808517"/>
                </a:lnTo>
                <a:lnTo>
                  <a:pt x="232497" y="760888"/>
                </a:lnTo>
                <a:lnTo>
                  <a:pt x="211120" y="730807"/>
                </a:lnTo>
                <a:lnTo>
                  <a:pt x="172051" y="675804"/>
                </a:lnTo>
                <a:lnTo>
                  <a:pt x="163795" y="680818"/>
                </a:lnTo>
                <a:lnTo>
                  <a:pt x="26685" y="771210"/>
                </a:lnTo>
                <a:lnTo>
                  <a:pt x="21820" y="774454"/>
                </a:lnTo>
                <a:lnTo>
                  <a:pt x="18134" y="768556"/>
                </a:lnTo>
                <a:lnTo>
                  <a:pt x="15922" y="766197"/>
                </a:lnTo>
                <a:lnTo>
                  <a:pt x="13416" y="762068"/>
                </a:lnTo>
                <a:lnTo>
                  <a:pt x="10762" y="758676"/>
                </a:lnTo>
                <a:lnTo>
                  <a:pt x="7371" y="753810"/>
                </a:lnTo>
                <a:lnTo>
                  <a:pt x="4865" y="749681"/>
                </a:lnTo>
                <a:lnTo>
                  <a:pt x="2211" y="744815"/>
                </a:lnTo>
                <a:lnTo>
                  <a:pt x="1179" y="740686"/>
                </a:lnTo>
                <a:lnTo>
                  <a:pt x="0" y="735230"/>
                </a:lnTo>
                <a:lnTo>
                  <a:pt x="590" y="726678"/>
                </a:lnTo>
                <a:lnTo>
                  <a:pt x="1474" y="715913"/>
                </a:lnTo>
                <a:lnTo>
                  <a:pt x="3096" y="708540"/>
                </a:lnTo>
                <a:lnTo>
                  <a:pt x="4865" y="702937"/>
                </a:lnTo>
                <a:lnTo>
                  <a:pt x="6634" y="697038"/>
                </a:lnTo>
                <a:lnTo>
                  <a:pt x="7814" y="693205"/>
                </a:lnTo>
                <a:lnTo>
                  <a:pt x="9288" y="688486"/>
                </a:lnTo>
                <a:lnTo>
                  <a:pt x="11942" y="685389"/>
                </a:lnTo>
                <a:lnTo>
                  <a:pt x="14153" y="683030"/>
                </a:lnTo>
                <a:lnTo>
                  <a:pt x="20935" y="679196"/>
                </a:lnTo>
                <a:lnTo>
                  <a:pt x="23294" y="677869"/>
                </a:lnTo>
                <a:lnTo>
                  <a:pt x="26980" y="677279"/>
                </a:lnTo>
                <a:lnTo>
                  <a:pt x="30076" y="675804"/>
                </a:lnTo>
                <a:lnTo>
                  <a:pt x="32435" y="672855"/>
                </a:lnTo>
                <a:lnTo>
                  <a:pt x="33467" y="670053"/>
                </a:lnTo>
                <a:lnTo>
                  <a:pt x="34056" y="666220"/>
                </a:lnTo>
                <a:lnTo>
                  <a:pt x="34056" y="659584"/>
                </a:lnTo>
                <a:lnTo>
                  <a:pt x="31992" y="651326"/>
                </a:lnTo>
                <a:lnTo>
                  <a:pt x="31255" y="646902"/>
                </a:lnTo>
                <a:lnTo>
                  <a:pt x="29044" y="642331"/>
                </a:lnTo>
                <a:lnTo>
                  <a:pt x="25358" y="637907"/>
                </a:lnTo>
                <a:lnTo>
                  <a:pt x="23146" y="635548"/>
                </a:lnTo>
                <a:lnTo>
                  <a:pt x="19313" y="634221"/>
                </a:lnTo>
                <a:lnTo>
                  <a:pt x="16365" y="633189"/>
                </a:lnTo>
                <a:lnTo>
                  <a:pt x="13269" y="632009"/>
                </a:lnTo>
                <a:lnTo>
                  <a:pt x="11942" y="630240"/>
                </a:lnTo>
                <a:lnTo>
                  <a:pt x="10468" y="626553"/>
                </a:lnTo>
                <a:lnTo>
                  <a:pt x="10320" y="621539"/>
                </a:lnTo>
                <a:lnTo>
                  <a:pt x="11057" y="617116"/>
                </a:lnTo>
                <a:lnTo>
                  <a:pt x="13269" y="612692"/>
                </a:lnTo>
                <a:lnTo>
                  <a:pt x="16807" y="605761"/>
                </a:lnTo>
                <a:lnTo>
                  <a:pt x="20640" y="600600"/>
                </a:lnTo>
                <a:lnTo>
                  <a:pt x="48947" y="602517"/>
                </a:lnTo>
                <a:lnTo>
                  <a:pt x="57203" y="594407"/>
                </a:lnTo>
                <a:lnTo>
                  <a:pt x="66343" y="595144"/>
                </a:lnTo>
                <a:lnTo>
                  <a:pt x="70914" y="589246"/>
                </a:lnTo>
                <a:lnTo>
                  <a:pt x="69439" y="575827"/>
                </a:lnTo>
                <a:lnTo>
                  <a:pt x="74747" y="563293"/>
                </a:lnTo>
                <a:lnTo>
                  <a:pt x="75484" y="549137"/>
                </a:lnTo>
                <a:lnTo>
                  <a:pt x="75632" y="541027"/>
                </a:lnTo>
                <a:lnTo>
                  <a:pt x="73420" y="531295"/>
                </a:lnTo>
                <a:lnTo>
                  <a:pt x="73420" y="523184"/>
                </a:lnTo>
                <a:lnTo>
                  <a:pt x="75042" y="509766"/>
                </a:lnTo>
                <a:lnTo>
                  <a:pt x="72683" y="500918"/>
                </a:lnTo>
                <a:lnTo>
                  <a:pt x="65311" y="480716"/>
                </a:lnTo>
                <a:lnTo>
                  <a:pt x="67670" y="468182"/>
                </a:lnTo>
                <a:lnTo>
                  <a:pt x="66933" y="461399"/>
                </a:lnTo>
                <a:lnTo>
                  <a:pt x="72241" y="435446"/>
                </a:lnTo>
                <a:lnTo>
                  <a:pt x="64722" y="422765"/>
                </a:lnTo>
                <a:lnTo>
                  <a:pt x="63395" y="406544"/>
                </a:lnTo>
                <a:lnTo>
                  <a:pt x="65017" y="375283"/>
                </a:lnTo>
                <a:lnTo>
                  <a:pt x="66491" y="366435"/>
                </a:lnTo>
                <a:lnTo>
                  <a:pt x="70324" y="364224"/>
                </a:lnTo>
                <a:lnTo>
                  <a:pt x="80202" y="352427"/>
                </a:lnTo>
                <a:lnTo>
                  <a:pt x="81676" y="347856"/>
                </a:lnTo>
                <a:lnTo>
                  <a:pt x="90080" y="336796"/>
                </a:lnTo>
                <a:lnTo>
                  <a:pt x="93176" y="333847"/>
                </a:lnTo>
                <a:lnTo>
                  <a:pt x="99220" y="322050"/>
                </a:lnTo>
                <a:lnTo>
                  <a:pt x="106002" y="316889"/>
                </a:lnTo>
                <a:lnTo>
                  <a:pt x="111310" y="308632"/>
                </a:lnTo>
                <a:lnTo>
                  <a:pt x="109098" y="299784"/>
                </a:lnTo>
                <a:lnTo>
                  <a:pt x="106887" y="294623"/>
                </a:lnTo>
                <a:lnTo>
                  <a:pt x="109983" y="282679"/>
                </a:lnTo>
                <a:lnTo>
                  <a:pt x="125168" y="273831"/>
                </a:lnTo>
                <a:lnTo>
                  <a:pt x="131950" y="273094"/>
                </a:lnTo>
                <a:lnTo>
                  <a:pt x="140206" y="276191"/>
                </a:lnTo>
                <a:lnTo>
                  <a:pt x="147872" y="271030"/>
                </a:lnTo>
                <a:lnTo>
                  <a:pt x="160699" y="271030"/>
                </a:lnTo>
                <a:lnTo>
                  <a:pt x="169692" y="262919"/>
                </a:lnTo>
                <a:lnTo>
                  <a:pt x="181928" y="256284"/>
                </a:lnTo>
                <a:lnTo>
                  <a:pt x="184140" y="254072"/>
                </a:lnTo>
                <a:lnTo>
                  <a:pt x="180454" y="252597"/>
                </a:lnTo>
                <a:lnTo>
                  <a:pt x="162320" y="248763"/>
                </a:lnTo>
                <a:lnTo>
                  <a:pt x="152442" y="245814"/>
                </a:lnTo>
                <a:lnTo>
                  <a:pt x="144924" y="235344"/>
                </a:lnTo>
                <a:lnTo>
                  <a:pt x="140501" y="232395"/>
                </a:lnTo>
                <a:lnTo>
                  <a:pt x="136667" y="232248"/>
                </a:lnTo>
                <a:lnTo>
                  <a:pt x="133571" y="235344"/>
                </a:lnTo>
                <a:lnTo>
                  <a:pt x="130623" y="243455"/>
                </a:lnTo>
                <a:lnTo>
                  <a:pt x="126790" y="246404"/>
                </a:lnTo>
                <a:lnTo>
                  <a:pt x="120745" y="250828"/>
                </a:lnTo>
                <a:lnTo>
                  <a:pt x="116175" y="250090"/>
                </a:lnTo>
                <a:lnTo>
                  <a:pt x="107182" y="241833"/>
                </a:lnTo>
                <a:lnTo>
                  <a:pt x="104233" y="224727"/>
                </a:lnTo>
                <a:lnTo>
                  <a:pt x="107182" y="221041"/>
                </a:lnTo>
                <a:lnTo>
                  <a:pt x="112489" y="221041"/>
                </a:lnTo>
                <a:lnTo>
                  <a:pt x="118534" y="220304"/>
                </a:lnTo>
                <a:lnTo>
                  <a:pt x="135930" y="208507"/>
                </a:lnTo>
                <a:lnTo>
                  <a:pt x="146545" y="204820"/>
                </a:lnTo>
                <a:lnTo>
                  <a:pt x="147430" y="191549"/>
                </a:lnTo>
                <a:lnTo>
                  <a:pt x="142270" y="170757"/>
                </a:lnTo>
                <a:lnTo>
                  <a:pt x="145366" y="145542"/>
                </a:lnTo>
                <a:lnTo>
                  <a:pt x="143154" y="133598"/>
                </a:lnTo>
                <a:lnTo>
                  <a:pt x="151558" y="117230"/>
                </a:lnTo>
                <a:lnTo>
                  <a:pt x="159814" y="106908"/>
                </a:lnTo>
                <a:lnTo>
                  <a:pt x="166006" y="99535"/>
                </a:lnTo>
                <a:lnTo>
                  <a:pt x="164532" y="94374"/>
                </a:lnTo>
                <a:lnTo>
                  <a:pt x="154654" y="85379"/>
                </a:lnTo>
                <a:lnTo>
                  <a:pt x="153180" y="78006"/>
                </a:lnTo>
                <a:lnTo>
                  <a:pt x="158635" y="60163"/>
                </a:lnTo>
                <a:lnTo>
                  <a:pt x="160109" y="52053"/>
                </a:lnTo>
                <a:lnTo>
                  <a:pt x="154949" y="38634"/>
                </a:lnTo>
                <a:lnTo>
                  <a:pt x="141385" y="31114"/>
                </a:lnTo>
                <a:lnTo>
                  <a:pt x="134603" y="14009"/>
                </a:lnTo>
                <a:lnTo>
                  <a:pt x="138437" y="7373"/>
                </a:lnTo>
                <a:lnTo>
                  <a:pt x="145218" y="2212"/>
                </a:lnTo>
                <a:close/>
              </a:path>
            </a:pathLst>
          </a:custGeom>
          <a:blipFill dpi="0" rotWithShape="1">
            <a:blip r:embed="rId4"/>
            <a:srcRect/>
            <a:stretch>
              <a:fillRect l="-4183" t="-1778" r="-2705" b="-1578"/>
            </a:stretch>
          </a:blipFill>
          <a:ln w="50800" cap="flat">
            <a:solidFill>
              <a:srgbClr val="012340"/>
            </a:solidFill>
            <a:prstDash val="solid"/>
            <a:round/>
          </a:ln>
        </p:spPr>
        <p:txBody>
          <a:bodyPr rtlCol="0" anchor="ctr"/>
          <a:lstStyle/>
          <a:p>
            <a:pPr algn="ctr">
              <a:buNone/>
            </a:pPr>
            <a:endParaRPr lang="en-US" dirty="0"/>
          </a:p>
        </p:txBody>
      </p:sp>
      <p:sp>
        <p:nvSpPr>
          <p:cNvPr id="2" name="Rectangle 1">
            <a:extLst>
              <a:ext uri="{FF2B5EF4-FFF2-40B4-BE49-F238E27FC236}">
                <a16:creationId xmlns:a16="http://schemas.microsoft.com/office/drawing/2014/main" id="{1E4E3CA9-7A3E-E24A-853B-247C0BF29007}"/>
              </a:ext>
            </a:extLst>
          </p:cNvPr>
          <p:cNvSpPr/>
          <p:nvPr/>
        </p:nvSpPr>
        <p:spPr>
          <a:xfrm>
            <a:off x="5448973" y="3121511"/>
            <a:ext cx="3708397" cy="276999"/>
          </a:xfrm>
          <a:prstGeom prst="rect">
            <a:avLst/>
          </a:prstGeom>
          <a:gradFill>
            <a:gsLst>
              <a:gs pos="0">
                <a:srgbClr val="9A222E"/>
              </a:gs>
              <a:gs pos="50000">
                <a:srgbClr val="FEFBBC"/>
              </a:gs>
              <a:gs pos="100000">
                <a:srgbClr val="33687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DB525D6-BFDC-C04B-96F0-1D99ACC4AC33}"/>
              </a:ext>
            </a:extLst>
          </p:cNvPr>
          <p:cNvSpPr/>
          <p:nvPr/>
        </p:nvSpPr>
        <p:spPr>
          <a:xfrm>
            <a:off x="4818501" y="3121511"/>
            <a:ext cx="591829" cy="276999"/>
          </a:xfrm>
          <a:prstGeom prst="rect">
            <a:avLst/>
          </a:prstGeom>
        </p:spPr>
        <p:txBody>
          <a:bodyPr wrap="none" anchor="ctr">
            <a:spAutoFit/>
          </a:bodyPr>
          <a:lstStyle/>
          <a:p>
            <a:pPr algn="r">
              <a:buNone/>
            </a:pPr>
            <a:r>
              <a:rPr lang="en-US" sz="1200" dirty="0">
                <a:solidFill>
                  <a:srgbClr val="012340"/>
                </a:solidFill>
                <a:latin typeface="Futura PT Book" panose="020B0502020204020303" pitchFamily="34" charset="77"/>
              </a:rPr>
              <a:t>&lt;$10k</a:t>
            </a:r>
          </a:p>
        </p:txBody>
      </p:sp>
      <p:sp>
        <p:nvSpPr>
          <p:cNvPr id="23" name="Rectangle 22">
            <a:extLst>
              <a:ext uri="{FF2B5EF4-FFF2-40B4-BE49-F238E27FC236}">
                <a16:creationId xmlns:a16="http://schemas.microsoft.com/office/drawing/2014/main" id="{028A15A3-1957-5F49-8000-D105CAE5A563}"/>
              </a:ext>
            </a:extLst>
          </p:cNvPr>
          <p:cNvSpPr/>
          <p:nvPr/>
        </p:nvSpPr>
        <p:spPr>
          <a:xfrm>
            <a:off x="9196013" y="3121511"/>
            <a:ext cx="591829" cy="276999"/>
          </a:xfrm>
          <a:prstGeom prst="rect">
            <a:avLst/>
          </a:prstGeom>
        </p:spPr>
        <p:txBody>
          <a:bodyPr wrap="none" anchor="ctr">
            <a:spAutoFit/>
          </a:bodyPr>
          <a:lstStyle/>
          <a:p>
            <a:pPr>
              <a:buNone/>
            </a:pPr>
            <a:r>
              <a:rPr lang="en-US" sz="1200" dirty="0">
                <a:solidFill>
                  <a:srgbClr val="012340"/>
                </a:solidFill>
                <a:latin typeface="Futura PT Book" panose="020B0502020204020303" pitchFamily="34" charset="77"/>
              </a:rPr>
              <a:t>&gt;$60k</a:t>
            </a:r>
          </a:p>
        </p:txBody>
      </p:sp>
      <p:graphicFrame>
        <p:nvGraphicFramePr>
          <p:cNvPr id="5" name="Table 5">
            <a:extLst>
              <a:ext uri="{FF2B5EF4-FFF2-40B4-BE49-F238E27FC236}">
                <a16:creationId xmlns:a16="http://schemas.microsoft.com/office/drawing/2014/main" id="{E015B5E1-6236-5F40-B5C8-A0998FC1BA93}"/>
              </a:ext>
            </a:extLst>
          </p:cNvPr>
          <p:cNvGraphicFramePr>
            <a:graphicFrameLocks noGrp="1"/>
          </p:cNvGraphicFramePr>
          <p:nvPr>
            <p:extLst>
              <p:ext uri="{D42A27DB-BD31-4B8C-83A1-F6EECF244321}">
                <p14:modId xmlns:p14="http://schemas.microsoft.com/office/powerpoint/2010/main" val="2804919597"/>
              </p:ext>
            </p:extLst>
          </p:nvPr>
        </p:nvGraphicFramePr>
        <p:xfrm>
          <a:off x="5451207" y="3076930"/>
          <a:ext cx="3744790" cy="358775"/>
        </p:xfrm>
        <a:graphic>
          <a:graphicData uri="http://schemas.openxmlformats.org/drawingml/2006/table">
            <a:tbl>
              <a:tblPr firstRow="1" bandRow="1">
                <a:tableStyleId>{5C22544A-7EE6-4342-B048-85BDC9FD1C3A}</a:tableStyleId>
              </a:tblPr>
              <a:tblGrid>
                <a:gridCol w="374479">
                  <a:extLst>
                    <a:ext uri="{9D8B030D-6E8A-4147-A177-3AD203B41FA5}">
                      <a16:colId xmlns:a16="http://schemas.microsoft.com/office/drawing/2014/main" val="2364749394"/>
                    </a:ext>
                  </a:extLst>
                </a:gridCol>
                <a:gridCol w="374479">
                  <a:extLst>
                    <a:ext uri="{9D8B030D-6E8A-4147-A177-3AD203B41FA5}">
                      <a16:colId xmlns:a16="http://schemas.microsoft.com/office/drawing/2014/main" val="2627721450"/>
                    </a:ext>
                  </a:extLst>
                </a:gridCol>
                <a:gridCol w="374479">
                  <a:extLst>
                    <a:ext uri="{9D8B030D-6E8A-4147-A177-3AD203B41FA5}">
                      <a16:colId xmlns:a16="http://schemas.microsoft.com/office/drawing/2014/main" val="3211787196"/>
                    </a:ext>
                  </a:extLst>
                </a:gridCol>
                <a:gridCol w="374479">
                  <a:extLst>
                    <a:ext uri="{9D8B030D-6E8A-4147-A177-3AD203B41FA5}">
                      <a16:colId xmlns:a16="http://schemas.microsoft.com/office/drawing/2014/main" val="142419393"/>
                    </a:ext>
                  </a:extLst>
                </a:gridCol>
                <a:gridCol w="374479">
                  <a:extLst>
                    <a:ext uri="{9D8B030D-6E8A-4147-A177-3AD203B41FA5}">
                      <a16:colId xmlns:a16="http://schemas.microsoft.com/office/drawing/2014/main" val="1657057511"/>
                    </a:ext>
                  </a:extLst>
                </a:gridCol>
                <a:gridCol w="374479">
                  <a:extLst>
                    <a:ext uri="{9D8B030D-6E8A-4147-A177-3AD203B41FA5}">
                      <a16:colId xmlns:a16="http://schemas.microsoft.com/office/drawing/2014/main" val="369307682"/>
                    </a:ext>
                  </a:extLst>
                </a:gridCol>
                <a:gridCol w="374479">
                  <a:extLst>
                    <a:ext uri="{9D8B030D-6E8A-4147-A177-3AD203B41FA5}">
                      <a16:colId xmlns:a16="http://schemas.microsoft.com/office/drawing/2014/main" val="1377778592"/>
                    </a:ext>
                  </a:extLst>
                </a:gridCol>
                <a:gridCol w="374479">
                  <a:extLst>
                    <a:ext uri="{9D8B030D-6E8A-4147-A177-3AD203B41FA5}">
                      <a16:colId xmlns:a16="http://schemas.microsoft.com/office/drawing/2014/main" val="657202111"/>
                    </a:ext>
                  </a:extLst>
                </a:gridCol>
                <a:gridCol w="374479">
                  <a:extLst>
                    <a:ext uri="{9D8B030D-6E8A-4147-A177-3AD203B41FA5}">
                      <a16:colId xmlns:a16="http://schemas.microsoft.com/office/drawing/2014/main" val="179974639"/>
                    </a:ext>
                  </a:extLst>
                </a:gridCol>
                <a:gridCol w="374479">
                  <a:extLst>
                    <a:ext uri="{9D8B030D-6E8A-4147-A177-3AD203B41FA5}">
                      <a16:colId xmlns:a16="http://schemas.microsoft.com/office/drawing/2014/main" val="576296065"/>
                    </a:ext>
                  </a:extLst>
                </a:gridCol>
              </a:tblGrid>
              <a:tr h="261065">
                <a:tc>
                  <a:txBody>
                    <a:bodyPr/>
                    <a:lstStyle/>
                    <a:p>
                      <a:endParaRPr lang="en-US" dirty="0"/>
                    </a:p>
                  </a:txBody>
                  <a:tcPr>
                    <a:lnL w="12700" cmpd="sng">
                      <a:noFill/>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9050" cap="flat" cmpd="sng" algn="ctr">
                      <a:solidFill>
                        <a:srgbClr val="DBE3F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9050" cap="flat" cmpd="sng" algn="ctr">
                      <a:solidFill>
                        <a:srgbClr val="DBE3F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7883063"/>
                  </a:ext>
                </a:extLst>
              </a:tr>
            </a:tbl>
          </a:graphicData>
        </a:graphic>
      </p:graphicFrame>
      <p:sp>
        <p:nvSpPr>
          <p:cNvPr id="33" name="Slide Number Placeholder 3">
            <a:extLst>
              <a:ext uri="{FF2B5EF4-FFF2-40B4-BE49-F238E27FC236}">
                <a16:creationId xmlns:a16="http://schemas.microsoft.com/office/drawing/2014/main" id="{14F535DC-6AEA-A146-B52F-49B90EBCD543}"/>
              </a:ext>
            </a:extLst>
          </p:cNvPr>
          <p:cNvSpPr txBox="1">
            <a:spLocks/>
          </p:cNvSpPr>
          <p:nvPr/>
        </p:nvSpPr>
        <p:spPr>
          <a:xfrm>
            <a:off x="8411090" y="6182523"/>
            <a:ext cx="2673906" cy="355912"/>
          </a:xfrm>
          <a:prstGeom prst="rect">
            <a:avLst/>
          </a:prstGeom>
        </p:spPr>
        <p:txBody>
          <a:bodyPr vert="horz" lIns="91440" tIns="45720" rIns="91440" bIns="45720" rtlCol="0" anchor="ctr"/>
          <a:lstStyle>
            <a:defPPr>
              <a:defRPr lang="en-US"/>
            </a:defPPr>
            <a:lvl1pPr algn="r" rtl="0" fontAlgn="base">
              <a:spcBef>
                <a:spcPct val="20000"/>
              </a:spcBef>
              <a:spcAft>
                <a:spcPct val="0"/>
              </a:spcAft>
              <a:buSzPct val="95000"/>
              <a:buChar char="•"/>
              <a:defRPr sz="1200" b="0" i="0" kern="1200">
                <a:solidFill>
                  <a:schemeClr val="bg1"/>
                </a:solidFill>
                <a:latin typeface="Futura PT Light" panose="020B0402020204020303" pitchFamily="34" charset="77"/>
                <a:ea typeface="ＭＳ Ｐゴシック" pitchFamily="-1" charset="-128"/>
                <a:cs typeface="+mn-cs"/>
              </a:defRPr>
            </a:lvl1pPr>
            <a:lvl2pPr marL="453440"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2pPr>
            <a:lvl3pPr marL="90687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3pPr>
            <a:lvl4pPr marL="1360313"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4pPr>
            <a:lvl5pPr marL="181375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5pPr>
            <a:lvl6pPr marL="2267188" algn="l" defTabSz="906878" rtl="0" eaLnBrk="1" latinLnBrk="0" hangingPunct="1">
              <a:defRPr sz="3200" kern="1200">
                <a:solidFill>
                  <a:srgbClr val="4D4D4D"/>
                </a:solidFill>
                <a:latin typeface="Arial" charset="0"/>
                <a:ea typeface="ＭＳ Ｐゴシック" pitchFamily="-1" charset="-128"/>
                <a:cs typeface="+mn-cs"/>
              </a:defRPr>
            </a:lvl6pPr>
            <a:lvl7pPr marL="2720627" algn="l" defTabSz="906878" rtl="0" eaLnBrk="1" latinLnBrk="0" hangingPunct="1">
              <a:defRPr sz="3200" kern="1200">
                <a:solidFill>
                  <a:srgbClr val="4D4D4D"/>
                </a:solidFill>
                <a:latin typeface="Arial" charset="0"/>
                <a:ea typeface="ＭＳ Ｐゴシック" pitchFamily="-1" charset="-128"/>
                <a:cs typeface="+mn-cs"/>
              </a:defRPr>
            </a:lvl7pPr>
            <a:lvl8pPr marL="3174066" algn="l" defTabSz="906878" rtl="0" eaLnBrk="1" latinLnBrk="0" hangingPunct="1">
              <a:defRPr sz="3200" kern="1200">
                <a:solidFill>
                  <a:srgbClr val="4D4D4D"/>
                </a:solidFill>
                <a:latin typeface="Arial" charset="0"/>
                <a:ea typeface="ＭＳ Ｐゴシック" pitchFamily="-1" charset="-128"/>
                <a:cs typeface="+mn-cs"/>
              </a:defRPr>
            </a:lvl8pPr>
            <a:lvl9pPr marL="3627505" algn="l" defTabSz="906878" rtl="0" eaLnBrk="1" latinLnBrk="0" hangingPunct="1">
              <a:defRPr sz="3200" kern="1200">
                <a:solidFill>
                  <a:srgbClr val="4D4D4D"/>
                </a:solidFill>
                <a:latin typeface="Arial" charset="0"/>
                <a:ea typeface="ＭＳ Ｐゴシック" pitchFamily="-1" charset="-128"/>
                <a:cs typeface="+mn-cs"/>
              </a:defRPr>
            </a:lvl9p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22</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Tree>
    <p:extLst>
      <p:ext uri="{BB962C8B-B14F-4D97-AF65-F5344CB8AC3E}">
        <p14:creationId xmlns:p14="http://schemas.microsoft.com/office/powerpoint/2010/main" val="1832738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DBE3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98C24B-2C46-9C40-BB1B-8C177DE5AA5A}"/>
              </a:ext>
            </a:extLst>
          </p:cNvPr>
          <p:cNvSpPr>
            <a:spLocks noGrp="1"/>
          </p:cNvSpPr>
          <p:nvPr>
            <p:ph type="title"/>
          </p:nvPr>
        </p:nvSpPr>
        <p:spPr>
          <a:xfrm>
            <a:off x="817026" y="410252"/>
            <a:ext cx="10524074" cy="1292117"/>
          </a:xfrm>
          <a:noFill/>
        </p:spPr>
        <p:txBody>
          <a:bodyPr>
            <a:noAutofit/>
          </a:bodyPr>
          <a:lstStyle/>
          <a:p>
            <a:endParaRPr lang="en-US" sz="4000" dirty="0">
              <a:solidFill>
                <a:srgbClr val="012340"/>
              </a:solidFill>
            </a:endParaRPr>
          </a:p>
        </p:txBody>
      </p:sp>
      <p:sp>
        <p:nvSpPr>
          <p:cNvPr id="5" name="Slide Number Placeholder 4">
            <a:extLst>
              <a:ext uri="{FF2B5EF4-FFF2-40B4-BE49-F238E27FC236}">
                <a16:creationId xmlns:a16="http://schemas.microsoft.com/office/drawing/2014/main" id="{EC8CC009-D96B-FA49-A78D-6DEE9183050D}"/>
              </a:ext>
            </a:extLst>
          </p:cNvPr>
          <p:cNvSpPr>
            <a:spLocks noGrp="1"/>
          </p:cNvSpPr>
          <p:nvPr>
            <p:ph type="sldNum" sz="quarter" idx="12"/>
          </p:nvPr>
        </p:nvSpPr>
        <p:spPr/>
        <p:txBody>
          <a:bodyPr/>
          <a:lstStyle/>
          <a:p>
            <a:pPr>
              <a:buNone/>
            </a:pPr>
            <a:fld id="{06B20F21-3DA8-8247-8B05-2D29AECF244F}" type="slidenum">
              <a:rPr lang="en-US" smtClean="0">
                <a:solidFill>
                  <a:srgbClr val="012340"/>
                </a:solidFill>
              </a:rPr>
              <a:pPr>
                <a:buNone/>
              </a:pPr>
              <a:t>23</a:t>
            </a:fld>
            <a:r>
              <a:rPr lang="en-US" dirty="0">
                <a:solidFill>
                  <a:srgbClr val="012340"/>
                </a:solidFill>
              </a:rPr>
              <a:t>      </a:t>
            </a:r>
          </a:p>
        </p:txBody>
      </p:sp>
      <p:grpSp>
        <p:nvGrpSpPr>
          <p:cNvPr id="6" name="Group 5">
            <a:extLst>
              <a:ext uri="{FF2B5EF4-FFF2-40B4-BE49-F238E27FC236}">
                <a16:creationId xmlns:a16="http://schemas.microsoft.com/office/drawing/2014/main" id="{29777D34-B254-E04B-A8FE-9EB9FBE70F14}"/>
              </a:ext>
            </a:extLst>
          </p:cNvPr>
          <p:cNvGrpSpPr/>
          <p:nvPr/>
        </p:nvGrpSpPr>
        <p:grpSpPr>
          <a:xfrm>
            <a:off x="9046508" y="6085322"/>
            <a:ext cx="1781735" cy="487456"/>
            <a:chOff x="9046508" y="6085322"/>
            <a:chExt cx="1781735" cy="487456"/>
          </a:xfrm>
        </p:grpSpPr>
        <p:sp>
          <p:nvSpPr>
            <p:cNvPr id="7" name="Rectangle 6">
              <a:extLst>
                <a:ext uri="{FF2B5EF4-FFF2-40B4-BE49-F238E27FC236}">
                  <a16:creationId xmlns:a16="http://schemas.microsoft.com/office/drawing/2014/main" id="{15F908A9-11CC-B543-92C3-6A8579AEBAB8}"/>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EDC79AC-0580-0048-AD5F-1EBED0A18604}"/>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9" name="Straight Connector 8">
              <a:extLst>
                <a:ext uri="{FF2B5EF4-FFF2-40B4-BE49-F238E27FC236}">
                  <a16:creationId xmlns:a16="http://schemas.microsoft.com/office/drawing/2014/main" id="{1CE8F32B-E137-8045-A02E-8B2E45028479}"/>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12" name="Picture 11" descr="Map&#10;&#10;Description automatically generated">
            <a:extLst>
              <a:ext uri="{FF2B5EF4-FFF2-40B4-BE49-F238E27FC236}">
                <a16:creationId xmlns:a16="http://schemas.microsoft.com/office/drawing/2014/main" id="{3031B818-C02D-0B44-B930-B3378F1080DF}"/>
              </a:ext>
            </a:extLst>
          </p:cNvPr>
          <p:cNvPicPr>
            <a:picLocks noChangeAspect="1"/>
          </p:cNvPicPr>
          <p:nvPr/>
        </p:nvPicPr>
        <p:blipFill rotWithShape="1">
          <a:blip r:embed="rId4">
            <a:extLst>
              <a:ext uri="{28A0092B-C50C-407E-A947-70E740481C1C}">
                <a14:useLocalDpi xmlns:a14="http://schemas.microsoft.com/office/drawing/2010/main" val="0"/>
              </a:ext>
            </a:extLst>
          </a:blip>
          <a:srcRect l="2269" t="10746" r="2063" b="2936"/>
          <a:stretch/>
        </p:blipFill>
        <p:spPr>
          <a:xfrm>
            <a:off x="4477428" y="3448776"/>
            <a:ext cx="3772875" cy="2809149"/>
          </a:xfrm>
          <a:prstGeom prst="rect">
            <a:avLst/>
          </a:prstGeom>
        </p:spPr>
      </p:pic>
      <p:pic>
        <p:nvPicPr>
          <p:cNvPr id="16" name="Content Placeholder 15" descr="Map&#10;&#10;Description automatically generated">
            <a:extLst>
              <a:ext uri="{FF2B5EF4-FFF2-40B4-BE49-F238E27FC236}">
                <a16:creationId xmlns:a16="http://schemas.microsoft.com/office/drawing/2014/main" id="{D5C25B98-A3CE-394B-A700-9C2A575135E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17" t="10895" r="2213" b="2613"/>
          <a:stretch/>
        </p:blipFill>
        <p:spPr>
          <a:xfrm>
            <a:off x="7680672" y="410251"/>
            <a:ext cx="3786826" cy="2831115"/>
          </a:xfrm>
        </p:spPr>
      </p:pic>
      <p:pic>
        <p:nvPicPr>
          <p:cNvPr id="18" name="Picture 17" descr="Map&#10;&#10;Description automatically generated">
            <a:extLst>
              <a:ext uri="{FF2B5EF4-FFF2-40B4-BE49-F238E27FC236}">
                <a16:creationId xmlns:a16="http://schemas.microsoft.com/office/drawing/2014/main" id="{B25053D6-419F-A244-B4F1-9E5033D9A15E}"/>
              </a:ext>
            </a:extLst>
          </p:cNvPr>
          <p:cNvPicPr>
            <a:picLocks noChangeAspect="1"/>
          </p:cNvPicPr>
          <p:nvPr/>
        </p:nvPicPr>
        <p:blipFill rotWithShape="1">
          <a:blip r:embed="rId6">
            <a:extLst>
              <a:ext uri="{28A0092B-C50C-407E-A947-70E740481C1C}">
                <a14:useLocalDpi xmlns:a14="http://schemas.microsoft.com/office/drawing/2010/main" val="0"/>
              </a:ext>
            </a:extLst>
          </a:blip>
          <a:srcRect l="2204" t="10664" r="2127" b="2238"/>
          <a:stretch/>
        </p:blipFill>
        <p:spPr>
          <a:xfrm>
            <a:off x="3679670" y="393553"/>
            <a:ext cx="3778624" cy="2838928"/>
          </a:xfrm>
          <a:prstGeom prst="rect">
            <a:avLst/>
          </a:prstGeom>
        </p:spPr>
      </p:pic>
      <p:pic>
        <p:nvPicPr>
          <p:cNvPr id="24" name="Picture 23" descr="A picture containing map&#10;&#10;Description automatically generated">
            <a:extLst>
              <a:ext uri="{FF2B5EF4-FFF2-40B4-BE49-F238E27FC236}">
                <a16:creationId xmlns:a16="http://schemas.microsoft.com/office/drawing/2014/main" id="{EFAC86A1-A072-A645-8563-16B78794C484}"/>
              </a:ext>
            </a:extLst>
          </p:cNvPr>
          <p:cNvPicPr>
            <a:picLocks noChangeAspect="1"/>
          </p:cNvPicPr>
          <p:nvPr/>
        </p:nvPicPr>
        <p:blipFill rotWithShape="1">
          <a:blip r:embed="rId7">
            <a:extLst>
              <a:ext uri="{28A0092B-C50C-407E-A947-70E740481C1C}">
                <a14:useLocalDpi xmlns:a14="http://schemas.microsoft.com/office/drawing/2010/main" val="0"/>
              </a:ext>
            </a:extLst>
          </a:blip>
          <a:srcRect l="2484" t="11220" r="2477" b="2684"/>
          <a:stretch/>
        </p:blipFill>
        <p:spPr>
          <a:xfrm>
            <a:off x="465797" y="3442892"/>
            <a:ext cx="3772875" cy="2820522"/>
          </a:xfrm>
          <a:prstGeom prst="rect">
            <a:avLst/>
          </a:prstGeom>
        </p:spPr>
      </p:pic>
    </p:spTree>
    <p:extLst>
      <p:ext uri="{BB962C8B-B14F-4D97-AF65-F5344CB8AC3E}">
        <p14:creationId xmlns:p14="http://schemas.microsoft.com/office/powerpoint/2010/main" val="604052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DBE3F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9534-812A-754D-9AA7-71D12505E985}"/>
              </a:ext>
            </a:extLst>
          </p:cNvPr>
          <p:cNvSpPr>
            <a:spLocks noGrp="1"/>
          </p:cNvSpPr>
          <p:nvPr>
            <p:ph type="title"/>
          </p:nvPr>
        </p:nvSpPr>
        <p:spPr/>
        <p:txBody>
          <a:bodyPr>
            <a:normAutofit/>
          </a:bodyPr>
          <a:lstStyle/>
          <a:p>
            <a:r>
              <a:rPr lang="en-US" dirty="0">
                <a:solidFill>
                  <a:srgbClr val="012340"/>
                </a:solidFill>
              </a:rPr>
              <a:t>We can invest in neighborhoods to increase opportunity outcomes</a:t>
            </a:r>
          </a:p>
        </p:txBody>
      </p:sp>
      <p:sp>
        <p:nvSpPr>
          <p:cNvPr id="5" name="Content Placeholder 4">
            <a:extLst>
              <a:ext uri="{FF2B5EF4-FFF2-40B4-BE49-F238E27FC236}">
                <a16:creationId xmlns:a16="http://schemas.microsoft.com/office/drawing/2014/main" id="{E4E5CCC1-038E-8C45-8D08-68D7D2F27602}"/>
              </a:ext>
            </a:extLst>
          </p:cNvPr>
          <p:cNvSpPr>
            <a:spLocks noGrp="1"/>
          </p:cNvSpPr>
          <p:nvPr>
            <p:ph idx="1"/>
          </p:nvPr>
        </p:nvSpPr>
        <p:spPr>
          <a:xfrm>
            <a:off x="6611725" y="1779562"/>
            <a:ext cx="4455274" cy="4241548"/>
          </a:xfrm>
        </p:spPr>
        <p:txBody>
          <a:bodyPr>
            <a:normAutofit fontScale="70000" lnSpcReduction="20000"/>
          </a:bodyPr>
          <a:lstStyle/>
          <a:p>
            <a:pPr marL="0" indent="0">
              <a:lnSpc>
                <a:spcPct val="120000"/>
              </a:lnSpc>
              <a:buNone/>
            </a:pPr>
            <a:r>
              <a:rPr lang="en-US" sz="2200" dirty="0">
                <a:solidFill>
                  <a:srgbClr val="012340"/>
                </a:solidFill>
              </a:rPr>
              <a:t>This is more difficult, but we are entering a new phase of possibility as capacity for measurement expands</a:t>
            </a:r>
          </a:p>
          <a:p>
            <a:pPr lvl="1">
              <a:lnSpc>
                <a:spcPct val="120000"/>
              </a:lnSpc>
            </a:pPr>
            <a:r>
              <a:rPr lang="en-US" sz="1900" dirty="0">
                <a:solidFill>
                  <a:srgbClr val="012340"/>
                </a:solidFill>
              </a:rPr>
              <a:t>Invest in capacity building for small + grassroots organizations so we can get a better sense of what works. </a:t>
            </a:r>
          </a:p>
          <a:p>
            <a:pPr marL="0" indent="0">
              <a:lnSpc>
                <a:spcPct val="120000"/>
              </a:lnSpc>
              <a:buNone/>
            </a:pPr>
            <a:r>
              <a:rPr lang="en-US" sz="2200" dirty="0">
                <a:solidFill>
                  <a:srgbClr val="012340"/>
                </a:solidFill>
              </a:rPr>
              <a:t>Organizations like Results for America and Leading on Opportunity are leveraging new data to identify interventions likely to work: </a:t>
            </a:r>
          </a:p>
          <a:p>
            <a:pPr lvl="1">
              <a:lnSpc>
                <a:spcPct val="120000"/>
              </a:lnSpc>
            </a:pPr>
            <a:r>
              <a:rPr lang="en-US" sz="1900" dirty="0">
                <a:solidFill>
                  <a:srgbClr val="012340"/>
                </a:solidFill>
              </a:rPr>
              <a:t>Expand access to systems navigators (e.g., community health workers)</a:t>
            </a:r>
          </a:p>
          <a:p>
            <a:pPr lvl="1">
              <a:lnSpc>
                <a:spcPct val="120000"/>
              </a:lnSpc>
            </a:pPr>
            <a:r>
              <a:rPr lang="en-US" sz="1900" dirty="0">
                <a:solidFill>
                  <a:srgbClr val="012340"/>
                </a:solidFill>
              </a:rPr>
              <a:t>Leverage existing investments to maximize impact (e.g., TOD, Corridors of Opportunity)</a:t>
            </a:r>
          </a:p>
          <a:p>
            <a:pPr marL="0" indent="0">
              <a:lnSpc>
                <a:spcPct val="120000"/>
              </a:lnSpc>
              <a:buNone/>
            </a:pPr>
            <a:r>
              <a:rPr lang="en-US" sz="2200" dirty="0">
                <a:solidFill>
                  <a:srgbClr val="012340"/>
                </a:solidFill>
              </a:rPr>
              <a:t>View more strategies online: </a:t>
            </a:r>
          </a:p>
          <a:p>
            <a:pPr lvl="1">
              <a:lnSpc>
                <a:spcPct val="120000"/>
              </a:lnSpc>
            </a:pPr>
            <a:r>
              <a:rPr lang="en-US" sz="1810" dirty="0">
                <a:solidFill>
                  <a:srgbClr val="012340"/>
                </a:solidFill>
              </a:rPr>
              <a:t>catalog.results4america.org</a:t>
            </a:r>
          </a:p>
          <a:p>
            <a:pPr lvl="1">
              <a:lnSpc>
                <a:spcPct val="120000"/>
              </a:lnSpc>
            </a:pPr>
            <a:r>
              <a:rPr lang="en-US" sz="1810" dirty="0">
                <a:solidFill>
                  <a:srgbClr val="012340"/>
                </a:solidFill>
              </a:rPr>
              <a:t>leadingonopportunity.org</a:t>
            </a:r>
          </a:p>
          <a:p>
            <a:pPr lvl="1">
              <a:lnSpc>
                <a:spcPct val="120000"/>
              </a:lnSpc>
            </a:pPr>
            <a:endParaRPr lang="en-US" dirty="0">
              <a:solidFill>
                <a:srgbClr val="012340"/>
              </a:solidFill>
            </a:endParaRPr>
          </a:p>
          <a:p>
            <a:pPr lvl="1">
              <a:lnSpc>
                <a:spcPct val="120000"/>
              </a:lnSpc>
            </a:pPr>
            <a:endParaRPr lang="en-US" dirty="0">
              <a:solidFill>
                <a:srgbClr val="012340"/>
              </a:solidFill>
            </a:endParaRPr>
          </a:p>
        </p:txBody>
      </p:sp>
      <p:pic>
        <p:nvPicPr>
          <p:cNvPr id="2" name="Picture 1">
            <a:extLst>
              <a:ext uri="{FF2B5EF4-FFF2-40B4-BE49-F238E27FC236}">
                <a16:creationId xmlns:a16="http://schemas.microsoft.com/office/drawing/2014/main" id="{A13C68DA-DC36-1242-8868-422CE3E11600}"/>
              </a:ext>
            </a:extLst>
          </p:cNvPr>
          <p:cNvPicPr>
            <a:picLocks noChangeAspect="1"/>
          </p:cNvPicPr>
          <p:nvPr/>
        </p:nvPicPr>
        <p:blipFill rotWithShape="1">
          <a:blip r:embed="rId3"/>
          <a:srcRect b="3957"/>
          <a:stretch/>
        </p:blipFill>
        <p:spPr>
          <a:xfrm>
            <a:off x="817026" y="1706250"/>
            <a:ext cx="5422900" cy="4439907"/>
          </a:xfrm>
          <a:prstGeom prst="rect">
            <a:avLst/>
          </a:prstGeom>
        </p:spPr>
      </p:pic>
      <p:sp>
        <p:nvSpPr>
          <p:cNvPr id="6" name="Rectangle 5">
            <a:extLst>
              <a:ext uri="{FF2B5EF4-FFF2-40B4-BE49-F238E27FC236}">
                <a16:creationId xmlns:a16="http://schemas.microsoft.com/office/drawing/2014/main" id="{4F8E1438-1B42-374B-BE92-0E56F4072D9E}"/>
              </a:ext>
            </a:extLst>
          </p:cNvPr>
          <p:cNvSpPr/>
          <p:nvPr/>
        </p:nvSpPr>
        <p:spPr>
          <a:xfrm>
            <a:off x="901416" y="1779562"/>
            <a:ext cx="4642858" cy="523220"/>
          </a:xfrm>
          <a:prstGeom prst="rect">
            <a:avLst/>
          </a:prstGeom>
          <a:solidFill>
            <a:schemeClr val="bg1"/>
          </a:solidFill>
        </p:spPr>
        <p:txBody>
          <a:bodyPr wrap="square">
            <a:spAutoFit/>
          </a:bodyPr>
          <a:lstStyle/>
          <a:p>
            <a:pPr>
              <a:buNone/>
            </a:pPr>
            <a:r>
              <a:rPr lang="en-US" sz="1400" b="1" dirty="0">
                <a:solidFill>
                  <a:srgbClr val="012340"/>
                </a:solidFill>
                <a:latin typeface="Futura PT Demi" panose="020B0502020204020303" pitchFamily="34" charset="77"/>
              </a:rPr>
              <a:t>Household income for all children in Charlotte compared to              corridors of opportunity locations</a:t>
            </a:r>
          </a:p>
        </p:txBody>
      </p:sp>
      <p:sp>
        <p:nvSpPr>
          <p:cNvPr id="7" name="Freeform 6">
            <a:extLst>
              <a:ext uri="{FF2B5EF4-FFF2-40B4-BE49-F238E27FC236}">
                <a16:creationId xmlns:a16="http://schemas.microsoft.com/office/drawing/2014/main" id="{500D7A60-7971-C047-8E33-1BB277724982}"/>
              </a:ext>
            </a:extLst>
          </p:cNvPr>
          <p:cNvSpPr/>
          <p:nvPr/>
        </p:nvSpPr>
        <p:spPr>
          <a:xfrm>
            <a:off x="1273215" y="2040542"/>
            <a:ext cx="335666" cy="179356"/>
          </a:xfrm>
          <a:custGeom>
            <a:avLst/>
            <a:gdLst>
              <a:gd name="connsiteX0" fmla="*/ 0 w 1355416"/>
              <a:gd name="connsiteY0" fmla="*/ 481476 h 724237"/>
              <a:gd name="connsiteX1" fmla="*/ 84966 w 1355416"/>
              <a:gd name="connsiteY1" fmla="*/ 279175 h 724237"/>
              <a:gd name="connsiteX2" fmla="*/ 186117 w 1355416"/>
              <a:gd name="connsiteY2" fmla="*/ 299406 h 724237"/>
              <a:gd name="connsiteX3" fmla="*/ 331773 w 1355416"/>
              <a:gd name="connsiteY3" fmla="*/ 258945 h 724237"/>
              <a:gd name="connsiteX4" fmla="*/ 538120 w 1355416"/>
              <a:gd name="connsiteY4" fmla="*/ 178025 h 724237"/>
              <a:gd name="connsiteX5" fmla="*/ 606903 w 1355416"/>
              <a:gd name="connsiteY5" fmla="*/ 129473 h 724237"/>
              <a:gd name="connsiteX6" fmla="*/ 647363 w 1355416"/>
              <a:gd name="connsiteY6" fmla="*/ 0 h 724237"/>
              <a:gd name="connsiteX7" fmla="*/ 1177391 w 1355416"/>
              <a:gd name="connsiteY7" fmla="*/ 481476 h 724237"/>
              <a:gd name="connsiteX8" fmla="*/ 1266403 w 1355416"/>
              <a:gd name="connsiteY8" fmla="*/ 509798 h 724237"/>
              <a:gd name="connsiteX9" fmla="*/ 1314956 w 1355416"/>
              <a:gd name="connsiteY9" fmla="*/ 534075 h 724237"/>
              <a:gd name="connsiteX10" fmla="*/ 1355416 w 1355416"/>
              <a:gd name="connsiteY10" fmla="*/ 558351 h 724237"/>
              <a:gd name="connsiteX11" fmla="*/ 1327094 w 1355416"/>
              <a:gd name="connsiteY11" fmla="*/ 586673 h 724237"/>
              <a:gd name="connsiteX12" fmla="*/ 1254265 w 1355416"/>
              <a:gd name="connsiteY12" fmla="*/ 594765 h 724237"/>
              <a:gd name="connsiteX13" fmla="*/ 1165253 w 1355416"/>
              <a:gd name="connsiteY13" fmla="*/ 606903 h 724237"/>
              <a:gd name="connsiteX14" fmla="*/ 1096471 w 1355416"/>
              <a:gd name="connsiteY14" fmla="*/ 695915 h 724237"/>
              <a:gd name="connsiteX15" fmla="*/ 1068149 w 1355416"/>
              <a:gd name="connsiteY15" fmla="*/ 724237 h 724237"/>
              <a:gd name="connsiteX16" fmla="*/ 356049 w 1355416"/>
              <a:gd name="connsiteY16" fmla="*/ 683777 h 724237"/>
              <a:gd name="connsiteX17" fmla="*/ 0 w 1355416"/>
              <a:gd name="connsiteY17" fmla="*/ 481476 h 72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5416" h="724237">
                <a:moveTo>
                  <a:pt x="0" y="481476"/>
                </a:moveTo>
                <a:lnTo>
                  <a:pt x="84966" y="279175"/>
                </a:lnTo>
                <a:lnTo>
                  <a:pt x="186117" y="299406"/>
                </a:lnTo>
                <a:lnTo>
                  <a:pt x="331773" y="258945"/>
                </a:lnTo>
                <a:lnTo>
                  <a:pt x="538120" y="178025"/>
                </a:lnTo>
                <a:lnTo>
                  <a:pt x="606903" y="129473"/>
                </a:lnTo>
                <a:lnTo>
                  <a:pt x="647363" y="0"/>
                </a:lnTo>
                <a:lnTo>
                  <a:pt x="1177391" y="481476"/>
                </a:lnTo>
                <a:lnTo>
                  <a:pt x="1266403" y="509798"/>
                </a:lnTo>
                <a:lnTo>
                  <a:pt x="1314956" y="534075"/>
                </a:lnTo>
                <a:lnTo>
                  <a:pt x="1355416" y="558351"/>
                </a:lnTo>
                <a:lnTo>
                  <a:pt x="1327094" y="586673"/>
                </a:lnTo>
                <a:lnTo>
                  <a:pt x="1254265" y="594765"/>
                </a:lnTo>
                <a:lnTo>
                  <a:pt x="1165253" y="606903"/>
                </a:lnTo>
                <a:lnTo>
                  <a:pt x="1096471" y="695915"/>
                </a:lnTo>
                <a:lnTo>
                  <a:pt x="1068149" y="724237"/>
                </a:lnTo>
                <a:lnTo>
                  <a:pt x="356049" y="683777"/>
                </a:lnTo>
                <a:lnTo>
                  <a:pt x="0" y="481476"/>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19" dirty="0"/>
          </a:p>
        </p:txBody>
      </p:sp>
      <p:sp>
        <p:nvSpPr>
          <p:cNvPr id="9" name="Slide Number Placeholder 3">
            <a:extLst>
              <a:ext uri="{FF2B5EF4-FFF2-40B4-BE49-F238E27FC236}">
                <a16:creationId xmlns:a16="http://schemas.microsoft.com/office/drawing/2014/main" id="{BB80DEFA-79C1-F544-B9CC-22BB0626A154}"/>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24</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10" name="Group 9">
            <a:extLst>
              <a:ext uri="{FF2B5EF4-FFF2-40B4-BE49-F238E27FC236}">
                <a16:creationId xmlns:a16="http://schemas.microsoft.com/office/drawing/2014/main" id="{A65351CF-E309-334F-A704-B57D4BED762B}"/>
              </a:ext>
            </a:extLst>
          </p:cNvPr>
          <p:cNvGrpSpPr/>
          <p:nvPr/>
        </p:nvGrpSpPr>
        <p:grpSpPr>
          <a:xfrm>
            <a:off x="9046508" y="6085322"/>
            <a:ext cx="1781735" cy="487456"/>
            <a:chOff x="9046508" y="6085322"/>
            <a:chExt cx="1781735" cy="487456"/>
          </a:xfrm>
        </p:grpSpPr>
        <p:sp>
          <p:nvSpPr>
            <p:cNvPr id="11" name="Rectangle 10">
              <a:extLst>
                <a:ext uri="{FF2B5EF4-FFF2-40B4-BE49-F238E27FC236}">
                  <a16:creationId xmlns:a16="http://schemas.microsoft.com/office/drawing/2014/main" id="{C7080301-69DE-8540-89DA-056DC71AA8AE}"/>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8D8B7F5-00C0-374E-89FB-4A62411EF88A}"/>
                </a:ext>
              </a:extLst>
            </p:cNvPr>
            <p:cNvPicPr>
              <a:picLocks noChangeAspect="1"/>
            </p:cNvPicPr>
            <p:nvPr/>
          </p:nvPicPr>
          <p:blipFill rotWithShape="1">
            <a:blip r:embed="rId4"/>
            <a:srcRect b="44833"/>
            <a:stretch/>
          </p:blipFill>
          <p:spPr>
            <a:xfrm>
              <a:off x="9177617" y="6176724"/>
              <a:ext cx="1650626" cy="361711"/>
            </a:xfrm>
            <a:prstGeom prst="rect">
              <a:avLst/>
            </a:prstGeom>
          </p:spPr>
        </p:pic>
        <p:cxnSp>
          <p:nvCxnSpPr>
            <p:cNvPr id="13" name="Straight Connector 12">
              <a:extLst>
                <a:ext uri="{FF2B5EF4-FFF2-40B4-BE49-F238E27FC236}">
                  <a16:creationId xmlns:a16="http://schemas.microsoft.com/office/drawing/2014/main" id="{ED29538C-868F-B543-A863-C0C6EA52606E}"/>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2CE477C-A6EE-334D-9815-4DDCB41C7B55}"/>
              </a:ext>
            </a:extLst>
          </p:cNvPr>
          <p:cNvGrpSpPr/>
          <p:nvPr/>
        </p:nvGrpSpPr>
        <p:grpSpPr>
          <a:xfrm>
            <a:off x="4125244" y="1229214"/>
            <a:ext cx="7216045" cy="4673047"/>
            <a:chOff x="2310092" y="1763382"/>
            <a:chExt cx="6867525" cy="4206202"/>
          </a:xfrm>
        </p:grpSpPr>
        <p:sp>
          <p:nvSpPr>
            <p:cNvPr id="15" name="Freeform 14">
              <a:extLst>
                <a:ext uri="{FF2B5EF4-FFF2-40B4-BE49-F238E27FC236}">
                  <a16:creationId xmlns:a16="http://schemas.microsoft.com/office/drawing/2014/main" id="{737C9FD6-B9AA-4742-A878-C2CDE6058D0C}"/>
                </a:ext>
              </a:extLst>
            </p:cNvPr>
            <p:cNvSpPr/>
            <p:nvPr/>
          </p:nvSpPr>
          <p:spPr>
            <a:xfrm>
              <a:off x="2310092" y="1763382"/>
              <a:ext cx="1912557" cy="1353900"/>
            </a:xfrm>
            <a:custGeom>
              <a:avLst/>
              <a:gdLst>
                <a:gd name="connsiteX0" fmla="*/ 0 w 2554151"/>
                <a:gd name="connsiteY0" fmla="*/ 0 h 1353900"/>
                <a:gd name="connsiteX1" fmla="*/ 2554151 w 2554151"/>
                <a:gd name="connsiteY1" fmla="*/ 0 h 1353900"/>
                <a:gd name="connsiteX2" fmla="*/ 2554151 w 2554151"/>
                <a:gd name="connsiteY2" fmla="*/ 1353900 h 1353900"/>
                <a:gd name="connsiteX3" fmla="*/ 0 w 2554151"/>
                <a:gd name="connsiteY3" fmla="*/ 1353900 h 1353900"/>
                <a:gd name="connsiteX4" fmla="*/ 0 w 2554151"/>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151" h="1353900">
                  <a:moveTo>
                    <a:pt x="0" y="0"/>
                  </a:moveTo>
                  <a:lnTo>
                    <a:pt x="2554151" y="0"/>
                  </a:lnTo>
                  <a:lnTo>
                    <a:pt x="2554151"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(1) Family Structure</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single parent households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ACS/OI Atlas</a:t>
              </a:r>
            </a:p>
          </p:txBody>
        </p:sp>
        <p:sp>
          <p:nvSpPr>
            <p:cNvPr id="16" name="Freeform 15">
              <a:extLst>
                <a:ext uri="{FF2B5EF4-FFF2-40B4-BE49-F238E27FC236}">
                  <a16:creationId xmlns:a16="http://schemas.microsoft.com/office/drawing/2014/main" id="{2AC6C266-832C-3048-AA13-AE50ED485CE9}"/>
                </a:ext>
              </a:extLst>
            </p:cNvPr>
            <p:cNvSpPr/>
            <p:nvPr/>
          </p:nvSpPr>
          <p:spPr>
            <a:xfrm>
              <a:off x="4526399" y="1763382"/>
              <a:ext cx="1641288" cy="1353900"/>
            </a:xfrm>
            <a:custGeom>
              <a:avLst/>
              <a:gdLst>
                <a:gd name="connsiteX0" fmla="*/ 0 w 2332832"/>
                <a:gd name="connsiteY0" fmla="*/ 0 h 1353900"/>
                <a:gd name="connsiteX1" fmla="*/ 2332832 w 2332832"/>
                <a:gd name="connsiteY1" fmla="*/ 0 h 1353900"/>
                <a:gd name="connsiteX2" fmla="*/ 2332832 w 2332832"/>
                <a:gd name="connsiteY2" fmla="*/ 1353900 h 1353900"/>
                <a:gd name="connsiteX3" fmla="*/ 0 w 2332832"/>
                <a:gd name="connsiteY3" fmla="*/ 1353900 h 1353900"/>
                <a:gd name="connsiteX4" fmla="*/ 0 w 2332832"/>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353900">
                  <a:moveTo>
                    <a:pt x="0" y="0"/>
                  </a:moveTo>
                  <a:lnTo>
                    <a:pt x="2332832" y="0"/>
                  </a:lnTo>
                  <a:lnTo>
                    <a:pt x="2332832"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(2) Educational Attainment</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of college grads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Source: QOL/ACS</a:t>
              </a:r>
            </a:p>
          </p:txBody>
        </p:sp>
        <p:sp>
          <p:nvSpPr>
            <p:cNvPr id="17" name="Freeform 16">
              <a:extLst>
                <a:ext uri="{FF2B5EF4-FFF2-40B4-BE49-F238E27FC236}">
                  <a16:creationId xmlns:a16="http://schemas.microsoft.com/office/drawing/2014/main" id="{501BDAF9-137D-D14D-8B7C-D2450D947A6B}"/>
                </a:ext>
              </a:extLst>
            </p:cNvPr>
            <p:cNvSpPr/>
            <p:nvPr/>
          </p:nvSpPr>
          <p:spPr>
            <a:xfrm>
              <a:off x="6471439" y="1763382"/>
              <a:ext cx="2706178" cy="1353900"/>
            </a:xfrm>
            <a:custGeom>
              <a:avLst/>
              <a:gdLst>
                <a:gd name="connsiteX0" fmla="*/ 0 w 2951018"/>
                <a:gd name="connsiteY0" fmla="*/ 0 h 1353900"/>
                <a:gd name="connsiteX1" fmla="*/ 2951018 w 2951018"/>
                <a:gd name="connsiteY1" fmla="*/ 0 h 1353900"/>
                <a:gd name="connsiteX2" fmla="*/ 2951018 w 2951018"/>
                <a:gd name="connsiteY2" fmla="*/ 1353900 h 1353900"/>
                <a:gd name="connsiteX3" fmla="*/ 0 w 2951018"/>
                <a:gd name="connsiteY3" fmla="*/ 1353900 h 1353900"/>
                <a:gd name="connsiteX4" fmla="*/ 0 w 2951018"/>
                <a:gd name="connsiteY4" fmla="*/ 0 h 135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018" h="1353900">
                  <a:moveTo>
                    <a:pt x="0" y="0"/>
                  </a:moveTo>
                  <a:lnTo>
                    <a:pt x="2951018" y="0"/>
                  </a:lnTo>
                  <a:lnTo>
                    <a:pt x="2951018" y="1353900"/>
                  </a:lnTo>
                  <a:lnTo>
                    <a:pt x="0" y="1353900"/>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(3) Educational Access </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of students attending neighborhood school by quality</a:t>
              </a:r>
            </a:p>
            <a:p>
              <a:pPr marL="114300" lvl="1" indent="-114300" algn="l" defTabSz="53340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Source: NCSBE, QOL (Approx.), CMS (More accurate)</a:t>
              </a:r>
            </a:p>
          </p:txBody>
        </p:sp>
        <p:sp>
          <p:nvSpPr>
            <p:cNvPr id="18" name="Freeform 17">
              <a:extLst>
                <a:ext uri="{FF2B5EF4-FFF2-40B4-BE49-F238E27FC236}">
                  <a16:creationId xmlns:a16="http://schemas.microsoft.com/office/drawing/2014/main" id="{5732845B-B582-B04B-86AB-0572F2FA2C21}"/>
                </a:ext>
              </a:extLst>
            </p:cNvPr>
            <p:cNvSpPr/>
            <p:nvPr/>
          </p:nvSpPr>
          <p:spPr>
            <a:xfrm>
              <a:off x="2310092" y="4677467"/>
              <a:ext cx="1912557" cy="129211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(7) Segregation</a:t>
              </a:r>
              <a:endParaRPr lang="en-US" sz="1700" b="1" i="0" kern="1200" dirty="0">
                <a:solidFill>
                  <a:srgbClr val="DBE3F3"/>
                </a:solidFill>
                <a:latin typeface="Futura PT Demi" panose="020B0502020204020303" pitchFamily="34" charset="77"/>
              </a:endParaRP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 income (b) race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Theil Index, Dissimilarity</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ACS/Census/QOL</a:t>
              </a:r>
            </a:p>
          </p:txBody>
        </p:sp>
        <p:sp>
          <p:nvSpPr>
            <p:cNvPr id="19" name="Freeform 18">
              <a:extLst>
                <a:ext uri="{FF2B5EF4-FFF2-40B4-BE49-F238E27FC236}">
                  <a16:creationId xmlns:a16="http://schemas.microsoft.com/office/drawing/2014/main" id="{DA5CF2F6-7105-C74C-8D39-CC7DFDFB201A}"/>
                </a:ext>
              </a:extLst>
            </p:cNvPr>
            <p:cNvSpPr/>
            <p:nvPr/>
          </p:nvSpPr>
          <p:spPr>
            <a:xfrm>
              <a:off x="6471439" y="3352953"/>
              <a:ext cx="2706178"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800" b="1" kern="1200" dirty="0">
                  <a:solidFill>
                    <a:srgbClr val="DBE3F3"/>
                  </a:solidFill>
                  <a:latin typeface="Futura PT Demi" panose="020B0502020204020303" pitchFamily="34" charset="77"/>
                </a:rPr>
                <a:t>(6) Economic Attainment</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Share employed (%)</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ACS/QOL (Approx.), State Unemployment (Better)</a:t>
              </a:r>
            </a:p>
          </p:txBody>
        </p:sp>
        <p:sp>
          <p:nvSpPr>
            <p:cNvPr id="20" name="Freeform 19">
              <a:extLst>
                <a:ext uri="{FF2B5EF4-FFF2-40B4-BE49-F238E27FC236}">
                  <a16:creationId xmlns:a16="http://schemas.microsoft.com/office/drawing/2014/main" id="{68E85A41-E3D2-E74E-92B8-C8E08C056CCD}"/>
                </a:ext>
              </a:extLst>
            </p:cNvPr>
            <p:cNvSpPr/>
            <p:nvPr/>
          </p:nvSpPr>
          <p:spPr>
            <a:xfrm>
              <a:off x="2310092" y="3352953"/>
              <a:ext cx="1912557" cy="1120037"/>
            </a:xfrm>
            <a:custGeom>
              <a:avLst/>
              <a:gdLst>
                <a:gd name="connsiteX0" fmla="*/ 0 w 2332832"/>
                <a:gd name="connsiteY0" fmla="*/ 0 h 1120037"/>
                <a:gd name="connsiteX1" fmla="*/ 2332832 w 2332832"/>
                <a:gd name="connsiteY1" fmla="*/ 0 h 1120037"/>
                <a:gd name="connsiteX2" fmla="*/ 2332832 w 2332832"/>
                <a:gd name="connsiteY2" fmla="*/ 1120037 h 1120037"/>
                <a:gd name="connsiteX3" fmla="*/ 0 w 2332832"/>
                <a:gd name="connsiteY3" fmla="*/ 1120037 h 1120037"/>
                <a:gd name="connsiteX4" fmla="*/ 0 w 2332832"/>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832" h="1120037">
                  <a:moveTo>
                    <a:pt x="0" y="0"/>
                  </a:moveTo>
                  <a:lnTo>
                    <a:pt x="2332832" y="0"/>
                  </a:lnTo>
                  <a:lnTo>
                    <a:pt x="2332832"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(4) Family Stability</a:t>
              </a:r>
            </a:p>
            <a:p>
              <a:pPr indent="12700" defTabSz="577850">
                <a:lnSpc>
                  <a:spcPct val="90000"/>
                </a:lnSpc>
                <a:spcBef>
                  <a:spcPct val="0"/>
                </a:spcBef>
                <a:spcAft>
                  <a:spcPct val="15000"/>
                </a:spcAft>
              </a:pPr>
              <a:r>
                <a:rPr lang="en-US" sz="1400" b="0" i="0" kern="1200" dirty="0">
                  <a:solidFill>
                    <a:srgbClr val="DBE3F3"/>
                  </a:solidFill>
                  <a:latin typeface="Futura PT Book" panose="020B0502020204020303" pitchFamily="34" charset="77"/>
                </a:rPr>
                <a:t>Share of residents below the poverty line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ACS/QOL</a:t>
              </a:r>
            </a:p>
          </p:txBody>
        </p:sp>
        <p:sp>
          <p:nvSpPr>
            <p:cNvPr id="21" name="Freeform 20">
              <a:extLst>
                <a:ext uri="{FF2B5EF4-FFF2-40B4-BE49-F238E27FC236}">
                  <a16:creationId xmlns:a16="http://schemas.microsoft.com/office/drawing/2014/main" id="{E069B11A-0795-4E4D-9945-499450B03EB8}"/>
                </a:ext>
              </a:extLst>
            </p:cNvPr>
            <p:cNvSpPr/>
            <p:nvPr/>
          </p:nvSpPr>
          <p:spPr>
            <a:xfrm>
              <a:off x="4526400" y="4677467"/>
              <a:ext cx="1641287" cy="1292117"/>
            </a:xfrm>
            <a:custGeom>
              <a:avLst/>
              <a:gdLst>
                <a:gd name="connsiteX0" fmla="*/ 0 w 1866728"/>
                <a:gd name="connsiteY0" fmla="*/ 0 h 1120037"/>
                <a:gd name="connsiteX1" fmla="*/ 1866728 w 1866728"/>
                <a:gd name="connsiteY1" fmla="*/ 0 h 1120037"/>
                <a:gd name="connsiteX2" fmla="*/ 1866728 w 1866728"/>
                <a:gd name="connsiteY2" fmla="*/ 1120037 h 1120037"/>
                <a:gd name="connsiteX3" fmla="*/ 0 w 1866728"/>
                <a:gd name="connsiteY3" fmla="*/ 1120037 h 1120037"/>
                <a:gd name="connsiteX4" fmla="*/ 0 w 1866728"/>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28" h="1120037">
                  <a:moveTo>
                    <a:pt x="0" y="0"/>
                  </a:moveTo>
                  <a:lnTo>
                    <a:pt x="1866728" y="0"/>
                  </a:lnTo>
                  <a:lnTo>
                    <a:pt x="1866728"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(8) Inequality</a:t>
              </a:r>
              <a:endParaRPr lang="en-US" sz="1700" b="1" i="0" kern="1200" dirty="0">
                <a:solidFill>
                  <a:srgbClr val="DBE3F3"/>
                </a:solidFill>
                <a:latin typeface="Futura PT Demi" panose="020B0502020204020303" pitchFamily="34" charset="77"/>
              </a:endParaRP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Gini for MSA/CZ by race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ACS/Census</a:t>
              </a:r>
            </a:p>
          </p:txBody>
        </p:sp>
        <p:sp>
          <p:nvSpPr>
            <p:cNvPr id="22" name="Freeform 21">
              <a:extLst>
                <a:ext uri="{FF2B5EF4-FFF2-40B4-BE49-F238E27FC236}">
                  <a16:creationId xmlns:a16="http://schemas.microsoft.com/office/drawing/2014/main" id="{01C9C3CC-809F-8C41-8681-40EDF75F2382}"/>
                </a:ext>
              </a:extLst>
            </p:cNvPr>
            <p:cNvSpPr/>
            <p:nvPr/>
          </p:nvSpPr>
          <p:spPr>
            <a:xfrm>
              <a:off x="4526399" y="3352953"/>
              <a:ext cx="1641288" cy="1120037"/>
            </a:xfrm>
            <a:custGeom>
              <a:avLst/>
              <a:gdLst>
                <a:gd name="connsiteX0" fmla="*/ 0 w 2474087"/>
                <a:gd name="connsiteY0" fmla="*/ 0 h 1120037"/>
                <a:gd name="connsiteX1" fmla="*/ 2474087 w 2474087"/>
                <a:gd name="connsiteY1" fmla="*/ 0 h 1120037"/>
                <a:gd name="connsiteX2" fmla="*/ 2474087 w 2474087"/>
                <a:gd name="connsiteY2" fmla="*/ 1120037 h 1120037"/>
                <a:gd name="connsiteX3" fmla="*/ 0 w 2474087"/>
                <a:gd name="connsiteY3" fmla="*/ 1120037 h 1120037"/>
                <a:gd name="connsiteX4" fmla="*/ 0 w 2474087"/>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087" h="1120037">
                  <a:moveTo>
                    <a:pt x="0" y="0"/>
                  </a:moveTo>
                  <a:lnTo>
                    <a:pt x="2474087" y="0"/>
                  </a:lnTo>
                  <a:lnTo>
                    <a:pt x="2474087"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(5) Economic Access</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Commute time</a:t>
              </a:r>
            </a:p>
            <a:p>
              <a:pPr marL="114300" lvl="1" indent="-114300" algn="l" defTabSz="5778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QOL/City</a:t>
              </a:r>
            </a:p>
          </p:txBody>
        </p:sp>
        <p:sp>
          <p:nvSpPr>
            <p:cNvPr id="23" name="Freeform 22">
              <a:extLst>
                <a:ext uri="{FF2B5EF4-FFF2-40B4-BE49-F238E27FC236}">
                  <a16:creationId xmlns:a16="http://schemas.microsoft.com/office/drawing/2014/main" id="{3671D30C-D860-4342-8321-0DCBA2E70E68}"/>
                </a:ext>
              </a:extLst>
            </p:cNvPr>
            <p:cNvSpPr/>
            <p:nvPr/>
          </p:nvSpPr>
          <p:spPr>
            <a:xfrm>
              <a:off x="6471436" y="4677467"/>
              <a:ext cx="2706181" cy="1292117"/>
            </a:xfrm>
            <a:custGeom>
              <a:avLst/>
              <a:gdLst>
                <a:gd name="connsiteX0" fmla="*/ 0 w 3491193"/>
                <a:gd name="connsiteY0" fmla="*/ 0 h 1120037"/>
                <a:gd name="connsiteX1" fmla="*/ 3491193 w 3491193"/>
                <a:gd name="connsiteY1" fmla="*/ 0 h 1120037"/>
                <a:gd name="connsiteX2" fmla="*/ 3491193 w 3491193"/>
                <a:gd name="connsiteY2" fmla="*/ 1120037 h 1120037"/>
                <a:gd name="connsiteX3" fmla="*/ 0 w 3491193"/>
                <a:gd name="connsiteY3" fmla="*/ 1120037 h 1120037"/>
                <a:gd name="connsiteX4" fmla="*/ 0 w 3491193"/>
                <a:gd name="connsiteY4" fmla="*/ 0 h 112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193" h="1120037">
                  <a:moveTo>
                    <a:pt x="0" y="0"/>
                  </a:moveTo>
                  <a:lnTo>
                    <a:pt x="3491193" y="0"/>
                  </a:lnTo>
                  <a:lnTo>
                    <a:pt x="3491193" y="1120037"/>
                  </a:lnTo>
                  <a:lnTo>
                    <a:pt x="0" y="1120037"/>
                  </a:lnTo>
                  <a:lnTo>
                    <a:pt x="0" y="0"/>
                  </a:lnTo>
                  <a:close/>
                </a:path>
              </a:pathLst>
            </a:custGeom>
            <a:solidFill>
              <a:srgbClr val="0123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solidFill>
                    <a:srgbClr val="DBE3F3"/>
                  </a:solidFill>
                  <a:latin typeface="Futura PT Demi" panose="020B0502020204020303" pitchFamily="34" charset="77"/>
                </a:rPr>
                <a:t>(9) Social Capital (2 ways)</a:t>
              </a:r>
              <a:endParaRPr lang="en-US" sz="1800" b="0" i="0" kern="1200" dirty="0">
                <a:solidFill>
                  <a:srgbClr val="DBE3F3"/>
                </a:solidFill>
                <a:latin typeface="Futura PT Book" panose="020B0502020204020303" pitchFamily="34" charset="77"/>
              </a:endParaRP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Chetty: Common proxies</a:t>
              </a: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LOO: Targeted area for future work</a:t>
              </a:r>
            </a:p>
            <a:p>
              <a:pPr marL="57150" lvl="1" indent="-57150" algn="l" defTabSz="488950">
                <a:lnSpc>
                  <a:spcPct val="90000"/>
                </a:lnSpc>
                <a:spcBef>
                  <a:spcPct val="0"/>
                </a:spcBef>
                <a:spcAft>
                  <a:spcPct val="15000"/>
                </a:spcAft>
                <a:buChar char="•"/>
              </a:pPr>
              <a:r>
                <a:rPr lang="en-US" sz="1400" b="0" i="0" kern="1200" dirty="0">
                  <a:solidFill>
                    <a:srgbClr val="DBE3F3"/>
                  </a:solidFill>
                  <a:latin typeface="Futura PT Book" panose="020B0502020204020303" pitchFamily="34" charset="77"/>
                </a:rPr>
                <a:t>QOL</a:t>
              </a:r>
              <a:r>
                <a:rPr lang="en-US" sz="1400" dirty="0">
                  <a:solidFill>
                    <a:srgbClr val="DBE3F3"/>
                  </a:solidFill>
                  <a:latin typeface="Futura PT Book" panose="020B0502020204020303" pitchFamily="34" charset="77"/>
                </a:rPr>
                <a:t>, n</a:t>
              </a:r>
              <a:r>
                <a:rPr lang="en-US" sz="1400" b="0" i="0" kern="1200" dirty="0">
                  <a:solidFill>
                    <a:srgbClr val="DBE3F3"/>
                  </a:solidFill>
                  <a:latin typeface="Futura PT Book" panose="020B0502020204020303" pitchFamily="34" charset="77"/>
                </a:rPr>
                <a:t>eighborhood orgs</a:t>
              </a:r>
            </a:p>
          </p:txBody>
        </p:sp>
      </p:grpSp>
    </p:spTree>
    <p:extLst>
      <p:ext uri="{BB962C8B-B14F-4D97-AF65-F5344CB8AC3E}">
        <p14:creationId xmlns:p14="http://schemas.microsoft.com/office/powerpoint/2010/main" val="4112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DBE3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98C24B-2C46-9C40-BB1B-8C177DE5AA5A}"/>
              </a:ext>
            </a:extLst>
          </p:cNvPr>
          <p:cNvSpPr>
            <a:spLocks noGrp="1"/>
          </p:cNvSpPr>
          <p:nvPr>
            <p:ph type="title"/>
          </p:nvPr>
        </p:nvSpPr>
        <p:spPr>
          <a:xfrm>
            <a:off x="321519" y="1056308"/>
            <a:ext cx="3322635" cy="1292117"/>
          </a:xfrm>
          <a:noFill/>
        </p:spPr>
        <p:txBody>
          <a:bodyPr>
            <a:noAutofit/>
          </a:bodyPr>
          <a:lstStyle/>
          <a:p>
            <a:r>
              <a:rPr lang="en-US" sz="4000" dirty="0">
                <a:solidFill>
                  <a:srgbClr val="012340"/>
                </a:solidFill>
              </a:rPr>
              <a:t>Segregation</a:t>
            </a:r>
          </a:p>
        </p:txBody>
      </p:sp>
      <p:sp>
        <p:nvSpPr>
          <p:cNvPr id="5" name="Slide Number Placeholder 4">
            <a:extLst>
              <a:ext uri="{FF2B5EF4-FFF2-40B4-BE49-F238E27FC236}">
                <a16:creationId xmlns:a16="http://schemas.microsoft.com/office/drawing/2014/main" id="{EC8CC009-D96B-FA49-A78D-6DEE9183050D}"/>
              </a:ext>
            </a:extLst>
          </p:cNvPr>
          <p:cNvSpPr>
            <a:spLocks noGrp="1"/>
          </p:cNvSpPr>
          <p:nvPr>
            <p:ph type="sldNum" sz="quarter" idx="12"/>
          </p:nvPr>
        </p:nvSpPr>
        <p:spPr/>
        <p:txBody>
          <a:bodyPr/>
          <a:lstStyle/>
          <a:p>
            <a:pPr>
              <a:buNone/>
            </a:pPr>
            <a:fld id="{06B20F21-3DA8-8247-8B05-2D29AECF244F}" type="slidenum">
              <a:rPr lang="en-US" smtClean="0">
                <a:solidFill>
                  <a:srgbClr val="012340"/>
                </a:solidFill>
              </a:rPr>
              <a:pPr>
                <a:buNone/>
              </a:pPr>
              <a:t>25</a:t>
            </a:fld>
            <a:r>
              <a:rPr lang="en-US" dirty="0">
                <a:solidFill>
                  <a:srgbClr val="012340"/>
                </a:solidFill>
              </a:rPr>
              <a:t>      </a:t>
            </a:r>
          </a:p>
        </p:txBody>
      </p:sp>
      <p:grpSp>
        <p:nvGrpSpPr>
          <p:cNvPr id="6" name="Group 5">
            <a:extLst>
              <a:ext uri="{FF2B5EF4-FFF2-40B4-BE49-F238E27FC236}">
                <a16:creationId xmlns:a16="http://schemas.microsoft.com/office/drawing/2014/main" id="{29777D34-B254-E04B-A8FE-9EB9FBE70F14}"/>
              </a:ext>
            </a:extLst>
          </p:cNvPr>
          <p:cNvGrpSpPr/>
          <p:nvPr/>
        </p:nvGrpSpPr>
        <p:grpSpPr>
          <a:xfrm>
            <a:off x="9046508" y="6085322"/>
            <a:ext cx="1781735" cy="487456"/>
            <a:chOff x="9046508" y="6085322"/>
            <a:chExt cx="1781735" cy="487456"/>
          </a:xfrm>
        </p:grpSpPr>
        <p:sp>
          <p:nvSpPr>
            <p:cNvPr id="7" name="Rectangle 6">
              <a:extLst>
                <a:ext uri="{FF2B5EF4-FFF2-40B4-BE49-F238E27FC236}">
                  <a16:creationId xmlns:a16="http://schemas.microsoft.com/office/drawing/2014/main" id="{15F908A9-11CC-B543-92C3-6A8579AEBAB8}"/>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EDC79AC-0580-0048-AD5F-1EBED0A18604}"/>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9" name="Straight Connector 8">
              <a:extLst>
                <a:ext uri="{FF2B5EF4-FFF2-40B4-BE49-F238E27FC236}">
                  <a16:creationId xmlns:a16="http://schemas.microsoft.com/office/drawing/2014/main" id="{1CE8F32B-E137-8045-A02E-8B2E45028479}"/>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11" name="Content Placeholder 10" descr="Map&#10;&#10;Description automatically generated">
            <a:extLst>
              <a:ext uri="{FF2B5EF4-FFF2-40B4-BE49-F238E27FC236}">
                <a16:creationId xmlns:a16="http://schemas.microsoft.com/office/drawing/2014/main" id="{1E9D1257-65F2-1D4D-9E32-A2CE5ECF72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80672" y="182611"/>
            <a:ext cx="3778624" cy="3039509"/>
          </a:xfrm>
        </p:spPr>
      </p:pic>
      <p:pic>
        <p:nvPicPr>
          <p:cNvPr id="14" name="Picture 13" descr="A picture containing text, sky, map&#10;&#10;Description automatically generated">
            <a:extLst>
              <a:ext uri="{FF2B5EF4-FFF2-40B4-BE49-F238E27FC236}">
                <a16:creationId xmlns:a16="http://schemas.microsoft.com/office/drawing/2014/main" id="{C25E7462-12D3-9749-AB9E-7FB68B38C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70" y="182614"/>
            <a:ext cx="3778624" cy="3039509"/>
          </a:xfrm>
          <a:prstGeom prst="rect">
            <a:avLst/>
          </a:prstGeom>
        </p:spPr>
      </p:pic>
      <p:pic>
        <p:nvPicPr>
          <p:cNvPr id="17" name="Picture 16" descr="Map&#10;&#10;Description automatically generated">
            <a:extLst>
              <a:ext uri="{FF2B5EF4-FFF2-40B4-BE49-F238E27FC236}">
                <a16:creationId xmlns:a16="http://schemas.microsoft.com/office/drawing/2014/main" id="{DF3A9C50-D2C8-8A49-842D-88BCBEE4A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3177" y="3447412"/>
            <a:ext cx="3778624" cy="3039509"/>
          </a:xfrm>
          <a:prstGeom prst="rect">
            <a:avLst/>
          </a:prstGeom>
        </p:spPr>
      </p:pic>
      <p:pic>
        <p:nvPicPr>
          <p:cNvPr id="20" name="Picture 19" descr="Map&#10;&#10;Description automatically generated">
            <a:extLst>
              <a:ext uri="{FF2B5EF4-FFF2-40B4-BE49-F238E27FC236}">
                <a16:creationId xmlns:a16="http://schemas.microsoft.com/office/drawing/2014/main" id="{A3B28116-4858-7C4E-83DD-04030F5206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98" y="3447411"/>
            <a:ext cx="3778624" cy="3039509"/>
          </a:xfrm>
          <a:prstGeom prst="rect">
            <a:avLst/>
          </a:prstGeom>
        </p:spPr>
      </p:pic>
      <p:pic>
        <p:nvPicPr>
          <p:cNvPr id="22" name="Picture 21" descr="Chart&#10;&#10;Description automatically generated with low confidence">
            <a:extLst>
              <a:ext uri="{FF2B5EF4-FFF2-40B4-BE49-F238E27FC236}">
                <a16:creationId xmlns:a16="http://schemas.microsoft.com/office/drawing/2014/main" id="{F2E930B5-E19E-B44C-88B2-BDC2383555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7868" y="3462840"/>
            <a:ext cx="1946777" cy="2044560"/>
          </a:xfrm>
          <a:prstGeom prst="rect">
            <a:avLst/>
          </a:prstGeom>
        </p:spPr>
      </p:pic>
    </p:spTree>
    <p:extLst>
      <p:ext uri="{BB962C8B-B14F-4D97-AF65-F5344CB8AC3E}">
        <p14:creationId xmlns:p14="http://schemas.microsoft.com/office/powerpoint/2010/main" val="264317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2</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2B94E218-FA45-6742-9BD7-0CD59FF9538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70" t="28359" r="10773" b="8585"/>
          <a:stretch/>
        </p:blipFill>
        <p:spPr>
          <a:xfrm>
            <a:off x="6881582" y="486541"/>
            <a:ext cx="4592069" cy="5379496"/>
          </a:xfrm>
          <a:prstGeom prst="rect">
            <a:avLst/>
          </a:prstGeom>
        </p:spPr>
      </p:pic>
      <p:pic>
        <p:nvPicPr>
          <p:cNvPr id="13" name="Picture 12">
            <a:extLst>
              <a:ext uri="{FF2B5EF4-FFF2-40B4-BE49-F238E27FC236}">
                <a16:creationId xmlns:a16="http://schemas.microsoft.com/office/drawing/2014/main" id="{EEC56741-8CF7-2E4A-A96D-F7D44E5C6D54}"/>
              </a:ext>
            </a:extLst>
          </p:cNvPr>
          <p:cNvPicPr>
            <a:picLocks noChangeAspect="1"/>
          </p:cNvPicPr>
          <p:nvPr/>
        </p:nvPicPr>
        <p:blipFill rotWithShape="1">
          <a:blip r:embed="rId5">
            <a:extLst>
              <a:ext uri="{28A0092B-C50C-407E-A947-70E740481C1C}">
                <a14:useLocalDpi xmlns:a14="http://schemas.microsoft.com/office/drawing/2010/main" val="0"/>
              </a:ext>
            </a:extLst>
          </a:blip>
          <a:srcRect l="11132" t="9178" r="57086" b="73699"/>
          <a:stretch/>
        </p:blipFill>
        <p:spPr>
          <a:xfrm>
            <a:off x="3473308" y="4024523"/>
            <a:ext cx="3114509" cy="2171448"/>
          </a:xfrm>
          <a:prstGeom prst="rect">
            <a:avLst/>
          </a:prstGeom>
        </p:spPr>
      </p:pic>
      <p:sp>
        <p:nvSpPr>
          <p:cNvPr id="12" name="Title 2">
            <a:extLst>
              <a:ext uri="{FF2B5EF4-FFF2-40B4-BE49-F238E27FC236}">
                <a16:creationId xmlns:a16="http://schemas.microsoft.com/office/drawing/2014/main" id="{544AC44A-CA14-E447-905F-69DA169283BD}"/>
              </a:ext>
            </a:extLst>
          </p:cNvPr>
          <p:cNvSpPr txBox="1">
            <a:spLocks/>
          </p:cNvSpPr>
          <p:nvPr/>
        </p:nvSpPr>
        <p:spPr>
          <a:xfrm>
            <a:off x="647968" y="355912"/>
            <a:ext cx="5650680" cy="2986569"/>
          </a:xfrm>
          <a:prstGeom prst="rect">
            <a:avLst/>
          </a:prstGeom>
        </p:spPr>
        <p:txBody>
          <a:bodyPr vert="horz" lIns="91440" tIns="45720" rIns="91440" bIns="45720" rtlCol="0" anchor="ctr">
            <a:normAutofit/>
          </a:bodyPr>
          <a:lstStyle>
            <a:lvl1pPr algn="l" defTabSz="891266" rtl="0" eaLnBrk="1" latinLnBrk="0" hangingPunct="1">
              <a:lnSpc>
                <a:spcPct val="90000"/>
              </a:lnSpc>
              <a:spcBef>
                <a:spcPct val="0"/>
              </a:spcBef>
              <a:buNone/>
              <a:defRPr sz="4289" b="1" i="0" kern="1200">
                <a:solidFill>
                  <a:schemeClr val="bg1"/>
                </a:solidFill>
                <a:latin typeface="Futura PT Heavy" panose="020B0502020204020303" pitchFamily="34" charset="77"/>
                <a:ea typeface="+mj-ea"/>
                <a:cs typeface="+mj-cs"/>
              </a:defRPr>
            </a:lvl1pPr>
          </a:lstStyle>
          <a:p>
            <a:pPr fontAlgn="auto">
              <a:lnSpc>
                <a:spcPct val="120000"/>
              </a:lnSpc>
              <a:spcAft>
                <a:spcPts val="0"/>
              </a:spcAft>
              <a:buSzTx/>
            </a:pPr>
            <a:r>
              <a:rPr lang="en-US" sz="2800" b="0" dirty="0">
                <a:solidFill>
                  <a:srgbClr val="012340"/>
                </a:solidFill>
                <a:latin typeface="Futura PT Book" panose="020B0502020204020303" pitchFamily="34" charset="77"/>
              </a:rPr>
              <a:t>In this case, test proficiency is 70-100% in the wedge and 3-40% in the crescent, so a county-level stat is not useful in the wedge or the crescent.  </a:t>
            </a:r>
          </a:p>
        </p:txBody>
      </p:sp>
      <p:cxnSp>
        <p:nvCxnSpPr>
          <p:cNvPr id="14" name="Straight Connector 13">
            <a:extLst>
              <a:ext uri="{FF2B5EF4-FFF2-40B4-BE49-F238E27FC236}">
                <a16:creationId xmlns:a16="http://schemas.microsoft.com/office/drawing/2014/main" id="{0BCB0501-F53D-0943-95B9-86A93AA40120}"/>
              </a:ext>
            </a:extLst>
          </p:cNvPr>
          <p:cNvCxnSpPr>
            <a:cxnSpLocks/>
          </p:cNvCxnSpPr>
          <p:nvPr/>
        </p:nvCxnSpPr>
        <p:spPr>
          <a:xfrm rot="10800000" flipV="1">
            <a:off x="3360719" y="3657599"/>
            <a:ext cx="5211683" cy="2427721"/>
          </a:xfrm>
          <a:prstGeom prst="bentConnector3">
            <a:avLst>
              <a:gd name="adj1" fmla="val 104458"/>
            </a:avLst>
          </a:prstGeom>
          <a:ln w="19050">
            <a:solidFill>
              <a:srgbClr val="012340"/>
            </a:solidFill>
            <a:head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7DAC1D-04CA-BA47-925C-E829F3B2351F}"/>
              </a:ext>
            </a:extLst>
          </p:cNvPr>
          <p:cNvCxnSpPr>
            <a:cxnSpLocks/>
          </p:cNvCxnSpPr>
          <p:nvPr/>
        </p:nvCxnSpPr>
        <p:spPr>
          <a:xfrm rot="10800000" flipV="1">
            <a:off x="6673934" y="5237018"/>
            <a:ext cx="3305247" cy="848304"/>
          </a:xfrm>
          <a:prstGeom prst="bentConnector3">
            <a:avLst>
              <a:gd name="adj1" fmla="val -11079"/>
            </a:avLst>
          </a:prstGeom>
          <a:ln w="19050">
            <a:solidFill>
              <a:srgbClr val="012340"/>
            </a:solidFill>
            <a:head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05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3</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9058984-E203-2945-AF6F-F485FCE0AC09}"/>
              </a:ext>
            </a:extLst>
          </p:cNvPr>
          <p:cNvGrpSpPr/>
          <p:nvPr/>
        </p:nvGrpSpPr>
        <p:grpSpPr>
          <a:xfrm>
            <a:off x="2164668" y="1625608"/>
            <a:ext cx="8598581" cy="4568437"/>
            <a:chOff x="2229662" y="1412331"/>
            <a:chExt cx="8598581" cy="4568437"/>
          </a:xfrm>
        </p:grpSpPr>
        <p:grpSp>
          <p:nvGrpSpPr>
            <p:cNvPr id="258" name="Group 257">
              <a:extLst>
                <a:ext uri="{FF2B5EF4-FFF2-40B4-BE49-F238E27FC236}">
                  <a16:creationId xmlns:a16="http://schemas.microsoft.com/office/drawing/2014/main" id="{7CECC863-7B00-9E45-97B7-756ED89EBA59}"/>
                </a:ext>
              </a:extLst>
            </p:cNvPr>
            <p:cNvGrpSpPr>
              <a:grpSpLocks noChangeAspect="1"/>
            </p:cNvGrpSpPr>
            <p:nvPr/>
          </p:nvGrpSpPr>
          <p:grpSpPr bwMode="auto">
            <a:xfrm>
              <a:off x="2229662" y="1412331"/>
              <a:ext cx="6617890" cy="4568437"/>
              <a:chOff x="552" y="0"/>
              <a:chExt cx="6258" cy="4320"/>
            </a:xfrm>
          </p:grpSpPr>
          <p:sp>
            <p:nvSpPr>
              <p:cNvPr id="259" name="AutoShape 3">
                <a:extLst>
                  <a:ext uri="{FF2B5EF4-FFF2-40B4-BE49-F238E27FC236}">
                    <a16:creationId xmlns:a16="http://schemas.microsoft.com/office/drawing/2014/main" id="{D24FA754-2CD2-DC4E-BD1C-89B6CC885099}"/>
                  </a:ext>
                </a:extLst>
              </p:cNvPr>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3" name="Rectangle 8">
                <a:extLst>
                  <a:ext uri="{FF2B5EF4-FFF2-40B4-BE49-F238E27FC236}">
                    <a16:creationId xmlns:a16="http://schemas.microsoft.com/office/drawing/2014/main" id="{F09A2693-5717-084D-BC2C-21736444721E}"/>
                  </a:ext>
                </a:extLst>
              </p:cNvPr>
              <p:cNvSpPr>
                <a:spLocks noChangeArrowheads="1"/>
              </p:cNvSpPr>
              <p:nvPr/>
            </p:nvSpPr>
            <p:spPr bwMode="auto">
              <a:xfrm>
                <a:off x="4416" y="576"/>
                <a:ext cx="724" cy="3186"/>
              </a:xfrm>
              <a:prstGeom prst="rect">
                <a:avLst/>
              </a:prstGeom>
              <a:solidFill>
                <a:srgbClr val="334D80"/>
              </a:solidFill>
              <a:ln w="11113">
                <a:solidFill>
                  <a:srgbClr val="00206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4" name="Rectangle 9">
                <a:extLst>
                  <a:ext uri="{FF2B5EF4-FFF2-40B4-BE49-F238E27FC236}">
                    <a16:creationId xmlns:a16="http://schemas.microsoft.com/office/drawing/2014/main" id="{BE54A287-DDC3-A64A-A15B-9022D0B3B2B4}"/>
                  </a:ext>
                </a:extLst>
              </p:cNvPr>
              <p:cNvSpPr>
                <a:spLocks noChangeArrowheads="1"/>
              </p:cNvSpPr>
              <p:nvPr/>
            </p:nvSpPr>
            <p:spPr bwMode="auto">
              <a:xfrm>
                <a:off x="5860" y="576"/>
                <a:ext cx="723" cy="3186"/>
              </a:xfrm>
              <a:prstGeom prst="rect">
                <a:avLst/>
              </a:prstGeom>
              <a:solidFill>
                <a:srgbClr val="334D80"/>
              </a:solidFill>
              <a:ln w="11113">
                <a:solidFill>
                  <a:srgbClr val="00206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5" name="Rectangle 10">
                <a:extLst>
                  <a:ext uri="{FF2B5EF4-FFF2-40B4-BE49-F238E27FC236}">
                    <a16:creationId xmlns:a16="http://schemas.microsoft.com/office/drawing/2014/main" id="{CD6B2BAB-700B-7A4D-8C1F-22926148A7AC}"/>
                  </a:ext>
                </a:extLst>
              </p:cNvPr>
              <p:cNvSpPr>
                <a:spLocks noChangeArrowheads="1"/>
              </p:cNvSpPr>
              <p:nvPr/>
            </p:nvSpPr>
            <p:spPr bwMode="auto">
              <a:xfrm>
                <a:off x="1532" y="576"/>
                <a:ext cx="720" cy="3186"/>
              </a:xfrm>
              <a:prstGeom prst="rect">
                <a:avLst/>
              </a:prstGeom>
              <a:solidFill>
                <a:srgbClr val="334D80"/>
              </a:solidFill>
              <a:ln w="11113">
                <a:solidFill>
                  <a:srgbClr val="00206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6" name="Rectangle 11">
                <a:extLst>
                  <a:ext uri="{FF2B5EF4-FFF2-40B4-BE49-F238E27FC236}">
                    <a16:creationId xmlns:a16="http://schemas.microsoft.com/office/drawing/2014/main" id="{6ED2345E-217B-C340-A05B-889F2F052415}"/>
                  </a:ext>
                </a:extLst>
              </p:cNvPr>
              <p:cNvSpPr>
                <a:spLocks noChangeArrowheads="1"/>
              </p:cNvSpPr>
              <p:nvPr/>
            </p:nvSpPr>
            <p:spPr bwMode="auto">
              <a:xfrm>
                <a:off x="2972" y="576"/>
                <a:ext cx="724" cy="3186"/>
              </a:xfrm>
              <a:prstGeom prst="rect">
                <a:avLst/>
              </a:prstGeom>
              <a:solidFill>
                <a:srgbClr val="334D80"/>
              </a:solidFill>
              <a:ln w="11113">
                <a:solidFill>
                  <a:srgbClr val="00206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7" name="Rectangle 16">
                <a:extLst>
                  <a:ext uri="{FF2B5EF4-FFF2-40B4-BE49-F238E27FC236}">
                    <a16:creationId xmlns:a16="http://schemas.microsoft.com/office/drawing/2014/main" id="{9482CF15-AF28-624F-9269-EA055B67BD5B}"/>
                  </a:ext>
                </a:extLst>
              </p:cNvPr>
              <p:cNvSpPr>
                <a:spLocks noChangeArrowheads="1"/>
              </p:cNvSpPr>
              <p:nvPr/>
            </p:nvSpPr>
            <p:spPr bwMode="auto">
              <a:xfrm>
                <a:off x="4416" y="1717"/>
                <a:ext cx="724" cy="2045"/>
              </a:xfrm>
              <a:prstGeom prst="rect">
                <a:avLst/>
              </a:prstGeom>
              <a:solidFill>
                <a:srgbClr val="5C7199"/>
              </a:solidFill>
              <a:ln w="11113">
                <a:no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8" name="Rectangle 17">
                <a:extLst>
                  <a:ext uri="{FF2B5EF4-FFF2-40B4-BE49-F238E27FC236}">
                    <a16:creationId xmlns:a16="http://schemas.microsoft.com/office/drawing/2014/main" id="{7F82349C-2E47-DC42-82DB-907E609979AB}"/>
                  </a:ext>
                </a:extLst>
              </p:cNvPr>
              <p:cNvSpPr>
                <a:spLocks noChangeArrowheads="1"/>
              </p:cNvSpPr>
              <p:nvPr/>
            </p:nvSpPr>
            <p:spPr bwMode="auto">
              <a:xfrm>
                <a:off x="5860" y="1552"/>
                <a:ext cx="723" cy="2210"/>
              </a:xfrm>
              <a:prstGeom prst="rect">
                <a:avLst/>
              </a:prstGeom>
              <a:solidFill>
                <a:srgbClr val="5C7199"/>
              </a:solidFill>
              <a:ln w="11113">
                <a:no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69" name="Rectangle 18">
                <a:extLst>
                  <a:ext uri="{FF2B5EF4-FFF2-40B4-BE49-F238E27FC236}">
                    <a16:creationId xmlns:a16="http://schemas.microsoft.com/office/drawing/2014/main" id="{F352C033-C885-314C-AC02-82EC5704D05E}"/>
                  </a:ext>
                </a:extLst>
              </p:cNvPr>
              <p:cNvSpPr>
                <a:spLocks noChangeArrowheads="1"/>
              </p:cNvSpPr>
              <p:nvPr/>
            </p:nvSpPr>
            <p:spPr bwMode="auto">
              <a:xfrm>
                <a:off x="1532" y="1422"/>
                <a:ext cx="720" cy="2340"/>
              </a:xfrm>
              <a:prstGeom prst="rect">
                <a:avLst/>
              </a:prstGeom>
              <a:solidFill>
                <a:srgbClr val="5C7199"/>
              </a:solidFill>
              <a:ln w="11113">
                <a:no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0" name="Rectangle 19">
                <a:extLst>
                  <a:ext uri="{FF2B5EF4-FFF2-40B4-BE49-F238E27FC236}">
                    <a16:creationId xmlns:a16="http://schemas.microsoft.com/office/drawing/2014/main" id="{478165A4-77D6-9541-BCC0-DC13CBF65470}"/>
                  </a:ext>
                </a:extLst>
              </p:cNvPr>
              <p:cNvSpPr>
                <a:spLocks noChangeArrowheads="1"/>
              </p:cNvSpPr>
              <p:nvPr/>
            </p:nvSpPr>
            <p:spPr bwMode="auto">
              <a:xfrm>
                <a:off x="2972" y="1328"/>
                <a:ext cx="724" cy="2434"/>
              </a:xfrm>
              <a:prstGeom prst="rect">
                <a:avLst/>
              </a:prstGeom>
              <a:solidFill>
                <a:srgbClr val="5C7199"/>
              </a:solidFill>
              <a:ln w="11113">
                <a:no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1" name="Rectangle 24">
                <a:extLst>
                  <a:ext uri="{FF2B5EF4-FFF2-40B4-BE49-F238E27FC236}">
                    <a16:creationId xmlns:a16="http://schemas.microsoft.com/office/drawing/2014/main" id="{CB6D0F44-C483-904B-A52B-CDCB9BC28857}"/>
                  </a:ext>
                </a:extLst>
              </p:cNvPr>
              <p:cNvSpPr>
                <a:spLocks noChangeArrowheads="1"/>
              </p:cNvSpPr>
              <p:nvPr/>
            </p:nvSpPr>
            <p:spPr bwMode="auto">
              <a:xfrm>
                <a:off x="4416" y="2380"/>
                <a:ext cx="724" cy="1382"/>
              </a:xfrm>
              <a:prstGeom prst="rect">
                <a:avLst/>
              </a:prstGeom>
              <a:solidFill>
                <a:srgbClr val="CD3333"/>
              </a:solidFill>
              <a:ln w="11113">
                <a:solidFill>
                  <a:srgbClr val="C0000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2" name="Rectangle 25">
                <a:extLst>
                  <a:ext uri="{FF2B5EF4-FFF2-40B4-BE49-F238E27FC236}">
                    <a16:creationId xmlns:a16="http://schemas.microsoft.com/office/drawing/2014/main" id="{96B2BD78-B981-8B44-8E53-389E9DE148D7}"/>
                  </a:ext>
                </a:extLst>
              </p:cNvPr>
              <p:cNvSpPr>
                <a:spLocks noChangeArrowheads="1"/>
              </p:cNvSpPr>
              <p:nvPr/>
            </p:nvSpPr>
            <p:spPr bwMode="auto">
              <a:xfrm>
                <a:off x="5860" y="2081"/>
                <a:ext cx="723" cy="1681"/>
              </a:xfrm>
              <a:prstGeom prst="rect">
                <a:avLst/>
              </a:prstGeom>
              <a:solidFill>
                <a:srgbClr val="CD3333"/>
              </a:solidFill>
              <a:ln w="11113">
                <a:solidFill>
                  <a:srgbClr val="C0000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3" name="Rectangle 26">
                <a:extLst>
                  <a:ext uri="{FF2B5EF4-FFF2-40B4-BE49-F238E27FC236}">
                    <a16:creationId xmlns:a16="http://schemas.microsoft.com/office/drawing/2014/main" id="{EAE09F05-CAE2-2942-A06C-92D27D3F3DC9}"/>
                  </a:ext>
                </a:extLst>
              </p:cNvPr>
              <p:cNvSpPr>
                <a:spLocks noChangeArrowheads="1"/>
              </p:cNvSpPr>
              <p:nvPr/>
            </p:nvSpPr>
            <p:spPr bwMode="auto">
              <a:xfrm>
                <a:off x="1532" y="2311"/>
                <a:ext cx="720" cy="1451"/>
              </a:xfrm>
              <a:prstGeom prst="rect">
                <a:avLst/>
              </a:prstGeom>
              <a:solidFill>
                <a:srgbClr val="CD3333"/>
              </a:solidFill>
              <a:ln w="11113">
                <a:solidFill>
                  <a:srgbClr val="C0000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4" name="Rectangle 27">
                <a:extLst>
                  <a:ext uri="{FF2B5EF4-FFF2-40B4-BE49-F238E27FC236}">
                    <a16:creationId xmlns:a16="http://schemas.microsoft.com/office/drawing/2014/main" id="{AECA4C2C-D587-3446-9B15-CB0D67CEB785}"/>
                  </a:ext>
                </a:extLst>
              </p:cNvPr>
              <p:cNvSpPr>
                <a:spLocks noChangeArrowheads="1"/>
              </p:cNvSpPr>
              <p:nvPr/>
            </p:nvSpPr>
            <p:spPr bwMode="auto">
              <a:xfrm>
                <a:off x="2972" y="1930"/>
                <a:ext cx="724" cy="1832"/>
              </a:xfrm>
              <a:prstGeom prst="rect">
                <a:avLst/>
              </a:prstGeom>
              <a:solidFill>
                <a:srgbClr val="CD3333"/>
              </a:solidFill>
              <a:ln w="11113">
                <a:solidFill>
                  <a:srgbClr val="C00000"/>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5" name="Rectangle 32">
                <a:extLst>
                  <a:ext uri="{FF2B5EF4-FFF2-40B4-BE49-F238E27FC236}">
                    <a16:creationId xmlns:a16="http://schemas.microsoft.com/office/drawing/2014/main" id="{13753195-0235-B141-81B4-ED0EB6040123}"/>
                  </a:ext>
                </a:extLst>
              </p:cNvPr>
              <p:cNvSpPr>
                <a:spLocks noChangeArrowheads="1"/>
              </p:cNvSpPr>
              <p:nvPr/>
            </p:nvSpPr>
            <p:spPr bwMode="auto">
              <a:xfrm>
                <a:off x="4416" y="2725"/>
                <a:ext cx="724" cy="1037"/>
              </a:xfrm>
              <a:prstGeom prst="rect">
                <a:avLst/>
              </a:prstGeom>
              <a:solidFill>
                <a:srgbClr val="769B5D"/>
              </a:solidFill>
              <a:ln w="11113">
                <a:solidFill>
                  <a:srgbClr val="548235"/>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6" name="Rectangle 33">
                <a:extLst>
                  <a:ext uri="{FF2B5EF4-FFF2-40B4-BE49-F238E27FC236}">
                    <a16:creationId xmlns:a16="http://schemas.microsoft.com/office/drawing/2014/main" id="{C365C3C7-B18D-4C42-9FFA-CB43B9BF118B}"/>
                  </a:ext>
                </a:extLst>
              </p:cNvPr>
              <p:cNvSpPr>
                <a:spLocks noChangeArrowheads="1"/>
              </p:cNvSpPr>
              <p:nvPr/>
            </p:nvSpPr>
            <p:spPr bwMode="auto">
              <a:xfrm>
                <a:off x="5860" y="2362"/>
                <a:ext cx="723" cy="1400"/>
              </a:xfrm>
              <a:prstGeom prst="rect">
                <a:avLst/>
              </a:prstGeom>
              <a:solidFill>
                <a:srgbClr val="769B5D"/>
              </a:solidFill>
              <a:ln w="11113">
                <a:solidFill>
                  <a:srgbClr val="548235"/>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7" name="Rectangle 34">
                <a:extLst>
                  <a:ext uri="{FF2B5EF4-FFF2-40B4-BE49-F238E27FC236}">
                    <a16:creationId xmlns:a16="http://schemas.microsoft.com/office/drawing/2014/main" id="{DE13B6E2-7D72-B541-8BFE-79E4E46901D8}"/>
                  </a:ext>
                </a:extLst>
              </p:cNvPr>
              <p:cNvSpPr>
                <a:spLocks noChangeArrowheads="1"/>
              </p:cNvSpPr>
              <p:nvPr/>
            </p:nvSpPr>
            <p:spPr bwMode="auto">
              <a:xfrm>
                <a:off x="1532" y="2740"/>
                <a:ext cx="720" cy="1022"/>
              </a:xfrm>
              <a:prstGeom prst="rect">
                <a:avLst/>
              </a:prstGeom>
              <a:solidFill>
                <a:srgbClr val="769B5D"/>
              </a:solidFill>
              <a:ln w="11113">
                <a:solidFill>
                  <a:srgbClr val="548235"/>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8" name="Rectangle 35">
                <a:extLst>
                  <a:ext uri="{FF2B5EF4-FFF2-40B4-BE49-F238E27FC236}">
                    <a16:creationId xmlns:a16="http://schemas.microsoft.com/office/drawing/2014/main" id="{91A36E30-9802-8048-B71F-3DC04E04AD20}"/>
                  </a:ext>
                </a:extLst>
              </p:cNvPr>
              <p:cNvSpPr>
                <a:spLocks noChangeArrowheads="1"/>
              </p:cNvSpPr>
              <p:nvPr/>
            </p:nvSpPr>
            <p:spPr bwMode="auto">
              <a:xfrm>
                <a:off x="2972" y="2207"/>
                <a:ext cx="724" cy="1555"/>
              </a:xfrm>
              <a:prstGeom prst="rect">
                <a:avLst/>
              </a:prstGeom>
              <a:solidFill>
                <a:srgbClr val="769B5D"/>
              </a:solidFill>
              <a:ln w="11113">
                <a:solidFill>
                  <a:srgbClr val="548235"/>
                </a:solidFill>
                <a:prstDash val="solid"/>
                <a:miter lim="800000"/>
                <a:headEnd/>
                <a:tailEnd/>
              </a:ln>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79" name="Line 40">
                <a:extLst>
                  <a:ext uri="{FF2B5EF4-FFF2-40B4-BE49-F238E27FC236}">
                    <a16:creationId xmlns:a16="http://schemas.microsoft.com/office/drawing/2014/main" id="{32874E41-BF48-314E-B208-EC35D4C0F163}"/>
                  </a:ext>
                </a:extLst>
              </p:cNvPr>
              <p:cNvSpPr>
                <a:spLocks noChangeShapeType="1"/>
              </p:cNvSpPr>
              <p:nvPr/>
            </p:nvSpPr>
            <p:spPr bwMode="auto">
              <a:xfrm flipV="1">
                <a:off x="1435" y="482"/>
                <a:ext cx="0" cy="337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0" name="Line 41">
                <a:extLst>
                  <a:ext uri="{FF2B5EF4-FFF2-40B4-BE49-F238E27FC236}">
                    <a16:creationId xmlns:a16="http://schemas.microsoft.com/office/drawing/2014/main" id="{E17E7F51-0794-3544-A650-5AFC87252C53}"/>
                  </a:ext>
                </a:extLst>
              </p:cNvPr>
              <p:cNvSpPr>
                <a:spLocks noChangeShapeType="1"/>
              </p:cNvSpPr>
              <p:nvPr/>
            </p:nvSpPr>
            <p:spPr bwMode="auto">
              <a:xfrm flipH="1">
                <a:off x="1378" y="3762"/>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1" name="Rectangle 42">
                <a:extLst>
                  <a:ext uri="{FF2B5EF4-FFF2-40B4-BE49-F238E27FC236}">
                    <a16:creationId xmlns:a16="http://schemas.microsoft.com/office/drawing/2014/main" id="{66FDF12F-CC0D-984B-8488-0B6C34A60EE5}"/>
                  </a:ext>
                </a:extLst>
              </p:cNvPr>
              <p:cNvSpPr>
                <a:spLocks noChangeArrowheads="1"/>
              </p:cNvSpPr>
              <p:nvPr/>
            </p:nvSpPr>
            <p:spPr bwMode="auto">
              <a:xfrm rot="16200000">
                <a:off x="1232" y="3646"/>
                <a:ext cx="7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0</a:t>
                </a:r>
                <a:endParaRPr lang="en-US" altLang="en-US" sz="1400" dirty="0">
                  <a:latin typeface="Futura PT Light" panose="020B0402020204020303" pitchFamily="34" charset="77"/>
                  <a:cs typeface="Arial" panose="020B0604020202020204" pitchFamily="34" charset="0"/>
                </a:endParaRPr>
              </a:p>
            </p:txBody>
          </p:sp>
          <p:sp>
            <p:nvSpPr>
              <p:cNvPr id="282" name="Line 43">
                <a:extLst>
                  <a:ext uri="{FF2B5EF4-FFF2-40B4-BE49-F238E27FC236}">
                    <a16:creationId xmlns:a16="http://schemas.microsoft.com/office/drawing/2014/main" id="{E8CA6BAE-D124-1543-BD46-BB86641EF84B}"/>
                  </a:ext>
                </a:extLst>
              </p:cNvPr>
              <p:cNvSpPr>
                <a:spLocks noChangeShapeType="1"/>
              </p:cNvSpPr>
              <p:nvPr/>
            </p:nvSpPr>
            <p:spPr bwMode="auto">
              <a:xfrm flipH="1">
                <a:off x="1378" y="3125"/>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3" name="Rectangle 44">
                <a:extLst>
                  <a:ext uri="{FF2B5EF4-FFF2-40B4-BE49-F238E27FC236}">
                    <a16:creationId xmlns:a16="http://schemas.microsoft.com/office/drawing/2014/main" id="{1CA1C039-498C-B64C-8D23-A6735E9DCBFD}"/>
                  </a:ext>
                </a:extLst>
              </p:cNvPr>
              <p:cNvSpPr>
                <a:spLocks noChangeArrowheads="1"/>
              </p:cNvSpPr>
              <p:nvPr/>
            </p:nvSpPr>
            <p:spPr bwMode="auto">
              <a:xfrm rot="16200000">
                <a:off x="1194" y="3008"/>
                <a:ext cx="15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20</a:t>
                </a:r>
                <a:endParaRPr lang="en-US" altLang="en-US" sz="1400" dirty="0">
                  <a:latin typeface="Futura PT Light" panose="020B0402020204020303" pitchFamily="34" charset="77"/>
                  <a:cs typeface="Arial" panose="020B0604020202020204" pitchFamily="34" charset="0"/>
                </a:endParaRPr>
              </a:p>
            </p:txBody>
          </p:sp>
          <p:sp>
            <p:nvSpPr>
              <p:cNvPr id="284" name="Line 45">
                <a:extLst>
                  <a:ext uri="{FF2B5EF4-FFF2-40B4-BE49-F238E27FC236}">
                    <a16:creationId xmlns:a16="http://schemas.microsoft.com/office/drawing/2014/main" id="{849AB54D-4DEA-164D-ADBD-92C6D18BCF9D}"/>
                  </a:ext>
                </a:extLst>
              </p:cNvPr>
              <p:cNvSpPr>
                <a:spLocks noChangeShapeType="1"/>
              </p:cNvSpPr>
              <p:nvPr/>
            </p:nvSpPr>
            <p:spPr bwMode="auto">
              <a:xfrm flipH="1">
                <a:off x="1378" y="2488"/>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5" name="Rectangle 46">
                <a:extLst>
                  <a:ext uri="{FF2B5EF4-FFF2-40B4-BE49-F238E27FC236}">
                    <a16:creationId xmlns:a16="http://schemas.microsoft.com/office/drawing/2014/main" id="{DB890BFB-67AD-594B-BD5A-D556D4FB56DD}"/>
                  </a:ext>
                </a:extLst>
              </p:cNvPr>
              <p:cNvSpPr>
                <a:spLocks noChangeArrowheads="1"/>
              </p:cNvSpPr>
              <p:nvPr/>
            </p:nvSpPr>
            <p:spPr bwMode="auto">
              <a:xfrm rot="16200000">
                <a:off x="1194" y="2370"/>
                <a:ext cx="15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40</a:t>
                </a:r>
                <a:endParaRPr lang="en-US" altLang="en-US" sz="1400" dirty="0">
                  <a:latin typeface="Futura PT Light" panose="020B0402020204020303" pitchFamily="34" charset="77"/>
                  <a:cs typeface="Arial" panose="020B0604020202020204" pitchFamily="34" charset="0"/>
                </a:endParaRPr>
              </a:p>
            </p:txBody>
          </p:sp>
          <p:sp>
            <p:nvSpPr>
              <p:cNvPr id="286" name="Line 47">
                <a:extLst>
                  <a:ext uri="{FF2B5EF4-FFF2-40B4-BE49-F238E27FC236}">
                    <a16:creationId xmlns:a16="http://schemas.microsoft.com/office/drawing/2014/main" id="{D28AA070-8F7A-1345-9D7F-6F00DA015311}"/>
                  </a:ext>
                </a:extLst>
              </p:cNvPr>
              <p:cNvSpPr>
                <a:spLocks noChangeShapeType="1"/>
              </p:cNvSpPr>
              <p:nvPr/>
            </p:nvSpPr>
            <p:spPr bwMode="auto">
              <a:xfrm flipH="1">
                <a:off x="1378" y="1850"/>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7" name="Rectangle 48">
                <a:extLst>
                  <a:ext uri="{FF2B5EF4-FFF2-40B4-BE49-F238E27FC236}">
                    <a16:creationId xmlns:a16="http://schemas.microsoft.com/office/drawing/2014/main" id="{9E89BCA5-1EBA-E746-8486-D3E8737422DF}"/>
                  </a:ext>
                </a:extLst>
              </p:cNvPr>
              <p:cNvSpPr>
                <a:spLocks noChangeArrowheads="1"/>
              </p:cNvSpPr>
              <p:nvPr/>
            </p:nvSpPr>
            <p:spPr bwMode="auto">
              <a:xfrm rot="16200000">
                <a:off x="1194" y="1733"/>
                <a:ext cx="15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60</a:t>
                </a:r>
                <a:endParaRPr lang="en-US" altLang="en-US" sz="1400" dirty="0">
                  <a:latin typeface="Futura PT Light" panose="020B0402020204020303" pitchFamily="34" charset="77"/>
                  <a:cs typeface="Arial" panose="020B0604020202020204" pitchFamily="34" charset="0"/>
                </a:endParaRPr>
              </a:p>
            </p:txBody>
          </p:sp>
          <p:sp>
            <p:nvSpPr>
              <p:cNvPr id="288" name="Line 49">
                <a:extLst>
                  <a:ext uri="{FF2B5EF4-FFF2-40B4-BE49-F238E27FC236}">
                    <a16:creationId xmlns:a16="http://schemas.microsoft.com/office/drawing/2014/main" id="{9201F174-359A-2344-891A-4C8FDAFCA327}"/>
                  </a:ext>
                </a:extLst>
              </p:cNvPr>
              <p:cNvSpPr>
                <a:spLocks noChangeShapeType="1"/>
              </p:cNvSpPr>
              <p:nvPr/>
            </p:nvSpPr>
            <p:spPr bwMode="auto">
              <a:xfrm flipH="1">
                <a:off x="1378" y="1213"/>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89" name="Rectangle 50">
                <a:extLst>
                  <a:ext uri="{FF2B5EF4-FFF2-40B4-BE49-F238E27FC236}">
                    <a16:creationId xmlns:a16="http://schemas.microsoft.com/office/drawing/2014/main" id="{019C857E-ED6A-EC46-BC08-7800A68F9F99}"/>
                  </a:ext>
                </a:extLst>
              </p:cNvPr>
              <p:cNvSpPr>
                <a:spLocks noChangeArrowheads="1"/>
              </p:cNvSpPr>
              <p:nvPr/>
            </p:nvSpPr>
            <p:spPr bwMode="auto">
              <a:xfrm rot="16200000">
                <a:off x="1194" y="1095"/>
                <a:ext cx="15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80</a:t>
                </a:r>
                <a:endParaRPr lang="en-US" altLang="en-US" sz="1400" dirty="0">
                  <a:latin typeface="Futura PT Light" panose="020B0402020204020303" pitchFamily="34" charset="77"/>
                  <a:cs typeface="Arial" panose="020B0604020202020204" pitchFamily="34" charset="0"/>
                </a:endParaRPr>
              </a:p>
            </p:txBody>
          </p:sp>
          <p:sp>
            <p:nvSpPr>
              <p:cNvPr id="290" name="Line 51">
                <a:extLst>
                  <a:ext uri="{FF2B5EF4-FFF2-40B4-BE49-F238E27FC236}">
                    <a16:creationId xmlns:a16="http://schemas.microsoft.com/office/drawing/2014/main" id="{34BD7633-31B6-9044-84FB-CD961E89F66F}"/>
                  </a:ext>
                </a:extLst>
              </p:cNvPr>
              <p:cNvSpPr>
                <a:spLocks noChangeShapeType="1"/>
              </p:cNvSpPr>
              <p:nvPr/>
            </p:nvSpPr>
            <p:spPr bwMode="auto">
              <a:xfrm flipH="1">
                <a:off x="1378" y="57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91" name="Rectangle 52">
                <a:extLst>
                  <a:ext uri="{FF2B5EF4-FFF2-40B4-BE49-F238E27FC236}">
                    <a16:creationId xmlns:a16="http://schemas.microsoft.com/office/drawing/2014/main" id="{864E8E07-2127-F44F-AFAC-FF6180AEBB8F}"/>
                  </a:ext>
                </a:extLst>
              </p:cNvPr>
              <p:cNvSpPr>
                <a:spLocks noChangeArrowheads="1"/>
              </p:cNvSpPr>
              <p:nvPr/>
            </p:nvSpPr>
            <p:spPr bwMode="auto">
              <a:xfrm rot="16200000">
                <a:off x="1155" y="460"/>
                <a:ext cx="22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100</a:t>
                </a:r>
                <a:endParaRPr lang="en-US" altLang="en-US" sz="1400" dirty="0">
                  <a:latin typeface="Futura PT Light" panose="020B0402020204020303" pitchFamily="34" charset="77"/>
                  <a:cs typeface="Arial" panose="020B0604020202020204" pitchFamily="34" charset="0"/>
                </a:endParaRPr>
              </a:p>
            </p:txBody>
          </p:sp>
          <p:sp>
            <p:nvSpPr>
              <p:cNvPr id="292" name="Rectangle 53">
                <a:extLst>
                  <a:ext uri="{FF2B5EF4-FFF2-40B4-BE49-F238E27FC236}">
                    <a16:creationId xmlns:a16="http://schemas.microsoft.com/office/drawing/2014/main" id="{A9937704-3311-0042-9133-8DB5566D3AAB}"/>
                  </a:ext>
                </a:extLst>
              </p:cNvPr>
              <p:cNvSpPr>
                <a:spLocks noChangeArrowheads="1"/>
              </p:cNvSpPr>
              <p:nvPr/>
            </p:nvSpPr>
            <p:spPr bwMode="auto">
              <a:xfrm rot="16200000">
                <a:off x="-506" y="1899"/>
                <a:ext cx="252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91266">
                  <a:buSzTx/>
                  <a:buNone/>
                </a:pPr>
                <a:r>
                  <a:rPr lang="en-US" altLang="en-US" sz="1400" dirty="0">
                    <a:solidFill>
                      <a:srgbClr val="000000"/>
                    </a:solidFill>
                    <a:latin typeface="Futura PT Light" panose="020B0402020204020303" pitchFamily="34" charset="77"/>
                    <a:cs typeface="Arial" panose="020B0604020202020204" pitchFamily="34" charset="0"/>
                  </a:rPr>
                  <a:t>Percentage of variance accounted for by geography </a:t>
                </a:r>
                <a:endParaRPr lang="en-US" altLang="en-US" sz="1400" dirty="0">
                  <a:latin typeface="Futura PT Light" panose="020B0402020204020303" pitchFamily="34" charset="77"/>
                  <a:cs typeface="Arial" panose="020B0604020202020204" pitchFamily="34" charset="0"/>
                </a:endParaRPr>
              </a:p>
            </p:txBody>
          </p:sp>
          <p:sp>
            <p:nvSpPr>
              <p:cNvPr id="293" name="Line 54">
                <a:extLst>
                  <a:ext uri="{FF2B5EF4-FFF2-40B4-BE49-F238E27FC236}">
                    <a16:creationId xmlns:a16="http://schemas.microsoft.com/office/drawing/2014/main" id="{5E90CCED-3301-4F49-B776-43D8BB09028E}"/>
                  </a:ext>
                </a:extLst>
              </p:cNvPr>
              <p:cNvSpPr>
                <a:spLocks noChangeShapeType="1"/>
              </p:cNvSpPr>
              <p:nvPr/>
            </p:nvSpPr>
            <p:spPr bwMode="auto">
              <a:xfrm>
                <a:off x="1435" y="3856"/>
                <a:ext cx="524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94" name="Line 55">
                <a:extLst>
                  <a:ext uri="{FF2B5EF4-FFF2-40B4-BE49-F238E27FC236}">
                    <a16:creationId xmlns:a16="http://schemas.microsoft.com/office/drawing/2014/main" id="{AB4D4045-B0C3-AC40-81BA-FA7B43C05ECD}"/>
                  </a:ext>
                </a:extLst>
              </p:cNvPr>
              <p:cNvSpPr>
                <a:spLocks noChangeShapeType="1"/>
              </p:cNvSpPr>
              <p:nvPr/>
            </p:nvSpPr>
            <p:spPr bwMode="auto">
              <a:xfrm>
                <a:off x="1892" y="3856"/>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95" name="Rectangle 56">
                <a:extLst>
                  <a:ext uri="{FF2B5EF4-FFF2-40B4-BE49-F238E27FC236}">
                    <a16:creationId xmlns:a16="http://schemas.microsoft.com/office/drawing/2014/main" id="{A351CB33-C4C6-8D49-9721-E28E48F24E72}"/>
                  </a:ext>
                </a:extLst>
              </p:cNvPr>
              <p:cNvSpPr>
                <a:spLocks noChangeArrowheads="1"/>
              </p:cNvSpPr>
              <p:nvPr/>
            </p:nvSpPr>
            <p:spPr bwMode="auto">
              <a:xfrm>
                <a:off x="1596" y="3946"/>
                <a:ext cx="47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All Races</a:t>
                </a:r>
                <a:endParaRPr lang="en-US" altLang="en-US" sz="1400" dirty="0">
                  <a:latin typeface="Futura PT Light" panose="020B0402020204020303" pitchFamily="34" charset="77"/>
                  <a:cs typeface="Arial" panose="020B0604020202020204" pitchFamily="34" charset="0"/>
                </a:endParaRPr>
              </a:p>
            </p:txBody>
          </p:sp>
          <p:sp>
            <p:nvSpPr>
              <p:cNvPr id="296" name="Line 57">
                <a:extLst>
                  <a:ext uri="{FF2B5EF4-FFF2-40B4-BE49-F238E27FC236}">
                    <a16:creationId xmlns:a16="http://schemas.microsoft.com/office/drawing/2014/main" id="{F06B754B-54AB-194F-A945-809653300211}"/>
                  </a:ext>
                </a:extLst>
              </p:cNvPr>
              <p:cNvSpPr>
                <a:spLocks noChangeShapeType="1"/>
              </p:cNvSpPr>
              <p:nvPr/>
            </p:nvSpPr>
            <p:spPr bwMode="auto">
              <a:xfrm>
                <a:off x="3336" y="3856"/>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97" name="Rectangle 58">
                <a:extLst>
                  <a:ext uri="{FF2B5EF4-FFF2-40B4-BE49-F238E27FC236}">
                    <a16:creationId xmlns:a16="http://schemas.microsoft.com/office/drawing/2014/main" id="{F0BDBD83-902B-6F49-B6FD-F2D2798334A1}"/>
                  </a:ext>
                </a:extLst>
              </p:cNvPr>
              <p:cNvSpPr>
                <a:spLocks noChangeArrowheads="1"/>
              </p:cNvSpPr>
              <p:nvPr/>
            </p:nvSpPr>
            <p:spPr bwMode="auto">
              <a:xfrm>
                <a:off x="3162" y="3946"/>
                <a:ext cx="31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White</a:t>
                </a:r>
                <a:endParaRPr lang="en-US" altLang="en-US" sz="1400" dirty="0">
                  <a:latin typeface="Futura PT Light" panose="020B0402020204020303" pitchFamily="34" charset="77"/>
                  <a:cs typeface="Arial" panose="020B0604020202020204" pitchFamily="34" charset="0"/>
                </a:endParaRPr>
              </a:p>
            </p:txBody>
          </p:sp>
          <p:sp>
            <p:nvSpPr>
              <p:cNvPr id="298" name="Line 59">
                <a:extLst>
                  <a:ext uri="{FF2B5EF4-FFF2-40B4-BE49-F238E27FC236}">
                    <a16:creationId xmlns:a16="http://schemas.microsoft.com/office/drawing/2014/main" id="{86FDD697-E95D-7249-A057-C71B4469A6A7}"/>
                  </a:ext>
                </a:extLst>
              </p:cNvPr>
              <p:cNvSpPr>
                <a:spLocks noChangeShapeType="1"/>
              </p:cNvSpPr>
              <p:nvPr/>
            </p:nvSpPr>
            <p:spPr bwMode="auto">
              <a:xfrm>
                <a:off x="4780" y="3856"/>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299" name="Rectangle 60">
                <a:extLst>
                  <a:ext uri="{FF2B5EF4-FFF2-40B4-BE49-F238E27FC236}">
                    <a16:creationId xmlns:a16="http://schemas.microsoft.com/office/drawing/2014/main" id="{07407631-B593-8041-9A45-D317613BD857}"/>
                  </a:ext>
                </a:extLst>
              </p:cNvPr>
              <p:cNvSpPr>
                <a:spLocks noChangeArrowheads="1"/>
              </p:cNvSpPr>
              <p:nvPr/>
            </p:nvSpPr>
            <p:spPr bwMode="auto">
              <a:xfrm>
                <a:off x="4616" y="3946"/>
                <a:ext cx="28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Black</a:t>
                </a:r>
                <a:endParaRPr lang="en-US" altLang="en-US" sz="1400" dirty="0">
                  <a:latin typeface="Futura PT Light" panose="020B0402020204020303" pitchFamily="34" charset="77"/>
                  <a:cs typeface="Arial" panose="020B0604020202020204" pitchFamily="34" charset="0"/>
                </a:endParaRPr>
              </a:p>
            </p:txBody>
          </p:sp>
          <p:sp>
            <p:nvSpPr>
              <p:cNvPr id="300" name="Line 61">
                <a:extLst>
                  <a:ext uri="{FF2B5EF4-FFF2-40B4-BE49-F238E27FC236}">
                    <a16:creationId xmlns:a16="http://schemas.microsoft.com/office/drawing/2014/main" id="{35B29489-A710-8B4B-9147-AC6E1CE1FDC9}"/>
                  </a:ext>
                </a:extLst>
              </p:cNvPr>
              <p:cNvSpPr>
                <a:spLocks noChangeShapeType="1"/>
              </p:cNvSpPr>
              <p:nvPr/>
            </p:nvSpPr>
            <p:spPr bwMode="auto">
              <a:xfrm>
                <a:off x="6220" y="3856"/>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89130" tIns="44565" rIns="89130" bIns="44565" numCol="1" anchor="t" anchorCtr="0" compatLnSpc="1">
                <a:prstTxWarp prst="textNoShape">
                  <a:avLst/>
                </a:prstTxWarp>
              </a:bodyPr>
              <a:lstStyle/>
              <a:p>
                <a:endParaRPr lang="en-US" sz="1400" dirty="0">
                  <a:latin typeface="Futura PT Light" panose="020B0402020204020303" pitchFamily="34" charset="77"/>
                  <a:cs typeface="Arial" panose="020B0604020202020204" pitchFamily="34" charset="0"/>
                </a:endParaRPr>
              </a:p>
            </p:txBody>
          </p:sp>
          <p:sp>
            <p:nvSpPr>
              <p:cNvPr id="301" name="Rectangle 62">
                <a:extLst>
                  <a:ext uri="{FF2B5EF4-FFF2-40B4-BE49-F238E27FC236}">
                    <a16:creationId xmlns:a16="http://schemas.microsoft.com/office/drawing/2014/main" id="{D27FBC79-CAD2-AC4B-93B1-14F7D67F9B7D}"/>
                  </a:ext>
                </a:extLst>
              </p:cNvPr>
              <p:cNvSpPr>
                <a:spLocks noChangeArrowheads="1"/>
              </p:cNvSpPr>
              <p:nvPr/>
            </p:nvSpPr>
            <p:spPr bwMode="auto">
              <a:xfrm>
                <a:off x="5932" y="3946"/>
                <a:ext cx="45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000000"/>
                    </a:solidFill>
                    <a:latin typeface="Futura PT Light" panose="020B0402020204020303" pitchFamily="34" charset="77"/>
                    <a:cs typeface="Arial" panose="020B0604020202020204" pitchFamily="34" charset="0"/>
                  </a:rPr>
                  <a:t>Hispanic</a:t>
                </a:r>
                <a:endParaRPr lang="en-US" altLang="en-US" sz="1400" dirty="0">
                  <a:latin typeface="Futura PT Light" panose="020B0402020204020303" pitchFamily="34" charset="77"/>
                  <a:cs typeface="Arial" panose="020B0604020202020204" pitchFamily="34" charset="0"/>
                </a:endParaRPr>
              </a:p>
            </p:txBody>
          </p:sp>
          <p:sp>
            <p:nvSpPr>
              <p:cNvPr id="302" name="Rectangle 63">
                <a:extLst>
                  <a:ext uri="{FF2B5EF4-FFF2-40B4-BE49-F238E27FC236}">
                    <a16:creationId xmlns:a16="http://schemas.microsoft.com/office/drawing/2014/main" id="{368CFAF0-3F4E-514E-B2DC-F8406218545D}"/>
                  </a:ext>
                </a:extLst>
              </p:cNvPr>
              <p:cNvSpPr>
                <a:spLocks noChangeArrowheads="1"/>
              </p:cNvSpPr>
              <p:nvPr/>
            </p:nvSpPr>
            <p:spPr bwMode="auto">
              <a:xfrm>
                <a:off x="4016" y="123"/>
                <a:ext cx="3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400" dirty="0">
                    <a:solidFill>
                      <a:srgbClr val="1E2D53"/>
                    </a:solidFill>
                    <a:latin typeface="Futura PT Light" panose="020B0402020204020303" pitchFamily="34" charset="77"/>
                    <a:cs typeface="Arial" panose="020B0604020202020204" pitchFamily="34" charset="0"/>
                  </a:rPr>
                  <a:t> </a:t>
                </a:r>
                <a:endParaRPr lang="en-US" altLang="en-US" sz="1400" dirty="0">
                  <a:latin typeface="Futura PT Light" panose="020B0402020204020303" pitchFamily="34" charset="77"/>
                  <a:cs typeface="Arial" panose="020B0604020202020204" pitchFamily="34" charset="0"/>
                </a:endParaRPr>
              </a:p>
            </p:txBody>
          </p:sp>
        </p:grpSp>
        <p:sp>
          <p:nvSpPr>
            <p:cNvPr id="304" name="TextBox 303">
              <a:extLst>
                <a:ext uri="{FF2B5EF4-FFF2-40B4-BE49-F238E27FC236}">
                  <a16:creationId xmlns:a16="http://schemas.microsoft.com/office/drawing/2014/main" id="{2B40143A-9F02-5B4E-92B3-BA42CFB1AA86}"/>
                </a:ext>
              </a:extLst>
            </p:cNvPr>
            <p:cNvSpPr txBox="1"/>
            <p:nvPr/>
          </p:nvSpPr>
          <p:spPr>
            <a:xfrm>
              <a:off x="8789297" y="2421137"/>
              <a:ext cx="911154" cy="307777"/>
            </a:xfrm>
            <a:prstGeom prst="rect">
              <a:avLst/>
            </a:prstGeom>
            <a:noFill/>
          </p:spPr>
          <p:txBody>
            <a:bodyPr wrap="square" rtlCol="0">
              <a:spAutoFit/>
            </a:bodyPr>
            <a:lstStyle/>
            <a:p>
              <a:pPr>
                <a:buNone/>
              </a:pPr>
              <a:r>
                <a:rPr lang="en-US" sz="1200" dirty="0">
                  <a:latin typeface="Futura PT Light" panose="020B0402020204020303" pitchFamily="34" charset="77"/>
                  <a:cs typeface="Arial" panose="020B0604020202020204" pitchFamily="34" charset="0"/>
                </a:rPr>
                <a:t>Tract</a:t>
              </a:r>
            </a:p>
          </p:txBody>
        </p:sp>
        <p:sp>
          <p:nvSpPr>
            <p:cNvPr id="305" name="TextBox 304">
              <a:extLst>
                <a:ext uri="{FF2B5EF4-FFF2-40B4-BE49-F238E27FC236}">
                  <a16:creationId xmlns:a16="http://schemas.microsoft.com/office/drawing/2014/main" id="{08FAAAC0-19B6-2F4F-AC9D-E349CBEDD8E2}"/>
                </a:ext>
              </a:extLst>
            </p:cNvPr>
            <p:cNvSpPr txBox="1"/>
            <p:nvPr/>
          </p:nvSpPr>
          <p:spPr>
            <a:xfrm>
              <a:off x="8789297" y="3189519"/>
              <a:ext cx="2038946" cy="276999"/>
            </a:xfrm>
            <a:prstGeom prst="rect">
              <a:avLst/>
            </a:prstGeom>
            <a:noFill/>
          </p:spPr>
          <p:txBody>
            <a:bodyPr wrap="square" rtlCol="0">
              <a:spAutoFit/>
            </a:bodyPr>
            <a:lstStyle/>
            <a:p>
              <a:pPr>
                <a:buNone/>
              </a:pPr>
              <a:r>
                <a:rPr lang="en-US" sz="1200" dirty="0">
                  <a:latin typeface="Futura PT Light" panose="020B0402020204020303" pitchFamily="34" charset="77"/>
                  <a:cs typeface="Arial" panose="020B0604020202020204" pitchFamily="34" charset="0"/>
                </a:rPr>
                <a:t>High school catchment area</a:t>
              </a:r>
            </a:p>
          </p:txBody>
        </p:sp>
        <p:sp>
          <p:nvSpPr>
            <p:cNvPr id="306" name="TextBox 305">
              <a:extLst>
                <a:ext uri="{FF2B5EF4-FFF2-40B4-BE49-F238E27FC236}">
                  <a16:creationId xmlns:a16="http://schemas.microsoft.com/office/drawing/2014/main" id="{0A147CC4-42EA-6146-9AEE-65B5CACE93B6}"/>
                </a:ext>
              </a:extLst>
            </p:cNvPr>
            <p:cNvSpPr txBox="1"/>
            <p:nvPr/>
          </p:nvSpPr>
          <p:spPr>
            <a:xfrm>
              <a:off x="8789297" y="3660342"/>
              <a:ext cx="911154" cy="307777"/>
            </a:xfrm>
            <a:prstGeom prst="rect">
              <a:avLst/>
            </a:prstGeom>
            <a:noFill/>
          </p:spPr>
          <p:txBody>
            <a:bodyPr wrap="square" rtlCol="0">
              <a:spAutoFit/>
            </a:bodyPr>
            <a:lstStyle/>
            <a:p>
              <a:pPr>
                <a:buNone/>
              </a:pPr>
              <a:r>
                <a:rPr lang="en-US" sz="1200" dirty="0">
                  <a:latin typeface="Futura PT Light" panose="020B0402020204020303" pitchFamily="34" charset="77"/>
                  <a:cs typeface="Arial" panose="020B0604020202020204" pitchFamily="34" charset="0"/>
                </a:rPr>
                <a:t>County</a:t>
              </a:r>
            </a:p>
          </p:txBody>
        </p:sp>
        <p:sp>
          <p:nvSpPr>
            <p:cNvPr id="307" name="TextBox 306">
              <a:extLst>
                <a:ext uri="{FF2B5EF4-FFF2-40B4-BE49-F238E27FC236}">
                  <a16:creationId xmlns:a16="http://schemas.microsoft.com/office/drawing/2014/main" id="{D1B22E81-C2AA-9240-931B-CBD19182C5DB}"/>
                </a:ext>
              </a:extLst>
            </p:cNvPr>
            <p:cNvSpPr txBox="1"/>
            <p:nvPr/>
          </p:nvSpPr>
          <p:spPr>
            <a:xfrm>
              <a:off x="8789296" y="4842360"/>
              <a:ext cx="1298471" cy="276999"/>
            </a:xfrm>
            <a:prstGeom prst="rect">
              <a:avLst/>
            </a:prstGeom>
            <a:noFill/>
          </p:spPr>
          <p:txBody>
            <a:bodyPr wrap="square" rtlCol="0">
              <a:spAutoFit/>
            </a:bodyPr>
            <a:lstStyle/>
            <a:p>
              <a:pPr>
                <a:buNone/>
              </a:pPr>
              <a:r>
                <a:rPr lang="en-US" sz="1200" dirty="0">
                  <a:latin typeface="Futura PT Light" panose="020B0402020204020303" pitchFamily="34" charset="77"/>
                  <a:cs typeface="Arial" panose="020B0604020202020204" pitchFamily="34" charset="0"/>
                </a:rPr>
                <a:t>Commuting zone</a:t>
              </a:r>
            </a:p>
          </p:txBody>
        </p:sp>
      </p:grpSp>
      <p:sp>
        <p:nvSpPr>
          <p:cNvPr id="55" name="Title 2">
            <a:extLst>
              <a:ext uri="{FF2B5EF4-FFF2-40B4-BE49-F238E27FC236}">
                <a16:creationId xmlns:a16="http://schemas.microsoft.com/office/drawing/2014/main" id="{04B29460-74A3-4048-A951-FEFC4B524D2D}"/>
              </a:ext>
            </a:extLst>
          </p:cNvPr>
          <p:cNvSpPr txBox="1">
            <a:spLocks/>
          </p:cNvSpPr>
          <p:nvPr/>
        </p:nvSpPr>
        <p:spPr>
          <a:xfrm>
            <a:off x="543491" y="275596"/>
            <a:ext cx="10797041" cy="1584331"/>
          </a:xfrm>
          <a:prstGeom prst="rect">
            <a:avLst/>
          </a:prstGeom>
        </p:spPr>
        <p:txBody>
          <a:bodyPr vert="horz" lIns="91440" tIns="45720" rIns="91440" bIns="45720" rtlCol="0" anchor="ctr">
            <a:normAutofit fontScale="92500"/>
          </a:bodyPr>
          <a:lstStyle>
            <a:lvl1pPr algn="l" defTabSz="891266" rtl="0" eaLnBrk="1" latinLnBrk="0" hangingPunct="1">
              <a:lnSpc>
                <a:spcPct val="90000"/>
              </a:lnSpc>
              <a:spcBef>
                <a:spcPct val="0"/>
              </a:spcBef>
              <a:buNone/>
              <a:defRPr sz="4289" b="1" i="0" kern="1200">
                <a:solidFill>
                  <a:schemeClr val="bg1"/>
                </a:solidFill>
                <a:latin typeface="Futura PT Heavy" panose="020B0502020204020303" pitchFamily="34" charset="77"/>
                <a:ea typeface="+mj-ea"/>
                <a:cs typeface="+mj-cs"/>
              </a:defRPr>
            </a:lvl1pPr>
          </a:lstStyle>
          <a:p>
            <a:pPr algn="ctr" fontAlgn="auto">
              <a:lnSpc>
                <a:spcPct val="120000"/>
              </a:lnSpc>
              <a:spcAft>
                <a:spcPts val="0"/>
              </a:spcAft>
              <a:buSzTx/>
            </a:pPr>
            <a:r>
              <a:rPr lang="en-US" sz="3600" dirty="0">
                <a:solidFill>
                  <a:srgbClr val="012340"/>
                </a:solidFill>
              </a:rPr>
              <a:t>Neighborhoods and school catchment areas explain over half of all variation in economic mobility</a:t>
            </a:r>
            <a:endParaRPr lang="en-US" sz="3600" dirty="0">
              <a:solidFill>
                <a:srgbClr val="457DB6"/>
              </a:solidFill>
            </a:endParaRPr>
          </a:p>
        </p:txBody>
      </p:sp>
      <p:sp>
        <p:nvSpPr>
          <p:cNvPr id="56" name="Rectangle 62">
            <a:extLst>
              <a:ext uri="{FF2B5EF4-FFF2-40B4-BE49-F238E27FC236}">
                <a16:creationId xmlns:a16="http://schemas.microsoft.com/office/drawing/2014/main" id="{D4B4E24F-FDD8-574D-91A3-7FE75E0F91C1}"/>
              </a:ext>
            </a:extLst>
          </p:cNvPr>
          <p:cNvSpPr>
            <a:spLocks noChangeArrowheads="1"/>
          </p:cNvSpPr>
          <p:nvPr/>
        </p:nvSpPr>
        <p:spPr bwMode="auto">
          <a:xfrm>
            <a:off x="6862740" y="6289288"/>
            <a:ext cx="24638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100" dirty="0">
                <a:solidFill>
                  <a:srgbClr val="000000"/>
                </a:solidFill>
                <a:latin typeface="Futura PT Light" panose="020B0402020204020303" pitchFamily="34" charset="77"/>
                <a:cs typeface="Arial" panose="020B0604020202020204" pitchFamily="34" charset="0"/>
              </a:rPr>
              <a:t>Adapted from Chetty’s Opportunity Atlas slides</a:t>
            </a:r>
            <a:endParaRPr lang="en-US" altLang="en-US" sz="1100" dirty="0">
              <a:latin typeface="Futura PT Light" panose="020B0402020204020303" pitchFamily="34" charset="77"/>
              <a:cs typeface="Arial" panose="020B0604020202020204" pitchFamily="34" charset="0"/>
            </a:endParaRPr>
          </a:p>
        </p:txBody>
      </p:sp>
    </p:spTree>
    <p:extLst>
      <p:ext uri="{BB962C8B-B14F-4D97-AF65-F5344CB8AC3E}">
        <p14:creationId xmlns:p14="http://schemas.microsoft.com/office/powerpoint/2010/main" val="122129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4</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37" name="Group 36">
            <a:extLst>
              <a:ext uri="{FF2B5EF4-FFF2-40B4-BE49-F238E27FC236}">
                <a16:creationId xmlns:a16="http://schemas.microsoft.com/office/drawing/2014/main" id="{49834CB1-087A-9D4C-8ADE-448BFF3B79F6}"/>
              </a:ext>
            </a:extLst>
          </p:cNvPr>
          <p:cNvGrpSpPr/>
          <p:nvPr/>
        </p:nvGrpSpPr>
        <p:grpSpPr>
          <a:xfrm>
            <a:off x="9046508" y="6085322"/>
            <a:ext cx="1781735" cy="487456"/>
            <a:chOff x="9046508" y="6085322"/>
            <a:chExt cx="1781735" cy="487456"/>
          </a:xfrm>
        </p:grpSpPr>
        <p:sp>
          <p:nvSpPr>
            <p:cNvPr id="38" name="Rectangle 37">
              <a:extLst>
                <a:ext uri="{FF2B5EF4-FFF2-40B4-BE49-F238E27FC236}">
                  <a16:creationId xmlns:a16="http://schemas.microsoft.com/office/drawing/2014/main" id="{49D3F223-1D54-4343-9B0B-76E0DAAF4CE9}"/>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5E6B9BA5-7017-4B4D-BDAA-FA46E26A293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40" name="Straight Connector 39">
              <a:extLst>
                <a:ext uri="{FF2B5EF4-FFF2-40B4-BE49-F238E27FC236}">
                  <a16:creationId xmlns:a16="http://schemas.microsoft.com/office/drawing/2014/main" id="{18FE50A5-97C1-FD42-89FF-A2BF82AEF59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12" name="Title 2">
            <a:extLst>
              <a:ext uri="{FF2B5EF4-FFF2-40B4-BE49-F238E27FC236}">
                <a16:creationId xmlns:a16="http://schemas.microsoft.com/office/drawing/2014/main" id="{544AC44A-CA14-E447-905F-69DA169283BD}"/>
              </a:ext>
            </a:extLst>
          </p:cNvPr>
          <p:cNvSpPr txBox="1">
            <a:spLocks/>
          </p:cNvSpPr>
          <p:nvPr/>
        </p:nvSpPr>
        <p:spPr>
          <a:xfrm>
            <a:off x="543491" y="357170"/>
            <a:ext cx="10797041" cy="1187879"/>
          </a:xfrm>
          <a:prstGeom prst="rect">
            <a:avLst/>
          </a:prstGeom>
        </p:spPr>
        <p:txBody>
          <a:bodyPr vert="horz" lIns="91440" tIns="45720" rIns="91440" bIns="45720" rtlCol="0" anchor="ctr">
            <a:normAutofit/>
          </a:bodyPr>
          <a:lstStyle>
            <a:lvl1pPr algn="l" defTabSz="891266" rtl="0" eaLnBrk="1" latinLnBrk="0" hangingPunct="1">
              <a:lnSpc>
                <a:spcPct val="90000"/>
              </a:lnSpc>
              <a:spcBef>
                <a:spcPct val="0"/>
              </a:spcBef>
              <a:buNone/>
              <a:defRPr sz="4289" b="1" i="0" kern="1200">
                <a:solidFill>
                  <a:schemeClr val="bg1"/>
                </a:solidFill>
                <a:latin typeface="Futura PT Heavy" panose="020B0502020204020303" pitchFamily="34" charset="77"/>
                <a:ea typeface="+mj-ea"/>
                <a:cs typeface="+mj-cs"/>
              </a:defRPr>
            </a:lvl1pPr>
          </a:lstStyle>
          <a:p>
            <a:pPr algn="ctr" fontAlgn="auto">
              <a:spcAft>
                <a:spcPts val="0"/>
              </a:spcAft>
              <a:buSzTx/>
            </a:pPr>
            <a:r>
              <a:rPr lang="en-US" dirty="0">
                <a:solidFill>
                  <a:srgbClr val="012340"/>
                </a:solidFill>
              </a:rPr>
              <a:t>We need to focus on </a:t>
            </a:r>
            <a:r>
              <a:rPr lang="en-US" dirty="0">
                <a:solidFill>
                  <a:srgbClr val="457DB6"/>
                </a:solidFill>
              </a:rPr>
              <a:t>neighborhoods</a:t>
            </a:r>
          </a:p>
        </p:txBody>
      </p:sp>
      <p:grpSp>
        <p:nvGrpSpPr>
          <p:cNvPr id="3" name="Group 2">
            <a:extLst>
              <a:ext uri="{FF2B5EF4-FFF2-40B4-BE49-F238E27FC236}">
                <a16:creationId xmlns:a16="http://schemas.microsoft.com/office/drawing/2014/main" id="{1EFE76D8-AB6C-CE45-BD00-47943815A620}"/>
              </a:ext>
            </a:extLst>
          </p:cNvPr>
          <p:cNvGrpSpPr/>
          <p:nvPr/>
        </p:nvGrpSpPr>
        <p:grpSpPr>
          <a:xfrm>
            <a:off x="6070101" y="2291217"/>
            <a:ext cx="5264902" cy="3666977"/>
            <a:chOff x="1733267" y="160338"/>
            <a:chExt cx="9311785" cy="6553019"/>
          </a:xfrm>
        </p:grpSpPr>
        <p:grpSp>
          <p:nvGrpSpPr>
            <p:cNvPr id="385" name="Group 384">
              <a:extLst>
                <a:ext uri="{FF2B5EF4-FFF2-40B4-BE49-F238E27FC236}">
                  <a16:creationId xmlns:a16="http://schemas.microsoft.com/office/drawing/2014/main" id="{FE89C3A8-EB6B-4148-9D4D-80B9F14A4B29}"/>
                </a:ext>
              </a:extLst>
            </p:cNvPr>
            <p:cNvGrpSpPr/>
            <p:nvPr/>
          </p:nvGrpSpPr>
          <p:grpSpPr>
            <a:xfrm>
              <a:off x="1733267" y="878301"/>
              <a:ext cx="8507016" cy="5835056"/>
              <a:chOff x="1298996" y="206375"/>
              <a:chExt cx="9373933" cy="6429685"/>
            </a:xfrm>
          </p:grpSpPr>
          <p:sp>
            <p:nvSpPr>
              <p:cNvPr id="387" name="Freeform 8">
                <a:extLst>
                  <a:ext uri="{FF2B5EF4-FFF2-40B4-BE49-F238E27FC236}">
                    <a16:creationId xmlns:a16="http://schemas.microsoft.com/office/drawing/2014/main" id="{11EA36E8-201A-DC44-8763-89337622C29F}"/>
                  </a:ext>
                </a:extLst>
              </p:cNvPr>
              <p:cNvSpPr>
                <a:spLocks/>
              </p:cNvSpPr>
              <p:nvPr/>
            </p:nvSpPr>
            <p:spPr bwMode="auto">
              <a:xfrm>
                <a:off x="2432050" y="571500"/>
                <a:ext cx="8018463" cy="4308475"/>
              </a:xfrm>
              <a:custGeom>
                <a:avLst/>
                <a:gdLst>
                  <a:gd name="T0" fmla="*/ 0 w 1403"/>
                  <a:gd name="T1" fmla="*/ 754 h 754"/>
                  <a:gd name="T2" fmla="*/ 140 w 1403"/>
                  <a:gd name="T3" fmla="*/ 115 h 754"/>
                  <a:gd name="T4" fmla="*/ 280 w 1403"/>
                  <a:gd name="T5" fmla="*/ 118 h 754"/>
                  <a:gd name="T6" fmla="*/ 420 w 1403"/>
                  <a:gd name="T7" fmla="*/ 26 h 754"/>
                  <a:gd name="T8" fmla="*/ 561 w 1403"/>
                  <a:gd name="T9" fmla="*/ 62 h 754"/>
                  <a:gd name="T10" fmla="*/ 701 w 1403"/>
                  <a:gd name="T11" fmla="*/ 15 h 754"/>
                  <a:gd name="T12" fmla="*/ 841 w 1403"/>
                  <a:gd name="T13" fmla="*/ 27 h 754"/>
                  <a:gd name="T14" fmla="*/ 982 w 1403"/>
                  <a:gd name="T15" fmla="*/ 30 h 754"/>
                  <a:gd name="T16" fmla="*/ 1122 w 1403"/>
                  <a:gd name="T17" fmla="*/ 73 h 754"/>
                  <a:gd name="T18" fmla="*/ 1262 w 1403"/>
                  <a:gd name="T19" fmla="*/ 4 h 754"/>
                  <a:gd name="T20" fmla="*/ 1403 w 1403"/>
                  <a:gd name="T21"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3" h="754">
                    <a:moveTo>
                      <a:pt x="0" y="754"/>
                    </a:moveTo>
                    <a:lnTo>
                      <a:pt x="140" y="115"/>
                    </a:lnTo>
                    <a:lnTo>
                      <a:pt x="280" y="118"/>
                    </a:lnTo>
                    <a:lnTo>
                      <a:pt x="420" y="26"/>
                    </a:lnTo>
                    <a:lnTo>
                      <a:pt x="561" y="62"/>
                    </a:lnTo>
                    <a:lnTo>
                      <a:pt x="701" y="15"/>
                    </a:lnTo>
                    <a:lnTo>
                      <a:pt x="841" y="27"/>
                    </a:lnTo>
                    <a:lnTo>
                      <a:pt x="982" y="30"/>
                    </a:lnTo>
                    <a:lnTo>
                      <a:pt x="1122" y="73"/>
                    </a:lnTo>
                    <a:lnTo>
                      <a:pt x="1262" y="4"/>
                    </a:lnTo>
                    <a:lnTo>
                      <a:pt x="1403" y="0"/>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88" name="Oval 387">
                <a:extLst>
                  <a:ext uri="{FF2B5EF4-FFF2-40B4-BE49-F238E27FC236}">
                    <a16:creationId xmlns:a16="http://schemas.microsoft.com/office/drawing/2014/main" id="{ABDBC409-6B7E-1045-A59F-E1E8C0F55877}"/>
                  </a:ext>
                </a:extLst>
              </p:cNvPr>
              <p:cNvSpPr>
                <a:spLocks noChangeArrowheads="1"/>
              </p:cNvSpPr>
              <p:nvPr/>
            </p:nvSpPr>
            <p:spPr bwMode="auto">
              <a:xfrm>
                <a:off x="2374900" y="4822825"/>
                <a:ext cx="109538"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89" name="Oval 388">
                <a:extLst>
                  <a:ext uri="{FF2B5EF4-FFF2-40B4-BE49-F238E27FC236}">
                    <a16:creationId xmlns:a16="http://schemas.microsoft.com/office/drawing/2014/main" id="{ECA62E71-CB18-D747-A887-182FF7B2C70E}"/>
                  </a:ext>
                </a:extLst>
              </p:cNvPr>
              <p:cNvSpPr>
                <a:spLocks noChangeArrowheads="1"/>
              </p:cNvSpPr>
              <p:nvPr/>
            </p:nvSpPr>
            <p:spPr bwMode="auto">
              <a:xfrm>
                <a:off x="3175000" y="1177925"/>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0" name="Oval 389">
                <a:extLst>
                  <a:ext uri="{FF2B5EF4-FFF2-40B4-BE49-F238E27FC236}">
                    <a16:creationId xmlns:a16="http://schemas.microsoft.com/office/drawing/2014/main" id="{111A0ADD-A6DD-9841-9E3C-6BAFC23E5617}"/>
                  </a:ext>
                </a:extLst>
              </p:cNvPr>
              <p:cNvSpPr>
                <a:spLocks noChangeArrowheads="1"/>
              </p:cNvSpPr>
              <p:nvPr/>
            </p:nvSpPr>
            <p:spPr bwMode="auto">
              <a:xfrm>
                <a:off x="3981450" y="1189038"/>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1" name="Oval 390">
                <a:extLst>
                  <a:ext uri="{FF2B5EF4-FFF2-40B4-BE49-F238E27FC236}">
                    <a16:creationId xmlns:a16="http://schemas.microsoft.com/office/drawing/2014/main" id="{C8ECDAE5-2467-8F49-879A-1316FBA3E2A6}"/>
                  </a:ext>
                </a:extLst>
              </p:cNvPr>
              <p:cNvSpPr>
                <a:spLocks noChangeArrowheads="1"/>
              </p:cNvSpPr>
              <p:nvPr/>
            </p:nvSpPr>
            <p:spPr bwMode="auto">
              <a:xfrm>
                <a:off x="4781550" y="66357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2" name="Oval 391">
                <a:extLst>
                  <a:ext uri="{FF2B5EF4-FFF2-40B4-BE49-F238E27FC236}">
                    <a16:creationId xmlns:a16="http://schemas.microsoft.com/office/drawing/2014/main" id="{B61F358B-CC23-174A-9848-135A8D57B188}"/>
                  </a:ext>
                </a:extLst>
              </p:cNvPr>
              <p:cNvSpPr>
                <a:spLocks noChangeArrowheads="1"/>
              </p:cNvSpPr>
              <p:nvPr/>
            </p:nvSpPr>
            <p:spPr bwMode="auto">
              <a:xfrm>
                <a:off x="5581650" y="874713"/>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3" name="Oval 392">
                <a:extLst>
                  <a:ext uri="{FF2B5EF4-FFF2-40B4-BE49-F238E27FC236}">
                    <a16:creationId xmlns:a16="http://schemas.microsoft.com/office/drawing/2014/main" id="{E27FCCF7-EAF0-9043-9677-9844D9F68985}"/>
                  </a:ext>
                </a:extLst>
              </p:cNvPr>
              <p:cNvSpPr>
                <a:spLocks noChangeArrowheads="1"/>
              </p:cNvSpPr>
              <p:nvPr/>
            </p:nvSpPr>
            <p:spPr bwMode="auto">
              <a:xfrm>
                <a:off x="6381750" y="606425"/>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4" name="Oval 393">
                <a:extLst>
                  <a:ext uri="{FF2B5EF4-FFF2-40B4-BE49-F238E27FC236}">
                    <a16:creationId xmlns:a16="http://schemas.microsoft.com/office/drawing/2014/main" id="{878BBCAB-8759-DF42-8374-794C7C4ACDE7}"/>
                  </a:ext>
                </a:extLst>
              </p:cNvPr>
              <p:cNvSpPr>
                <a:spLocks noChangeArrowheads="1"/>
              </p:cNvSpPr>
              <p:nvPr/>
            </p:nvSpPr>
            <p:spPr bwMode="auto">
              <a:xfrm>
                <a:off x="7188200" y="668338"/>
                <a:ext cx="10795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5" name="Oval 394">
                <a:extLst>
                  <a:ext uri="{FF2B5EF4-FFF2-40B4-BE49-F238E27FC236}">
                    <a16:creationId xmlns:a16="http://schemas.microsoft.com/office/drawing/2014/main" id="{27F5C1A6-7B48-8A45-B4E9-D62989C49C0B}"/>
                  </a:ext>
                </a:extLst>
              </p:cNvPr>
              <p:cNvSpPr>
                <a:spLocks noChangeArrowheads="1"/>
              </p:cNvSpPr>
              <p:nvPr/>
            </p:nvSpPr>
            <p:spPr bwMode="auto">
              <a:xfrm>
                <a:off x="7988300" y="692150"/>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6" name="Oval 395">
                <a:extLst>
                  <a:ext uri="{FF2B5EF4-FFF2-40B4-BE49-F238E27FC236}">
                    <a16:creationId xmlns:a16="http://schemas.microsoft.com/office/drawing/2014/main" id="{5AFEEC1F-A826-3242-8FBE-01579FFA2745}"/>
                  </a:ext>
                </a:extLst>
              </p:cNvPr>
              <p:cNvSpPr>
                <a:spLocks noChangeArrowheads="1"/>
              </p:cNvSpPr>
              <p:nvPr/>
            </p:nvSpPr>
            <p:spPr bwMode="auto">
              <a:xfrm>
                <a:off x="8788400" y="931863"/>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7" name="Oval 396">
                <a:extLst>
                  <a:ext uri="{FF2B5EF4-FFF2-40B4-BE49-F238E27FC236}">
                    <a16:creationId xmlns:a16="http://schemas.microsoft.com/office/drawing/2014/main" id="{52137464-7D02-774F-B7BD-B93CA2A41021}"/>
                  </a:ext>
                </a:extLst>
              </p:cNvPr>
              <p:cNvSpPr>
                <a:spLocks noChangeArrowheads="1"/>
              </p:cNvSpPr>
              <p:nvPr/>
            </p:nvSpPr>
            <p:spPr bwMode="auto">
              <a:xfrm>
                <a:off x="9593263" y="542925"/>
                <a:ext cx="109538"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8" name="Oval 397">
                <a:extLst>
                  <a:ext uri="{FF2B5EF4-FFF2-40B4-BE49-F238E27FC236}">
                    <a16:creationId xmlns:a16="http://schemas.microsoft.com/office/drawing/2014/main" id="{734145D5-AB94-BA45-9503-AB63356840C7}"/>
                  </a:ext>
                </a:extLst>
              </p:cNvPr>
              <p:cNvSpPr>
                <a:spLocks noChangeArrowheads="1"/>
              </p:cNvSpPr>
              <p:nvPr/>
            </p:nvSpPr>
            <p:spPr bwMode="auto">
              <a:xfrm>
                <a:off x="10393363" y="514350"/>
                <a:ext cx="109538"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399" name="Line 20">
                <a:extLst>
                  <a:ext uri="{FF2B5EF4-FFF2-40B4-BE49-F238E27FC236}">
                    <a16:creationId xmlns:a16="http://schemas.microsoft.com/office/drawing/2014/main" id="{9EA27E08-5848-B34B-AEF7-666042B2D82E}"/>
                  </a:ext>
                </a:extLst>
              </p:cNvPr>
              <p:cNvSpPr>
                <a:spLocks noChangeShapeType="1"/>
              </p:cNvSpPr>
              <p:nvPr/>
            </p:nvSpPr>
            <p:spPr bwMode="auto">
              <a:xfrm flipV="1">
                <a:off x="2432050" y="444023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0" name="Line 21">
                <a:extLst>
                  <a:ext uri="{FF2B5EF4-FFF2-40B4-BE49-F238E27FC236}">
                    <a16:creationId xmlns:a16="http://schemas.microsoft.com/office/drawing/2014/main" id="{5FE3CAA6-2BE8-0A40-AB3F-06909EE3E167}"/>
                  </a:ext>
                </a:extLst>
              </p:cNvPr>
              <p:cNvSpPr>
                <a:spLocks noChangeShapeType="1"/>
              </p:cNvSpPr>
              <p:nvPr/>
            </p:nvSpPr>
            <p:spPr bwMode="auto">
              <a:xfrm flipV="1">
                <a:off x="2473325" y="4240213"/>
                <a:ext cx="33338"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1" name="Line 22">
                <a:extLst>
                  <a:ext uri="{FF2B5EF4-FFF2-40B4-BE49-F238E27FC236}">
                    <a16:creationId xmlns:a16="http://schemas.microsoft.com/office/drawing/2014/main" id="{DE15FDDF-BF27-F64B-AC0F-5612048BFD72}"/>
                  </a:ext>
                </a:extLst>
              </p:cNvPr>
              <p:cNvSpPr>
                <a:spLocks noChangeShapeType="1"/>
              </p:cNvSpPr>
              <p:nvPr/>
            </p:nvSpPr>
            <p:spPr bwMode="auto">
              <a:xfrm flipV="1">
                <a:off x="2517775" y="404018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2" name="Line 23">
                <a:extLst>
                  <a:ext uri="{FF2B5EF4-FFF2-40B4-BE49-F238E27FC236}">
                    <a16:creationId xmlns:a16="http://schemas.microsoft.com/office/drawing/2014/main" id="{B12099FB-4987-3047-B549-DF4CF3862701}"/>
                  </a:ext>
                </a:extLst>
              </p:cNvPr>
              <p:cNvSpPr>
                <a:spLocks noChangeShapeType="1"/>
              </p:cNvSpPr>
              <p:nvPr/>
            </p:nvSpPr>
            <p:spPr bwMode="auto">
              <a:xfrm flipV="1">
                <a:off x="2563813" y="3840163"/>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3" name="Line 24">
                <a:extLst>
                  <a:ext uri="{FF2B5EF4-FFF2-40B4-BE49-F238E27FC236}">
                    <a16:creationId xmlns:a16="http://schemas.microsoft.com/office/drawing/2014/main" id="{2B6FFE94-4D33-6547-8479-ECA0386D02EF}"/>
                  </a:ext>
                </a:extLst>
              </p:cNvPr>
              <p:cNvSpPr>
                <a:spLocks noChangeShapeType="1"/>
              </p:cNvSpPr>
              <p:nvPr/>
            </p:nvSpPr>
            <p:spPr bwMode="auto">
              <a:xfrm flipV="1">
                <a:off x="2609850" y="364013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4" name="Line 25">
                <a:extLst>
                  <a:ext uri="{FF2B5EF4-FFF2-40B4-BE49-F238E27FC236}">
                    <a16:creationId xmlns:a16="http://schemas.microsoft.com/office/drawing/2014/main" id="{C60EAB84-642B-684B-963A-26A3FD76C472}"/>
                  </a:ext>
                </a:extLst>
              </p:cNvPr>
              <p:cNvSpPr>
                <a:spLocks noChangeShapeType="1"/>
              </p:cNvSpPr>
              <p:nvPr/>
            </p:nvSpPr>
            <p:spPr bwMode="auto">
              <a:xfrm flipV="1">
                <a:off x="2655888" y="3435350"/>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5" name="Line 26">
                <a:extLst>
                  <a:ext uri="{FF2B5EF4-FFF2-40B4-BE49-F238E27FC236}">
                    <a16:creationId xmlns:a16="http://schemas.microsoft.com/office/drawing/2014/main" id="{4C787CE9-0FF5-BC46-917B-29FA24F83638}"/>
                  </a:ext>
                </a:extLst>
              </p:cNvPr>
              <p:cNvSpPr>
                <a:spLocks noChangeShapeType="1"/>
              </p:cNvSpPr>
              <p:nvPr/>
            </p:nvSpPr>
            <p:spPr bwMode="auto">
              <a:xfrm flipV="1">
                <a:off x="2695575" y="3235325"/>
                <a:ext cx="3492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6" name="Line 27">
                <a:extLst>
                  <a:ext uri="{FF2B5EF4-FFF2-40B4-BE49-F238E27FC236}">
                    <a16:creationId xmlns:a16="http://schemas.microsoft.com/office/drawing/2014/main" id="{A80C1356-0E76-1248-A53D-278EFA07C61C}"/>
                  </a:ext>
                </a:extLst>
              </p:cNvPr>
              <p:cNvSpPr>
                <a:spLocks noChangeShapeType="1"/>
              </p:cNvSpPr>
              <p:nvPr/>
            </p:nvSpPr>
            <p:spPr bwMode="auto">
              <a:xfrm flipV="1">
                <a:off x="2741613" y="3035300"/>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7" name="Line 28">
                <a:extLst>
                  <a:ext uri="{FF2B5EF4-FFF2-40B4-BE49-F238E27FC236}">
                    <a16:creationId xmlns:a16="http://schemas.microsoft.com/office/drawing/2014/main" id="{50C745F2-8C05-334C-8D36-03289E714720}"/>
                  </a:ext>
                </a:extLst>
              </p:cNvPr>
              <p:cNvSpPr>
                <a:spLocks noChangeShapeType="1"/>
              </p:cNvSpPr>
              <p:nvPr/>
            </p:nvSpPr>
            <p:spPr bwMode="auto">
              <a:xfrm flipV="1">
                <a:off x="2787650" y="2835275"/>
                <a:ext cx="28575" cy="1301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8" name="Line 29">
                <a:extLst>
                  <a:ext uri="{FF2B5EF4-FFF2-40B4-BE49-F238E27FC236}">
                    <a16:creationId xmlns:a16="http://schemas.microsoft.com/office/drawing/2014/main" id="{BA249D2B-BB9A-634A-A4A7-F813822EAAD3}"/>
                  </a:ext>
                </a:extLst>
              </p:cNvPr>
              <p:cNvSpPr>
                <a:spLocks noChangeShapeType="1"/>
              </p:cNvSpPr>
              <p:nvPr/>
            </p:nvSpPr>
            <p:spPr bwMode="auto">
              <a:xfrm flipV="1">
                <a:off x="2832100" y="2635250"/>
                <a:ext cx="28575" cy="1301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09" name="Line 30">
                <a:extLst>
                  <a:ext uri="{FF2B5EF4-FFF2-40B4-BE49-F238E27FC236}">
                    <a16:creationId xmlns:a16="http://schemas.microsoft.com/office/drawing/2014/main" id="{299153F5-5676-094D-B85E-55A75C372ACE}"/>
                  </a:ext>
                </a:extLst>
              </p:cNvPr>
              <p:cNvSpPr>
                <a:spLocks noChangeShapeType="1"/>
              </p:cNvSpPr>
              <p:nvPr/>
            </p:nvSpPr>
            <p:spPr bwMode="auto">
              <a:xfrm flipV="1">
                <a:off x="2878138" y="2435225"/>
                <a:ext cx="28575" cy="1301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0" name="Line 31">
                <a:extLst>
                  <a:ext uri="{FF2B5EF4-FFF2-40B4-BE49-F238E27FC236}">
                    <a16:creationId xmlns:a16="http://schemas.microsoft.com/office/drawing/2014/main" id="{85E49480-4BE8-A84D-8B0B-23EC3FA93C08}"/>
                  </a:ext>
                </a:extLst>
              </p:cNvPr>
              <p:cNvSpPr>
                <a:spLocks noChangeShapeType="1"/>
              </p:cNvSpPr>
              <p:nvPr/>
            </p:nvSpPr>
            <p:spPr bwMode="auto">
              <a:xfrm flipV="1">
                <a:off x="2924175" y="2235200"/>
                <a:ext cx="28575" cy="1301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1" name="Line 32">
                <a:extLst>
                  <a:ext uri="{FF2B5EF4-FFF2-40B4-BE49-F238E27FC236}">
                    <a16:creationId xmlns:a16="http://schemas.microsoft.com/office/drawing/2014/main" id="{05CD8B8D-E703-3B42-9C85-273306187EB7}"/>
                  </a:ext>
                </a:extLst>
              </p:cNvPr>
              <p:cNvSpPr>
                <a:spLocks noChangeShapeType="1"/>
              </p:cNvSpPr>
              <p:nvPr/>
            </p:nvSpPr>
            <p:spPr bwMode="auto">
              <a:xfrm flipV="1">
                <a:off x="2963863" y="2035175"/>
                <a:ext cx="28575" cy="1301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2" name="Line 33">
                <a:extLst>
                  <a:ext uri="{FF2B5EF4-FFF2-40B4-BE49-F238E27FC236}">
                    <a16:creationId xmlns:a16="http://schemas.microsoft.com/office/drawing/2014/main" id="{9BC3D4D1-DDF1-5546-B84D-875D2739ED1F}"/>
                  </a:ext>
                </a:extLst>
              </p:cNvPr>
              <p:cNvSpPr>
                <a:spLocks noChangeShapeType="1"/>
              </p:cNvSpPr>
              <p:nvPr/>
            </p:nvSpPr>
            <p:spPr bwMode="auto">
              <a:xfrm flipV="1">
                <a:off x="3009900" y="1828800"/>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3" name="Line 34">
                <a:extLst>
                  <a:ext uri="{FF2B5EF4-FFF2-40B4-BE49-F238E27FC236}">
                    <a16:creationId xmlns:a16="http://schemas.microsoft.com/office/drawing/2014/main" id="{003E63FF-BB28-9742-9236-CF3727E7A530}"/>
                  </a:ext>
                </a:extLst>
              </p:cNvPr>
              <p:cNvSpPr>
                <a:spLocks noChangeShapeType="1"/>
              </p:cNvSpPr>
              <p:nvPr/>
            </p:nvSpPr>
            <p:spPr bwMode="auto">
              <a:xfrm flipV="1">
                <a:off x="3055938" y="1628775"/>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4" name="Line 35">
                <a:extLst>
                  <a:ext uri="{FF2B5EF4-FFF2-40B4-BE49-F238E27FC236}">
                    <a16:creationId xmlns:a16="http://schemas.microsoft.com/office/drawing/2014/main" id="{7B4AD105-EC4C-5342-99F2-B59F5D1539C6}"/>
                  </a:ext>
                </a:extLst>
              </p:cNvPr>
              <p:cNvSpPr>
                <a:spLocks noChangeShapeType="1"/>
              </p:cNvSpPr>
              <p:nvPr/>
            </p:nvSpPr>
            <p:spPr bwMode="auto">
              <a:xfrm flipV="1">
                <a:off x="3101975" y="1428750"/>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5" name="Line 36">
                <a:extLst>
                  <a:ext uri="{FF2B5EF4-FFF2-40B4-BE49-F238E27FC236}">
                    <a16:creationId xmlns:a16="http://schemas.microsoft.com/office/drawing/2014/main" id="{4ADF16F7-EDFE-464B-BA0A-835E1BF9A820}"/>
                  </a:ext>
                </a:extLst>
              </p:cNvPr>
              <p:cNvSpPr>
                <a:spLocks noChangeShapeType="1"/>
              </p:cNvSpPr>
              <p:nvPr/>
            </p:nvSpPr>
            <p:spPr bwMode="auto">
              <a:xfrm flipV="1">
                <a:off x="3146425" y="1228725"/>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6" name="Line 37">
                <a:extLst>
                  <a:ext uri="{FF2B5EF4-FFF2-40B4-BE49-F238E27FC236}">
                    <a16:creationId xmlns:a16="http://schemas.microsoft.com/office/drawing/2014/main" id="{D7EB1B05-1251-D54F-95CE-E31BC1E677BB}"/>
                  </a:ext>
                </a:extLst>
              </p:cNvPr>
              <p:cNvSpPr>
                <a:spLocks noChangeShapeType="1"/>
              </p:cNvSpPr>
              <p:nvPr/>
            </p:nvSpPr>
            <p:spPr bwMode="auto">
              <a:xfrm flipV="1">
                <a:off x="3187700" y="1028700"/>
                <a:ext cx="33338"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7" name="Line 38">
                <a:extLst>
                  <a:ext uri="{FF2B5EF4-FFF2-40B4-BE49-F238E27FC236}">
                    <a16:creationId xmlns:a16="http://schemas.microsoft.com/office/drawing/2014/main" id="{8290FE4B-6DAC-F045-BDC8-591B5999B17F}"/>
                  </a:ext>
                </a:extLst>
              </p:cNvPr>
              <p:cNvSpPr>
                <a:spLocks noChangeShapeType="1"/>
              </p:cNvSpPr>
              <p:nvPr/>
            </p:nvSpPr>
            <p:spPr bwMode="auto">
              <a:xfrm>
                <a:off x="3238500" y="965200"/>
                <a:ext cx="1365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8" name="Line 39">
                <a:extLst>
                  <a:ext uri="{FF2B5EF4-FFF2-40B4-BE49-F238E27FC236}">
                    <a16:creationId xmlns:a16="http://schemas.microsoft.com/office/drawing/2014/main" id="{D8E10CFE-800D-3244-ACAF-8FAC76C6D7DF}"/>
                  </a:ext>
                </a:extLst>
              </p:cNvPr>
              <p:cNvSpPr>
                <a:spLocks noChangeShapeType="1"/>
              </p:cNvSpPr>
              <p:nvPr/>
            </p:nvSpPr>
            <p:spPr bwMode="auto">
              <a:xfrm>
                <a:off x="3444875" y="971550"/>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19" name="Line 40">
                <a:extLst>
                  <a:ext uri="{FF2B5EF4-FFF2-40B4-BE49-F238E27FC236}">
                    <a16:creationId xmlns:a16="http://schemas.microsoft.com/office/drawing/2014/main" id="{7E3C5493-39C9-CA4E-B88A-B3DB6B1E171C}"/>
                  </a:ext>
                </a:extLst>
              </p:cNvPr>
              <p:cNvSpPr>
                <a:spLocks noChangeShapeType="1"/>
              </p:cNvSpPr>
              <p:nvPr/>
            </p:nvSpPr>
            <p:spPr bwMode="auto">
              <a:xfrm>
                <a:off x="3649663" y="971550"/>
                <a:ext cx="13811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0" name="Line 41">
                <a:extLst>
                  <a:ext uri="{FF2B5EF4-FFF2-40B4-BE49-F238E27FC236}">
                    <a16:creationId xmlns:a16="http://schemas.microsoft.com/office/drawing/2014/main" id="{B6EE73E7-6F37-674C-AD17-D81DF3F501E4}"/>
                  </a:ext>
                </a:extLst>
              </p:cNvPr>
              <p:cNvSpPr>
                <a:spLocks noChangeShapeType="1"/>
              </p:cNvSpPr>
              <p:nvPr/>
            </p:nvSpPr>
            <p:spPr bwMode="auto">
              <a:xfrm>
                <a:off x="3856038" y="977900"/>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1" name="Line 42">
                <a:extLst>
                  <a:ext uri="{FF2B5EF4-FFF2-40B4-BE49-F238E27FC236}">
                    <a16:creationId xmlns:a16="http://schemas.microsoft.com/office/drawing/2014/main" id="{C30856E1-75DF-094A-B5E1-41074C40BD55}"/>
                  </a:ext>
                </a:extLst>
              </p:cNvPr>
              <p:cNvSpPr>
                <a:spLocks noChangeShapeType="1"/>
              </p:cNvSpPr>
              <p:nvPr/>
            </p:nvSpPr>
            <p:spPr bwMode="auto">
              <a:xfrm flipV="1">
                <a:off x="4056063" y="892175"/>
                <a:ext cx="119063" cy="730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2" name="Line 43">
                <a:extLst>
                  <a:ext uri="{FF2B5EF4-FFF2-40B4-BE49-F238E27FC236}">
                    <a16:creationId xmlns:a16="http://schemas.microsoft.com/office/drawing/2014/main" id="{8BB9CB1A-C8BF-5B4F-B2C0-73489F25B14C}"/>
                  </a:ext>
                </a:extLst>
              </p:cNvPr>
              <p:cNvSpPr>
                <a:spLocks noChangeShapeType="1"/>
              </p:cNvSpPr>
              <p:nvPr/>
            </p:nvSpPr>
            <p:spPr bwMode="auto">
              <a:xfrm flipV="1">
                <a:off x="4232275" y="782638"/>
                <a:ext cx="114300"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3" name="Line 44">
                <a:extLst>
                  <a:ext uri="{FF2B5EF4-FFF2-40B4-BE49-F238E27FC236}">
                    <a16:creationId xmlns:a16="http://schemas.microsoft.com/office/drawing/2014/main" id="{97FD4D8A-E65A-604E-BA93-5BA47B187A68}"/>
                  </a:ext>
                </a:extLst>
              </p:cNvPr>
              <p:cNvSpPr>
                <a:spLocks noChangeShapeType="1"/>
              </p:cNvSpPr>
              <p:nvPr/>
            </p:nvSpPr>
            <p:spPr bwMode="auto">
              <a:xfrm flipV="1">
                <a:off x="4403725" y="674688"/>
                <a:ext cx="120650"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4" name="Line 45">
                <a:extLst>
                  <a:ext uri="{FF2B5EF4-FFF2-40B4-BE49-F238E27FC236}">
                    <a16:creationId xmlns:a16="http://schemas.microsoft.com/office/drawing/2014/main" id="{25C8F8FD-EB44-F740-934D-5BA8BC0DE106}"/>
                  </a:ext>
                </a:extLst>
              </p:cNvPr>
              <p:cNvSpPr>
                <a:spLocks noChangeShapeType="1"/>
              </p:cNvSpPr>
              <p:nvPr/>
            </p:nvSpPr>
            <p:spPr bwMode="auto">
              <a:xfrm flipV="1">
                <a:off x="4581525" y="565150"/>
                <a:ext cx="114300"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5" name="Line 46">
                <a:extLst>
                  <a:ext uri="{FF2B5EF4-FFF2-40B4-BE49-F238E27FC236}">
                    <a16:creationId xmlns:a16="http://schemas.microsoft.com/office/drawing/2014/main" id="{AD505C99-3533-5640-BF02-7215E4917D8A}"/>
                  </a:ext>
                </a:extLst>
              </p:cNvPr>
              <p:cNvSpPr>
                <a:spLocks noChangeShapeType="1"/>
              </p:cNvSpPr>
              <p:nvPr/>
            </p:nvSpPr>
            <p:spPr bwMode="auto">
              <a:xfrm flipV="1">
                <a:off x="4759325" y="485775"/>
                <a:ext cx="73025"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6" name="Line 47">
                <a:extLst>
                  <a:ext uri="{FF2B5EF4-FFF2-40B4-BE49-F238E27FC236}">
                    <a16:creationId xmlns:a16="http://schemas.microsoft.com/office/drawing/2014/main" id="{A54B1D30-28D2-1741-9874-9FA84BD320B0}"/>
                  </a:ext>
                </a:extLst>
              </p:cNvPr>
              <p:cNvSpPr>
                <a:spLocks noChangeShapeType="1"/>
              </p:cNvSpPr>
              <p:nvPr/>
            </p:nvSpPr>
            <p:spPr bwMode="auto">
              <a:xfrm>
                <a:off x="4832350" y="485775"/>
                <a:ext cx="46038"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7" name="Line 48">
                <a:extLst>
                  <a:ext uri="{FF2B5EF4-FFF2-40B4-BE49-F238E27FC236}">
                    <a16:creationId xmlns:a16="http://schemas.microsoft.com/office/drawing/2014/main" id="{49D56BBF-D905-EF4A-A403-EE56F9C20775}"/>
                  </a:ext>
                </a:extLst>
              </p:cNvPr>
              <p:cNvSpPr>
                <a:spLocks noChangeShapeType="1"/>
              </p:cNvSpPr>
              <p:nvPr/>
            </p:nvSpPr>
            <p:spPr bwMode="auto">
              <a:xfrm>
                <a:off x="4946650" y="508000"/>
                <a:ext cx="131763"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8" name="Line 49">
                <a:extLst>
                  <a:ext uri="{FF2B5EF4-FFF2-40B4-BE49-F238E27FC236}">
                    <a16:creationId xmlns:a16="http://schemas.microsoft.com/office/drawing/2014/main" id="{58C1A283-4C6C-0746-AE33-1920CABE1FE5}"/>
                  </a:ext>
                </a:extLst>
              </p:cNvPr>
              <p:cNvSpPr>
                <a:spLocks noChangeShapeType="1"/>
              </p:cNvSpPr>
              <p:nvPr/>
            </p:nvSpPr>
            <p:spPr bwMode="auto">
              <a:xfrm>
                <a:off x="5146675" y="560388"/>
                <a:ext cx="131763"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29" name="Line 50">
                <a:extLst>
                  <a:ext uri="{FF2B5EF4-FFF2-40B4-BE49-F238E27FC236}">
                    <a16:creationId xmlns:a16="http://schemas.microsoft.com/office/drawing/2014/main" id="{4E0F90FE-25A3-7F48-95BB-0661E5E7A0A2}"/>
                  </a:ext>
                </a:extLst>
              </p:cNvPr>
              <p:cNvSpPr>
                <a:spLocks noChangeShapeType="1"/>
              </p:cNvSpPr>
              <p:nvPr/>
            </p:nvSpPr>
            <p:spPr bwMode="auto">
              <a:xfrm>
                <a:off x="5346700" y="611188"/>
                <a:ext cx="131763"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0" name="Line 51">
                <a:extLst>
                  <a:ext uri="{FF2B5EF4-FFF2-40B4-BE49-F238E27FC236}">
                    <a16:creationId xmlns:a16="http://schemas.microsoft.com/office/drawing/2014/main" id="{359E6597-7050-CD45-9B0E-145F8C439600}"/>
                  </a:ext>
                </a:extLst>
              </p:cNvPr>
              <p:cNvSpPr>
                <a:spLocks noChangeShapeType="1"/>
              </p:cNvSpPr>
              <p:nvPr/>
            </p:nvSpPr>
            <p:spPr bwMode="auto">
              <a:xfrm>
                <a:off x="5541963" y="663575"/>
                <a:ext cx="96838"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1" name="Line 52">
                <a:extLst>
                  <a:ext uri="{FF2B5EF4-FFF2-40B4-BE49-F238E27FC236}">
                    <a16:creationId xmlns:a16="http://schemas.microsoft.com/office/drawing/2014/main" id="{EE2671D9-613B-9441-A895-495C286BC79D}"/>
                  </a:ext>
                </a:extLst>
              </p:cNvPr>
              <p:cNvSpPr>
                <a:spLocks noChangeShapeType="1"/>
              </p:cNvSpPr>
              <p:nvPr/>
            </p:nvSpPr>
            <p:spPr bwMode="auto">
              <a:xfrm flipV="1">
                <a:off x="5638800" y="674688"/>
                <a:ext cx="39688"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2" name="Line 53">
                <a:extLst>
                  <a:ext uri="{FF2B5EF4-FFF2-40B4-BE49-F238E27FC236}">
                    <a16:creationId xmlns:a16="http://schemas.microsoft.com/office/drawing/2014/main" id="{16E0E1FF-EB27-0D42-B685-CB500C761757}"/>
                  </a:ext>
                </a:extLst>
              </p:cNvPr>
              <p:cNvSpPr>
                <a:spLocks noChangeShapeType="1"/>
              </p:cNvSpPr>
              <p:nvPr/>
            </p:nvSpPr>
            <p:spPr bwMode="auto">
              <a:xfrm flipV="1">
                <a:off x="5741988" y="606425"/>
                <a:ext cx="131763" cy="444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3" name="Line 54">
                <a:extLst>
                  <a:ext uri="{FF2B5EF4-FFF2-40B4-BE49-F238E27FC236}">
                    <a16:creationId xmlns:a16="http://schemas.microsoft.com/office/drawing/2014/main" id="{7E0863B6-EACB-C547-806B-920F32648FE1}"/>
                  </a:ext>
                </a:extLst>
              </p:cNvPr>
              <p:cNvSpPr>
                <a:spLocks noChangeShapeType="1"/>
              </p:cNvSpPr>
              <p:nvPr/>
            </p:nvSpPr>
            <p:spPr bwMode="auto">
              <a:xfrm flipV="1">
                <a:off x="5935663" y="542925"/>
                <a:ext cx="131763"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4" name="Line 55">
                <a:extLst>
                  <a:ext uri="{FF2B5EF4-FFF2-40B4-BE49-F238E27FC236}">
                    <a16:creationId xmlns:a16="http://schemas.microsoft.com/office/drawing/2014/main" id="{AE7C01AB-8ABE-F946-BEAE-BEBF53D9F31D}"/>
                  </a:ext>
                </a:extLst>
              </p:cNvPr>
              <p:cNvSpPr>
                <a:spLocks noChangeShapeType="1"/>
              </p:cNvSpPr>
              <p:nvPr/>
            </p:nvSpPr>
            <p:spPr bwMode="auto">
              <a:xfrm flipV="1">
                <a:off x="6130925" y="479425"/>
                <a:ext cx="130175"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5" name="Line 56">
                <a:extLst>
                  <a:ext uri="{FF2B5EF4-FFF2-40B4-BE49-F238E27FC236}">
                    <a16:creationId xmlns:a16="http://schemas.microsoft.com/office/drawing/2014/main" id="{FB029259-E658-4448-8AFF-EEE3C8AA07CC}"/>
                  </a:ext>
                </a:extLst>
              </p:cNvPr>
              <p:cNvSpPr>
                <a:spLocks noChangeShapeType="1"/>
              </p:cNvSpPr>
              <p:nvPr/>
            </p:nvSpPr>
            <p:spPr bwMode="auto">
              <a:xfrm flipV="1">
                <a:off x="6324600" y="422275"/>
                <a:ext cx="114300"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6" name="Line 57">
                <a:extLst>
                  <a:ext uri="{FF2B5EF4-FFF2-40B4-BE49-F238E27FC236}">
                    <a16:creationId xmlns:a16="http://schemas.microsoft.com/office/drawing/2014/main" id="{79EB421D-1C13-BB42-9C86-CD567AAB6A44}"/>
                  </a:ext>
                </a:extLst>
              </p:cNvPr>
              <p:cNvSpPr>
                <a:spLocks noChangeShapeType="1"/>
              </p:cNvSpPr>
              <p:nvPr/>
            </p:nvSpPr>
            <p:spPr bwMode="auto">
              <a:xfrm>
                <a:off x="6438900" y="422275"/>
                <a:ext cx="1746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7" name="Line 58">
                <a:extLst>
                  <a:ext uri="{FF2B5EF4-FFF2-40B4-BE49-F238E27FC236}">
                    <a16:creationId xmlns:a16="http://schemas.microsoft.com/office/drawing/2014/main" id="{15C794D2-EF52-5C40-BD99-AC4336AF364A}"/>
                  </a:ext>
                </a:extLst>
              </p:cNvPr>
              <p:cNvSpPr>
                <a:spLocks noChangeShapeType="1"/>
              </p:cNvSpPr>
              <p:nvPr/>
            </p:nvSpPr>
            <p:spPr bwMode="auto">
              <a:xfrm>
                <a:off x="6524625" y="428625"/>
                <a:ext cx="136525"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8" name="Line 59">
                <a:extLst>
                  <a:ext uri="{FF2B5EF4-FFF2-40B4-BE49-F238E27FC236}">
                    <a16:creationId xmlns:a16="http://schemas.microsoft.com/office/drawing/2014/main" id="{46FB2952-CFDC-B546-BA01-EF185AFF428F}"/>
                  </a:ext>
                </a:extLst>
              </p:cNvPr>
              <p:cNvSpPr>
                <a:spLocks noChangeShapeType="1"/>
              </p:cNvSpPr>
              <p:nvPr/>
            </p:nvSpPr>
            <p:spPr bwMode="auto">
              <a:xfrm>
                <a:off x="6731000" y="446088"/>
                <a:ext cx="136525"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39" name="Line 60">
                <a:extLst>
                  <a:ext uri="{FF2B5EF4-FFF2-40B4-BE49-F238E27FC236}">
                    <a16:creationId xmlns:a16="http://schemas.microsoft.com/office/drawing/2014/main" id="{70DAF315-CE4F-B749-AC2E-9BDE595AE017}"/>
                  </a:ext>
                </a:extLst>
              </p:cNvPr>
              <p:cNvSpPr>
                <a:spLocks noChangeShapeType="1"/>
              </p:cNvSpPr>
              <p:nvPr/>
            </p:nvSpPr>
            <p:spPr bwMode="auto">
              <a:xfrm>
                <a:off x="6935788" y="463550"/>
                <a:ext cx="13811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0" name="Line 61">
                <a:extLst>
                  <a:ext uri="{FF2B5EF4-FFF2-40B4-BE49-F238E27FC236}">
                    <a16:creationId xmlns:a16="http://schemas.microsoft.com/office/drawing/2014/main" id="{CFEB7CD0-1E79-D845-B404-15A3CA92A7B2}"/>
                  </a:ext>
                </a:extLst>
              </p:cNvPr>
              <p:cNvSpPr>
                <a:spLocks noChangeShapeType="1"/>
              </p:cNvSpPr>
              <p:nvPr/>
            </p:nvSpPr>
            <p:spPr bwMode="auto">
              <a:xfrm>
                <a:off x="7142163" y="479425"/>
                <a:ext cx="96838" cy="127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1" name="Line 62">
                <a:extLst>
                  <a:ext uri="{FF2B5EF4-FFF2-40B4-BE49-F238E27FC236}">
                    <a16:creationId xmlns:a16="http://schemas.microsoft.com/office/drawing/2014/main" id="{49546F35-B5C4-2741-AE89-7F62F993C4C0}"/>
                  </a:ext>
                </a:extLst>
              </p:cNvPr>
              <p:cNvSpPr>
                <a:spLocks noChangeShapeType="1"/>
              </p:cNvSpPr>
              <p:nvPr/>
            </p:nvSpPr>
            <p:spPr bwMode="auto">
              <a:xfrm>
                <a:off x="7239000" y="492125"/>
                <a:ext cx="39688"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2" name="Line 63">
                <a:extLst>
                  <a:ext uri="{FF2B5EF4-FFF2-40B4-BE49-F238E27FC236}">
                    <a16:creationId xmlns:a16="http://schemas.microsoft.com/office/drawing/2014/main" id="{F492DC5C-5D78-FC40-922A-6C1B506A907F}"/>
                  </a:ext>
                </a:extLst>
              </p:cNvPr>
              <p:cNvSpPr>
                <a:spLocks noChangeShapeType="1"/>
              </p:cNvSpPr>
              <p:nvPr/>
            </p:nvSpPr>
            <p:spPr bwMode="auto">
              <a:xfrm>
                <a:off x="7346950" y="492125"/>
                <a:ext cx="13811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3" name="Line 64">
                <a:extLst>
                  <a:ext uri="{FF2B5EF4-FFF2-40B4-BE49-F238E27FC236}">
                    <a16:creationId xmlns:a16="http://schemas.microsoft.com/office/drawing/2014/main" id="{30B369FE-B426-FF44-8ED6-A249E9160774}"/>
                  </a:ext>
                </a:extLst>
              </p:cNvPr>
              <p:cNvSpPr>
                <a:spLocks noChangeShapeType="1"/>
              </p:cNvSpPr>
              <p:nvPr/>
            </p:nvSpPr>
            <p:spPr bwMode="auto">
              <a:xfrm>
                <a:off x="7553325" y="503238"/>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4" name="Line 65">
                <a:extLst>
                  <a:ext uri="{FF2B5EF4-FFF2-40B4-BE49-F238E27FC236}">
                    <a16:creationId xmlns:a16="http://schemas.microsoft.com/office/drawing/2014/main" id="{33104571-92FD-1B4A-B03E-17D323A2889E}"/>
                  </a:ext>
                </a:extLst>
              </p:cNvPr>
              <p:cNvSpPr>
                <a:spLocks noChangeShapeType="1"/>
              </p:cNvSpPr>
              <p:nvPr/>
            </p:nvSpPr>
            <p:spPr bwMode="auto">
              <a:xfrm>
                <a:off x="7759700" y="508000"/>
                <a:ext cx="1365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5" name="Line 66">
                <a:extLst>
                  <a:ext uri="{FF2B5EF4-FFF2-40B4-BE49-F238E27FC236}">
                    <a16:creationId xmlns:a16="http://schemas.microsoft.com/office/drawing/2014/main" id="{8E3CB5A3-B497-1F41-B0FC-728A867FFE12}"/>
                  </a:ext>
                </a:extLst>
              </p:cNvPr>
              <p:cNvSpPr>
                <a:spLocks noChangeShapeType="1"/>
              </p:cNvSpPr>
              <p:nvPr/>
            </p:nvSpPr>
            <p:spPr bwMode="auto">
              <a:xfrm>
                <a:off x="7964488" y="514350"/>
                <a:ext cx="8096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6" name="Line 67">
                <a:extLst>
                  <a:ext uri="{FF2B5EF4-FFF2-40B4-BE49-F238E27FC236}">
                    <a16:creationId xmlns:a16="http://schemas.microsoft.com/office/drawing/2014/main" id="{6D82AA1E-F116-9B4E-BBEC-362826760493}"/>
                  </a:ext>
                </a:extLst>
              </p:cNvPr>
              <p:cNvSpPr>
                <a:spLocks noChangeShapeType="1"/>
              </p:cNvSpPr>
              <p:nvPr/>
            </p:nvSpPr>
            <p:spPr bwMode="auto">
              <a:xfrm>
                <a:off x="8045450" y="514350"/>
                <a:ext cx="50800"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7" name="Line 68">
                <a:extLst>
                  <a:ext uri="{FF2B5EF4-FFF2-40B4-BE49-F238E27FC236}">
                    <a16:creationId xmlns:a16="http://schemas.microsoft.com/office/drawing/2014/main" id="{72F29E64-575F-7C46-A6F1-AC40328AC295}"/>
                  </a:ext>
                </a:extLst>
              </p:cNvPr>
              <p:cNvSpPr>
                <a:spLocks noChangeShapeType="1"/>
              </p:cNvSpPr>
              <p:nvPr/>
            </p:nvSpPr>
            <p:spPr bwMode="auto">
              <a:xfrm>
                <a:off x="8164513" y="549275"/>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8" name="Line 69">
                <a:extLst>
                  <a:ext uri="{FF2B5EF4-FFF2-40B4-BE49-F238E27FC236}">
                    <a16:creationId xmlns:a16="http://schemas.microsoft.com/office/drawing/2014/main" id="{6F3D9480-9811-9A4D-A839-E7FB14D214FC}"/>
                  </a:ext>
                </a:extLst>
              </p:cNvPr>
              <p:cNvSpPr>
                <a:spLocks noChangeShapeType="1"/>
              </p:cNvSpPr>
              <p:nvPr/>
            </p:nvSpPr>
            <p:spPr bwMode="auto">
              <a:xfrm>
                <a:off x="8359775" y="606425"/>
                <a:ext cx="13017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49" name="Line 70">
                <a:extLst>
                  <a:ext uri="{FF2B5EF4-FFF2-40B4-BE49-F238E27FC236}">
                    <a16:creationId xmlns:a16="http://schemas.microsoft.com/office/drawing/2014/main" id="{6E97E8A6-B181-734F-844B-5ADA5AD97BB0}"/>
                  </a:ext>
                </a:extLst>
              </p:cNvPr>
              <p:cNvSpPr>
                <a:spLocks noChangeShapeType="1"/>
              </p:cNvSpPr>
              <p:nvPr/>
            </p:nvSpPr>
            <p:spPr bwMode="auto">
              <a:xfrm>
                <a:off x="8559800" y="663575"/>
                <a:ext cx="13017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0" name="Line 71">
                <a:extLst>
                  <a:ext uri="{FF2B5EF4-FFF2-40B4-BE49-F238E27FC236}">
                    <a16:creationId xmlns:a16="http://schemas.microsoft.com/office/drawing/2014/main" id="{67F134E6-EBAE-7E46-962C-B92204E48913}"/>
                  </a:ext>
                </a:extLst>
              </p:cNvPr>
              <p:cNvSpPr>
                <a:spLocks noChangeShapeType="1"/>
              </p:cNvSpPr>
              <p:nvPr/>
            </p:nvSpPr>
            <p:spPr bwMode="auto">
              <a:xfrm>
                <a:off x="8759825" y="720725"/>
                <a:ext cx="85725"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1" name="Line 72">
                <a:extLst>
                  <a:ext uri="{FF2B5EF4-FFF2-40B4-BE49-F238E27FC236}">
                    <a16:creationId xmlns:a16="http://schemas.microsoft.com/office/drawing/2014/main" id="{63B80E5C-C4D5-BE4F-9AD5-7B2D8DA598F9}"/>
                  </a:ext>
                </a:extLst>
              </p:cNvPr>
              <p:cNvSpPr>
                <a:spLocks noChangeShapeType="1"/>
              </p:cNvSpPr>
              <p:nvPr/>
            </p:nvSpPr>
            <p:spPr bwMode="auto">
              <a:xfrm flipV="1">
                <a:off x="8845550" y="725488"/>
                <a:ext cx="39688"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2" name="Line 73">
                <a:extLst>
                  <a:ext uri="{FF2B5EF4-FFF2-40B4-BE49-F238E27FC236}">
                    <a16:creationId xmlns:a16="http://schemas.microsoft.com/office/drawing/2014/main" id="{BA990E1B-FD13-2644-9E6D-7EE953E10B4B}"/>
                  </a:ext>
                </a:extLst>
              </p:cNvPr>
              <p:cNvSpPr>
                <a:spLocks noChangeShapeType="1"/>
              </p:cNvSpPr>
              <p:nvPr/>
            </p:nvSpPr>
            <p:spPr bwMode="auto">
              <a:xfrm flipV="1">
                <a:off x="8947150" y="639763"/>
                <a:ext cx="12700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3" name="Line 74">
                <a:extLst>
                  <a:ext uri="{FF2B5EF4-FFF2-40B4-BE49-F238E27FC236}">
                    <a16:creationId xmlns:a16="http://schemas.microsoft.com/office/drawing/2014/main" id="{E670B1A9-946A-1344-952B-AD73B1964B72}"/>
                  </a:ext>
                </a:extLst>
              </p:cNvPr>
              <p:cNvSpPr>
                <a:spLocks noChangeShapeType="1"/>
              </p:cNvSpPr>
              <p:nvPr/>
            </p:nvSpPr>
            <p:spPr bwMode="auto">
              <a:xfrm flipV="1">
                <a:off x="9136063" y="554038"/>
                <a:ext cx="125413"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4" name="Line 75">
                <a:extLst>
                  <a:ext uri="{FF2B5EF4-FFF2-40B4-BE49-F238E27FC236}">
                    <a16:creationId xmlns:a16="http://schemas.microsoft.com/office/drawing/2014/main" id="{23B43B65-98D3-0448-BD43-A8D76B1C26C1}"/>
                  </a:ext>
                </a:extLst>
              </p:cNvPr>
              <p:cNvSpPr>
                <a:spLocks noChangeShapeType="1"/>
              </p:cNvSpPr>
              <p:nvPr/>
            </p:nvSpPr>
            <p:spPr bwMode="auto">
              <a:xfrm flipV="1">
                <a:off x="9318625" y="468313"/>
                <a:ext cx="12700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5" name="Line 76">
                <a:extLst>
                  <a:ext uri="{FF2B5EF4-FFF2-40B4-BE49-F238E27FC236}">
                    <a16:creationId xmlns:a16="http://schemas.microsoft.com/office/drawing/2014/main" id="{543D31C1-1172-194C-909D-1FF95FEDA506}"/>
                  </a:ext>
                </a:extLst>
              </p:cNvPr>
              <p:cNvSpPr>
                <a:spLocks noChangeShapeType="1"/>
              </p:cNvSpPr>
              <p:nvPr/>
            </p:nvSpPr>
            <p:spPr bwMode="auto">
              <a:xfrm flipV="1">
                <a:off x="9507538" y="382588"/>
                <a:ext cx="125413"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6" name="Line 77">
                <a:extLst>
                  <a:ext uri="{FF2B5EF4-FFF2-40B4-BE49-F238E27FC236}">
                    <a16:creationId xmlns:a16="http://schemas.microsoft.com/office/drawing/2014/main" id="{5BE9C0ED-097E-E64E-9A0D-E042B06F46BA}"/>
                  </a:ext>
                </a:extLst>
              </p:cNvPr>
              <p:cNvSpPr>
                <a:spLocks noChangeShapeType="1"/>
              </p:cNvSpPr>
              <p:nvPr/>
            </p:nvSpPr>
            <p:spPr bwMode="auto">
              <a:xfrm>
                <a:off x="9702800" y="371475"/>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7" name="Line 78">
                <a:extLst>
                  <a:ext uri="{FF2B5EF4-FFF2-40B4-BE49-F238E27FC236}">
                    <a16:creationId xmlns:a16="http://schemas.microsoft.com/office/drawing/2014/main" id="{99A70EAF-BA5D-2042-B894-7ACE9034CC1A}"/>
                  </a:ext>
                </a:extLst>
              </p:cNvPr>
              <p:cNvSpPr>
                <a:spLocks noChangeShapeType="1"/>
              </p:cNvSpPr>
              <p:nvPr/>
            </p:nvSpPr>
            <p:spPr bwMode="auto">
              <a:xfrm flipV="1">
                <a:off x="9907588" y="365125"/>
                <a:ext cx="13176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8" name="Line 79">
                <a:extLst>
                  <a:ext uri="{FF2B5EF4-FFF2-40B4-BE49-F238E27FC236}">
                    <a16:creationId xmlns:a16="http://schemas.microsoft.com/office/drawing/2014/main" id="{AE45DE37-CCDA-CB47-9B08-A54EBE3C8070}"/>
                  </a:ext>
                </a:extLst>
              </p:cNvPr>
              <p:cNvSpPr>
                <a:spLocks noChangeShapeType="1"/>
              </p:cNvSpPr>
              <p:nvPr/>
            </p:nvSpPr>
            <p:spPr bwMode="auto">
              <a:xfrm flipV="1">
                <a:off x="10107613" y="360363"/>
                <a:ext cx="142875"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59" name="Line 80">
                <a:extLst>
                  <a:ext uri="{FF2B5EF4-FFF2-40B4-BE49-F238E27FC236}">
                    <a16:creationId xmlns:a16="http://schemas.microsoft.com/office/drawing/2014/main" id="{7190F055-D0E5-4744-84AA-F70579527574}"/>
                  </a:ext>
                </a:extLst>
              </p:cNvPr>
              <p:cNvSpPr>
                <a:spLocks noChangeShapeType="1"/>
              </p:cNvSpPr>
              <p:nvPr/>
            </p:nvSpPr>
            <p:spPr bwMode="auto">
              <a:xfrm>
                <a:off x="10313988" y="360363"/>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0" name="Line 81">
                <a:extLst>
                  <a:ext uri="{FF2B5EF4-FFF2-40B4-BE49-F238E27FC236}">
                    <a16:creationId xmlns:a16="http://schemas.microsoft.com/office/drawing/2014/main" id="{0F630685-0793-F24D-9B70-11005DAC5137}"/>
                  </a:ext>
                </a:extLst>
              </p:cNvPr>
              <p:cNvSpPr>
                <a:spLocks noChangeShapeType="1"/>
              </p:cNvSpPr>
              <p:nvPr/>
            </p:nvSpPr>
            <p:spPr bwMode="auto">
              <a:xfrm flipV="1">
                <a:off x="2432050" y="5051425"/>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1" name="Line 82">
                <a:extLst>
                  <a:ext uri="{FF2B5EF4-FFF2-40B4-BE49-F238E27FC236}">
                    <a16:creationId xmlns:a16="http://schemas.microsoft.com/office/drawing/2014/main" id="{FCF60212-CC80-8745-B908-45438E069915}"/>
                  </a:ext>
                </a:extLst>
              </p:cNvPr>
              <p:cNvSpPr>
                <a:spLocks noChangeShapeType="1"/>
              </p:cNvSpPr>
              <p:nvPr/>
            </p:nvSpPr>
            <p:spPr bwMode="auto">
              <a:xfrm flipV="1">
                <a:off x="2473325" y="4851400"/>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2" name="Line 83">
                <a:extLst>
                  <a:ext uri="{FF2B5EF4-FFF2-40B4-BE49-F238E27FC236}">
                    <a16:creationId xmlns:a16="http://schemas.microsoft.com/office/drawing/2014/main" id="{F318F2B1-39E8-DD4B-BB0D-58F753068616}"/>
                  </a:ext>
                </a:extLst>
              </p:cNvPr>
              <p:cNvSpPr>
                <a:spLocks noChangeShapeType="1"/>
              </p:cNvSpPr>
              <p:nvPr/>
            </p:nvSpPr>
            <p:spPr bwMode="auto">
              <a:xfrm flipV="1">
                <a:off x="2517775" y="4651375"/>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3" name="Line 84">
                <a:extLst>
                  <a:ext uri="{FF2B5EF4-FFF2-40B4-BE49-F238E27FC236}">
                    <a16:creationId xmlns:a16="http://schemas.microsoft.com/office/drawing/2014/main" id="{4E0098EF-AD0F-E745-BC94-6041F8863F68}"/>
                  </a:ext>
                </a:extLst>
              </p:cNvPr>
              <p:cNvSpPr>
                <a:spLocks noChangeShapeType="1"/>
              </p:cNvSpPr>
              <p:nvPr/>
            </p:nvSpPr>
            <p:spPr bwMode="auto">
              <a:xfrm flipV="1">
                <a:off x="2559050" y="4451350"/>
                <a:ext cx="33338"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4" name="Line 85">
                <a:extLst>
                  <a:ext uri="{FF2B5EF4-FFF2-40B4-BE49-F238E27FC236}">
                    <a16:creationId xmlns:a16="http://schemas.microsoft.com/office/drawing/2014/main" id="{EEADF4FE-EC15-ED4B-B7D2-8E58001E3229}"/>
                  </a:ext>
                </a:extLst>
              </p:cNvPr>
              <p:cNvSpPr>
                <a:spLocks noChangeShapeType="1"/>
              </p:cNvSpPr>
              <p:nvPr/>
            </p:nvSpPr>
            <p:spPr bwMode="auto">
              <a:xfrm flipV="1">
                <a:off x="2603500" y="4246563"/>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5" name="Line 86">
                <a:extLst>
                  <a:ext uri="{FF2B5EF4-FFF2-40B4-BE49-F238E27FC236}">
                    <a16:creationId xmlns:a16="http://schemas.microsoft.com/office/drawing/2014/main" id="{58027F14-7C1A-3842-AE36-ECA1A55549E0}"/>
                  </a:ext>
                </a:extLst>
              </p:cNvPr>
              <p:cNvSpPr>
                <a:spLocks noChangeShapeType="1"/>
              </p:cNvSpPr>
              <p:nvPr/>
            </p:nvSpPr>
            <p:spPr bwMode="auto">
              <a:xfrm flipV="1">
                <a:off x="2649538" y="4046538"/>
                <a:ext cx="285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6" name="Line 87">
                <a:extLst>
                  <a:ext uri="{FF2B5EF4-FFF2-40B4-BE49-F238E27FC236}">
                    <a16:creationId xmlns:a16="http://schemas.microsoft.com/office/drawing/2014/main" id="{90385E2C-48A7-5945-8668-2546277650C4}"/>
                  </a:ext>
                </a:extLst>
              </p:cNvPr>
              <p:cNvSpPr>
                <a:spLocks noChangeShapeType="1"/>
              </p:cNvSpPr>
              <p:nvPr/>
            </p:nvSpPr>
            <p:spPr bwMode="auto">
              <a:xfrm flipV="1">
                <a:off x="2689225" y="3846513"/>
                <a:ext cx="3492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7" name="Line 88">
                <a:extLst>
                  <a:ext uri="{FF2B5EF4-FFF2-40B4-BE49-F238E27FC236}">
                    <a16:creationId xmlns:a16="http://schemas.microsoft.com/office/drawing/2014/main" id="{C15466B3-1A93-5948-83F1-E56042199B5A}"/>
                  </a:ext>
                </a:extLst>
              </p:cNvPr>
              <p:cNvSpPr>
                <a:spLocks noChangeShapeType="1"/>
              </p:cNvSpPr>
              <p:nvPr/>
            </p:nvSpPr>
            <p:spPr bwMode="auto">
              <a:xfrm flipV="1">
                <a:off x="2735263" y="364648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8" name="Line 89">
                <a:extLst>
                  <a:ext uri="{FF2B5EF4-FFF2-40B4-BE49-F238E27FC236}">
                    <a16:creationId xmlns:a16="http://schemas.microsoft.com/office/drawing/2014/main" id="{6A725F86-4A80-604A-BC5C-1967E5C54270}"/>
                  </a:ext>
                </a:extLst>
              </p:cNvPr>
              <p:cNvSpPr>
                <a:spLocks noChangeShapeType="1"/>
              </p:cNvSpPr>
              <p:nvPr/>
            </p:nvSpPr>
            <p:spPr bwMode="auto">
              <a:xfrm flipV="1">
                <a:off x="2781300" y="3446463"/>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69" name="Line 90">
                <a:extLst>
                  <a:ext uri="{FF2B5EF4-FFF2-40B4-BE49-F238E27FC236}">
                    <a16:creationId xmlns:a16="http://schemas.microsoft.com/office/drawing/2014/main" id="{2915B832-F91A-674A-80B3-5AC076FA25EB}"/>
                  </a:ext>
                </a:extLst>
              </p:cNvPr>
              <p:cNvSpPr>
                <a:spLocks noChangeShapeType="1"/>
              </p:cNvSpPr>
              <p:nvPr/>
            </p:nvSpPr>
            <p:spPr bwMode="auto">
              <a:xfrm flipV="1">
                <a:off x="2820988" y="324643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0" name="Line 91">
                <a:extLst>
                  <a:ext uri="{FF2B5EF4-FFF2-40B4-BE49-F238E27FC236}">
                    <a16:creationId xmlns:a16="http://schemas.microsoft.com/office/drawing/2014/main" id="{200DB547-2512-8949-A0C7-F24BD6DAADF6}"/>
                  </a:ext>
                </a:extLst>
              </p:cNvPr>
              <p:cNvSpPr>
                <a:spLocks noChangeShapeType="1"/>
              </p:cNvSpPr>
              <p:nvPr/>
            </p:nvSpPr>
            <p:spPr bwMode="auto">
              <a:xfrm flipV="1">
                <a:off x="2867025" y="3046413"/>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1" name="Line 92">
                <a:extLst>
                  <a:ext uri="{FF2B5EF4-FFF2-40B4-BE49-F238E27FC236}">
                    <a16:creationId xmlns:a16="http://schemas.microsoft.com/office/drawing/2014/main" id="{F9931F13-419B-754A-9D23-C91CC40ED917}"/>
                  </a:ext>
                </a:extLst>
              </p:cNvPr>
              <p:cNvSpPr>
                <a:spLocks noChangeShapeType="1"/>
              </p:cNvSpPr>
              <p:nvPr/>
            </p:nvSpPr>
            <p:spPr bwMode="auto">
              <a:xfrm flipV="1">
                <a:off x="2913063" y="2840038"/>
                <a:ext cx="28575"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2" name="Line 93">
                <a:extLst>
                  <a:ext uri="{FF2B5EF4-FFF2-40B4-BE49-F238E27FC236}">
                    <a16:creationId xmlns:a16="http://schemas.microsoft.com/office/drawing/2014/main" id="{94B56436-C3D5-E34F-9E43-4C6B67400C8F}"/>
                  </a:ext>
                </a:extLst>
              </p:cNvPr>
              <p:cNvSpPr>
                <a:spLocks noChangeShapeType="1"/>
              </p:cNvSpPr>
              <p:nvPr/>
            </p:nvSpPr>
            <p:spPr bwMode="auto">
              <a:xfrm flipV="1">
                <a:off x="2952750" y="2640013"/>
                <a:ext cx="28575"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3" name="Line 94">
                <a:extLst>
                  <a:ext uri="{FF2B5EF4-FFF2-40B4-BE49-F238E27FC236}">
                    <a16:creationId xmlns:a16="http://schemas.microsoft.com/office/drawing/2014/main" id="{D870353A-E711-EE4C-BC6D-7B662E3D612D}"/>
                  </a:ext>
                </a:extLst>
              </p:cNvPr>
              <p:cNvSpPr>
                <a:spLocks noChangeShapeType="1"/>
              </p:cNvSpPr>
              <p:nvPr/>
            </p:nvSpPr>
            <p:spPr bwMode="auto">
              <a:xfrm flipV="1">
                <a:off x="2998788" y="2439988"/>
                <a:ext cx="28575"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4" name="Line 95">
                <a:extLst>
                  <a:ext uri="{FF2B5EF4-FFF2-40B4-BE49-F238E27FC236}">
                    <a16:creationId xmlns:a16="http://schemas.microsoft.com/office/drawing/2014/main" id="{6F088574-EEDD-A847-9FFC-82C0E0DF69ED}"/>
                  </a:ext>
                </a:extLst>
              </p:cNvPr>
              <p:cNvSpPr>
                <a:spLocks noChangeShapeType="1"/>
              </p:cNvSpPr>
              <p:nvPr/>
            </p:nvSpPr>
            <p:spPr bwMode="auto">
              <a:xfrm flipV="1">
                <a:off x="3038475" y="2239963"/>
                <a:ext cx="34925"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5" name="Line 96">
                <a:extLst>
                  <a:ext uri="{FF2B5EF4-FFF2-40B4-BE49-F238E27FC236}">
                    <a16:creationId xmlns:a16="http://schemas.microsoft.com/office/drawing/2014/main" id="{F7AA7E10-64E9-2245-85B7-3651E1DDF285}"/>
                  </a:ext>
                </a:extLst>
              </p:cNvPr>
              <p:cNvSpPr>
                <a:spLocks noChangeShapeType="1"/>
              </p:cNvSpPr>
              <p:nvPr/>
            </p:nvSpPr>
            <p:spPr bwMode="auto">
              <a:xfrm flipV="1">
                <a:off x="3084513" y="203993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6" name="Line 97">
                <a:extLst>
                  <a:ext uri="{FF2B5EF4-FFF2-40B4-BE49-F238E27FC236}">
                    <a16:creationId xmlns:a16="http://schemas.microsoft.com/office/drawing/2014/main" id="{69D61658-D1EF-CE4C-9822-285981B44405}"/>
                  </a:ext>
                </a:extLst>
              </p:cNvPr>
              <p:cNvSpPr>
                <a:spLocks noChangeShapeType="1"/>
              </p:cNvSpPr>
              <p:nvPr/>
            </p:nvSpPr>
            <p:spPr bwMode="auto">
              <a:xfrm flipV="1">
                <a:off x="3130550" y="1839913"/>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7" name="Line 98">
                <a:extLst>
                  <a:ext uri="{FF2B5EF4-FFF2-40B4-BE49-F238E27FC236}">
                    <a16:creationId xmlns:a16="http://schemas.microsoft.com/office/drawing/2014/main" id="{02E7F58D-05EB-B942-8195-50AECF78ECD5}"/>
                  </a:ext>
                </a:extLst>
              </p:cNvPr>
              <p:cNvSpPr>
                <a:spLocks noChangeShapeType="1"/>
              </p:cNvSpPr>
              <p:nvPr/>
            </p:nvSpPr>
            <p:spPr bwMode="auto">
              <a:xfrm flipV="1">
                <a:off x="3170238" y="1639888"/>
                <a:ext cx="285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8" name="Line 99">
                <a:extLst>
                  <a:ext uri="{FF2B5EF4-FFF2-40B4-BE49-F238E27FC236}">
                    <a16:creationId xmlns:a16="http://schemas.microsoft.com/office/drawing/2014/main" id="{00B57557-CC42-6A46-B7CE-92A9DA6CD205}"/>
                  </a:ext>
                </a:extLst>
              </p:cNvPr>
              <p:cNvSpPr>
                <a:spLocks noChangeShapeType="1"/>
              </p:cNvSpPr>
              <p:nvPr/>
            </p:nvSpPr>
            <p:spPr bwMode="auto">
              <a:xfrm flipV="1">
                <a:off x="3216275" y="1497013"/>
                <a:ext cx="15875"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79" name="Line 100">
                <a:extLst>
                  <a:ext uri="{FF2B5EF4-FFF2-40B4-BE49-F238E27FC236}">
                    <a16:creationId xmlns:a16="http://schemas.microsoft.com/office/drawing/2014/main" id="{1D3C4431-8629-384A-8197-D77DF16F45F0}"/>
                  </a:ext>
                </a:extLst>
              </p:cNvPr>
              <p:cNvSpPr>
                <a:spLocks noChangeShapeType="1"/>
              </p:cNvSpPr>
              <p:nvPr/>
            </p:nvSpPr>
            <p:spPr bwMode="auto">
              <a:xfrm>
                <a:off x="3232150" y="1497013"/>
                <a:ext cx="5715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0" name="Line 101">
                <a:extLst>
                  <a:ext uri="{FF2B5EF4-FFF2-40B4-BE49-F238E27FC236}">
                    <a16:creationId xmlns:a16="http://schemas.microsoft.com/office/drawing/2014/main" id="{67ACF7B2-EC75-F64C-8C2F-1CB0D2AC5A22}"/>
                  </a:ext>
                </a:extLst>
              </p:cNvPr>
              <p:cNvSpPr>
                <a:spLocks noChangeShapeType="1"/>
              </p:cNvSpPr>
              <p:nvPr/>
            </p:nvSpPr>
            <p:spPr bwMode="auto">
              <a:xfrm>
                <a:off x="3359150" y="1497013"/>
                <a:ext cx="1365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1" name="Line 102">
                <a:extLst>
                  <a:ext uri="{FF2B5EF4-FFF2-40B4-BE49-F238E27FC236}">
                    <a16:creationId xmlns:a16="http://schemas.microsoft.com/office/drawing/2014/main" id="{60A73242-44C0-1F44-9A94-A9F1FB63B39B}"/>
                  </a:ext>
                </a:extLst>
              </p:cNvPr>
              <p:cNvSpPr>
                <a:spLocks noChangeShapeType="1"/>
              </p:cNvSpPr>
              <p:nvPr/>
            </p:nvSpPr>
            <p:spPr bwMode="auto">
              <a:xfrm>
                <a:off x="3563938" y="1503363"/>
                <a:ext cx="13811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2" name="Line 103">
                <a:extLst>
                  <a:ext uri="{FF2B5EF4-FFF2-40B4-BE49-F238E27FC236}">
                    <a16:creationId xmlns:a16="http://schemas.microsoft.com/office/drawing/2014/main" id="{95ED5D35-967F-E44C-B73D-E089DDBF7654}"/>
                  </a:ext>
                </a:extLst>
              </p:cNvPr>
              <p:cNvSpPr>
                <a:spLocks noChangeShapeType="1"/>
              </p:cNvSpPr>
              <p:nvPr/>
            </p:nvSpPr>
            <p:spPr bwMode="auto">
              <a:xfrm>
                <a:off x="3770313" y="1508125"/>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3" name="Line 104">
                <a:extLst>
                  <a:ext uri="{FF2B5EF4-FFF2-40B4-BE49-F238E27FC236}">
                    <a16:creationId xmlns:a16="http://schemas.microsoft.com/office/drawing/2014/main" id="{D162EBE2-E718-E245-80C5-84A3411C9A00}"/>
                  </a:ext>
                </a:extLst>
              </p:cNvPr>
              <p:cNvSpPr>
                <a:spLocks noChangeShapeType="1"/>
              </p:cNvSpPr>
              <p:nvPr/>
            </p:nvSpPr>
            <p:spPr bwMode="auto">
              <a:xfrm>
                <a:off x="3975100" y="1514475"/>
                <a:ext cx="5715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4" name="Line 105">
                <a:extLst>
                  <a:ext uri="{FF2B5EF4-FFF2-40B4-BE49-F238E27FC236}">
                    <a16:creationId xmlns:a16="http://schemas.microsoft.com/office/drawing/2014/main" id="{2F4C3417-B561-3740-B4C9-77C70651D8ED}"/>
                  </a:ext>
                </a:extLst>
              </p:cNvPr>
              <p:cNvSpPr>
                <a:spLocks noChangeShapeType="1"/>
              </p:cNvSpPr>
              <p:nvPr/>
            </p:nvSpPr>
            <p:spPr bwMode="auto">
              <a:xfrm flipV="1">
                <a:off x="4032250" y="1468438"/>
                <a:ext cx="69850"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5" name="Line 106">
                <a:extLst>
                  <a:ext uri="{FF2B5EF4-FFF2-40B4-BE49-F238E27FC236}">
                    <a16:creationId xmlns:a16="http://schemas.microsoft.com/office/drawing/2014/main" id="{3D9C46F6-AFA3-7241-8674-3546AB64C8A8}"/>
                  </a:ext>
                </a:extLst>
              </p:cNvPr>
              <p:cNvSpPr>
                <a:spLocks noChangeShapeType="1"/>
              </p:cNvSpPr>
              <p:nvPr/>
            </p:nvSpPr>
            <p:spPr bwMode="auto">
              <a:xfrm flipV="1">
                <a:off x="4152900" y="1349375"/>
                <a:ext cx="114300" cy="793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6" name="Line 107">
                <a:extLst>
                  <a:ext uri="{FF2B5EF4-FFF2-40B4-BE49-F238E27FC236}">
                    <a16:creationId xmlns:a16="http://schemas.microsoft.com/office/drawing/2014/main" id="{556C5445-E95A-8642-9B16-6B6980DC1128}"/>
                  </a:ext>
                </a:extLst>
              </p:cNvPr>
              <p:cNvSpPr>
                <a:spLocks noChangeShapeType="1"/>
              </p:cNvSpPr>
              <p:nvPr/>
            </p:nvSpPr>
            <p:spPr bwMode="auto">
              <a:xfrm flipV="1">
                <a:off x="4324350" y="1235075"/>
                <a:ext cx="114300" cy="793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7" name="Line 108">
                <a:extLst>
                  <a:ext uri="{FF2B5EF4-FFF2-40B4-BE49-F238E27FC236}">
                    <a16:creationId xmlns:a16="http://schemas.microsoft.com/office/drawing/2014/main" id="{4789D78C-FD89-CF4D-9099-75E99CB777BD}"/>
                  </a:ext>
                </a:extLst>
              </p:cNvPr>
              <p:cNvSpPr>
                <a:spLocks noChangeShapeType="1"/>
              </p:cNvSpPr>
              <p:nvPr/>
            </p:nvSpPr>
            <p:spPr bwMode="auto">
              <a:xfrm flipV="1">
                <a:off x="4489450" y="1114425"/>
                <a:ext cx="114300" cy="793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8" name="Line 109">
                <a:extLst>
                  <a:ext uri="{FF2B5EF4-FFF2-40B4-BE49-F238E27FC236}">
                    <a16:creationId xmlns:a16="http://schemas.microsoft.com/office/drawing/2014/main" id="{2AB74E59-12AE-394B-BEA2-F6E8F67ADB63}"/>
                  </a:ext>
                </a:extLst>
              </p:cNvPr>
              <p:cNvSpPr>
                <a:spLocks noChangeShapeType="1"/>
              </p:cNvSpPr>
              <p:nvPr/>
            </p:nvSpPr>
            <p:spPr bwMode="auto">
              <a:xfrm flipV="1">
                <a:off x="4660900" y="1000125"/>
                <a:ext cx="109538"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89" name="Line 110">
                <a:extLst>
                  <a:ext uri="{FF2B5EF4-FFF2-40B4-BE49-F238E27FC236}">
                    <a16:creationId xmlns:a16="http://schemas.microsoft.com/office/drawing/2014/main" id="{FF2387E8-3042-5042-801D-492145EA6482}"/>
                  </a:ext>
                </a:extLst>
              </p:cNvPr>
              <p:cNvSpPr>
                <a:spLocks noChangeShapeType="1"/>
              </p:cNvSpPr>
              <p:nvPr/>
            </p:nvSpPr>
            <p:spPr bwMode="auto">
              <a:xfrm flipV="1">
                <a:off x="4827588" y="954088"/>
                <a:ext cx="476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0" name="Line 111">
                <a:extLst>
                  <a:ext uri="{FF2B5EF4-FFF2-40B4-BE49-F238E27FC236}">
                    <a16:creationId xmlns:a16="http://schemas.microsoft.com/office/drawing/2014/main" id="{448DA263-EBFB-AF4E-B61F-C24BEE673502}"/>
                  </a:ext>
                </a:extLst>
              </p:cNvPr>
              <p:cNvSpPr>
                <a:spLocks noChangeShapeType="1"/>
              </p:cNvSpPr>
              <p:nvPr/>
            </p:nvSpPr>
            <p:spPr bwMode="auto">
              <a:xfrm>
                <a:off x="4832350" y="954088"/>
                <a:ext cx="127000"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1" name="Line 112">
                <a:extLst>
                  <a:ext uri="{FF2B5EF4-FFF2-40B4-BE49-F238E27FC236}">
                    <a16:creationId xmlns:a16="http://schemas.microsoft.com/office/drawing/2014/main" id="{5DA72168-7F5B-EA41-B9C7-8E9707F39481}"/>
                  </a:ext>
                </a:extLst>
              </p:cNvPr>
              <p:cNvSpPr>
                <a:spLocks noChangeShapeType="1"/>
              </p:cNvSpPr>
              <p:nvPr/>
            </p:nvSpPr>
            <p:spPr bwMode="auto">
              <a:xfrm>
                <a:off x="5027613" y="1006475"/>
                <a:ext cx="131763"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2" name="Line 113">
                <a:extLst>
                  <a:ext uri="{FF2B5EF4-FFF2-40B4-BE49-F238E27FC236}">
                    <a16:creationId xmlns:a16="http://schemas.microsoft.com/office/drawing/2014/main" id="{30FFE3D2-DACF-9C4A-9933-69579E5C3A97}"/>
                  </a:ext>
                </a:extLst>
              </p:cNvPr>
              <p:cNvSpPr>
                <a:spLocks noChangeShapeType="1"/>
              </p:cNvSpPr>
              <p:nvPr/>
            </p:nvSpPr>
            <p:spPr bwMode="auto">
              <a:xfrm>
                <a:off x="5227638" y="1057275"/>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3" name="Line 114">
                <a:extLst>
                  <a:ext uri="{FF2B5EF4-FFF2-40B4-BE49-F238E27FC236}">
                    <a16:creationId xmlns:a16="http://schemas.microsoft.com/office/drawing/2014/main" id="{BC94E2F0-3F41-C241-81D2-3C7237EA6CCC}"/>
                  </a:ext>
                </a:extLst>
              </p:cNvPr>
              <p:cNvSpPr>
                <a:spLocks noChangeShapeType="1"/>
              </p:cNvSpPr>
              <p:nvPr/>
            </p:nvSpPr>
            <p:spPr bwMode="auto">
              <a:xfrm>
                <a:off x="5421313" y="1114425"/>
                <a:ext cx="131763"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4" name="Line 115">
                <a:extLst>
                  <a:ext uri="{FF2B5EF4-FFF2-40B4-BE49-F238E27FC236}">
                    <a16:creationId xmlns:a16="http://schemas.microsoft.com/office/drawing/2014/main" id="{4300636D-EE13-E54D-8421-5705857AA5D7}"/>
                  </a:ext>
                </a:extLst>
              </p:cNvPr>
              <p:cNvSpPr>
                <a:spLocks noChangeShapeType="1"/>
              </p:cNvSpPr>
              <p:nvPr/>
            </p:nvSpPr>
            <p:spPr bwMode="auto">
              <a:xfrm>
                <a:off x="5621338" y="1165225"/>
                <a:ext cx="1746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5" name="Line 116">
                <a:extLst>
                  <a:ext uri="{FF2B5EF4-FFF2-40B4-BE49-F238E27FC236}">
                    <a16:creationId xmlns:a16="http://schemas.microsoft.com/office/drawing/2014/main" id="{BEEBCACE-FCCA-5B42-AD2A-89CFF413FBD1}"/>
                  </a:ext>
                </a:extLst>
              </p:cNvPr>
              <p:cNvSpPr>
                <a:spLocks noChangeShapeType="1"/>
              </p:cNvSpPr>
              <p:nvPr/>
            </p:nvSpPr>
            <p:spPr bwMode="auto">
              <a:xfrm flipV="1">
                <a:off x="5638800" y="1131888"/>
                <a:ext cx="114300"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6" name="Line 117">
                <a:extLst>
                  <a:ext uri="{FF2B5EF4-FFF2-40B4-BE49-F238E27FC236}">
                    <a16:creationId xmlns:a16="http://schemas.microsoft.com/office/drawing/2014/main" id="{E6F68433-BA43-664B-9EEF-E649A685E092}"/>
                  </a:ext>
                </a:extLst>
              </p:cNvPr>
              <p:cNvSpPr>
                <a:spLocks noChangeShapeType="1"/>
              </p:cNvSpPr>
              <p:nvPr/>
            </p:nvSpPr>
            <p:spPr bwMode="auto">
              <a:xfrm flipV="1">
                <a:off x="5816600" y="1063625"/>
                <a:ext cx="130175" cy="444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7" name="Line 118">
                <a:extLst>
                  <a:ext uri="{FF2B5EF4-FFF2-40B4-BE49-F238E27FC236}">
                    <a16:creationId xmlns:a16="http://schemas.microsoft.com/office/drawing/2014/main" id="{58192419-55BE-704B-842B-72C471D7DB56}"/>
                  </a:ext>
                </a:extLst>
              </p:cNvPr>
              <p:cNvSpPr>
                <a:spLocks noChangeShapeType="1"/>
              </p:cNvSpPr>
              <p:nvPr/>
            </p:nvSpPr>
            <p:spPr bwMode="auto">
              <a:xfrm flipV="1">
                <a:off x="6010275" y="1000125"/>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8" name="Line 119">
                <a:extLst>
                  <a:ext uri="{FF2B5EF4-FFF2-40B4-BE49-F238E27FC236}">
                    <a16:creationId xmlns:a16="http://schemas.microsoft.com/office/drawing/2014/main" id="{56AD7651-3C7D-354F-A982-B8D716CADE0B}"/>
                  </a:ext>
                </a:extLst>
              </p:cNvPr>
              <p:cNvSpPr>
                <a:spLocks noChangeShapeType="1"/>
              </p:cNvSpPr>
              <p:nvPr/>
            </p:nvSpPr>
            <p:spPr bwMode="auto">
              <a:xfrm flipV="1">
                <a:off x="6203950" y="931863"/>
                <a:ext cx="131763"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499" name="Line 120">
                <a:extLst>
                  <a:ext uri="{FF2B5EF4-FFF2-40B4-BE49-F238E27FC236}">
                    <a16:creationId xmlns:a16="http://schemas.microsoft.com/office/drawing/2014/main" id="{AADB0E6F-279F-8847-9317-765EC611440D}"/>
                  </a:ext>
                </a:extLst>
              </p:cNvPr>
              <p:cNvSpPr>
                <a:spLocks noChangeShapeType="1"/>
              </p:cNvSpPr>
              <p:nvPr/>
            </p:nvSpPr>
            <p:spPr bwMode="auto">
              <a:xfrm flipV="1">
                <a:off x="6399213" y="896938"/>
                <a:ext cx="39688"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0" name="Line 121">
                <a:extLst>
                  <a:ext uri="{FF2B5EF4-FFF2-40B4-BE49-F238E27FC236}">
                    <a16:creationId xmlns:a16="http://schemas.microsoft.com/office/drawing/2014/main" id="{4F5B37DE-85B5-A141-B6FF-96F794911867}"/>
                  </a:ext>
                </a:extLst>
              </p:cNvPr>
              <p:cNvSpPr>
                <a:spLocks noChangeShapeType="1"/>
              </p:cNvSpPr>
              <p:nvPr/>
            </p:nvSpPr>
            <p:spPr bwMode="auto">
              <a:xfrm>
                <a:off x="6438900" y="896938"/>
                <a:ext cx="96838"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1" name="Line 122">
                <a:extLst>
                  <a:ext uri="{FF2B5EF4-FFF2-40B4-BE49-F238E27FC236}">
                    <a16:creationId xmlns:a16="http://schemas.microsoft.com/office/drawing/2014/main" id="{D24C4965-CD81-304A-AD0E-09AC50AE09EB}"/>
                  </a:ext>
                </a:extLst>
              </p:cNvPr>
              <p:cNvSpPr>
                <a:spLocks noChangeShapeType="1"/>
              </p:cNvSpPr>
              <p:nvPr/>
            </p:nvSpPr>
            <p:spPr bwMode="auto">
              <a:xfrm>
                <a:off x="6599238" y="908050"/>
                <a:ext cx="136525" cy="127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2" name="Line 123">
                <a:extLst>
                  <a:ext uri="{FF2B5EF4-FFF2-40B4-BE49-F238E27FC236}">
                    <a16:creationId xmlns:a16="http://schemas.microsoft.com/office/drawing/2014/main" id="{2510B804-D3B9-AC4C-A6F4-5A8E8DF517F4}"/>
                  </a:ext>
                </a:extLst>
              </p:cNvPr>
              <p:cNvSpPr>
                <a:spLocks noChangeShapeType="1"/>
              </p:cNvSpPr>
              <p:nvPr/>
            </p:nvSpPr>
            <p:spPr bwMode="auto">
              <a:xfrm>
                <a:off x="6804025" y="925513"/>
                <a:ext cx="1381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3" name="Line 124">
                <a:extLst>
                  <a:ext uri="{FF2B5EF4-FFF2-40B4-BE49-F238E27FC236}">
                    <a16:creationId xmlns:a16="http://schemas.microsoft.com/office/drawing/2014/main" id="{12C373E5-69C8-1842-8C0A-0BA600DBE259}"/>
                  </a:ext>
                </a:extLst>
              </p:cNvPr>
              <p:cNvSpPr>
                <a:spLocks noChangeShapeType="1"/>
              </p:cNvSpPr>
              <p:nvPr/>
            </p:nvSpPr>
            <p:spPr bwMode="auto">
              <a:xfrm>
                <a:off x="7010400" y="936625"/>
                <a:ext cx="136525" cy="127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4" name="Line 125">
                <a:extLst>
                  <a:ext uri="{FF2B5EF4-FFF2-40B4-BE49-F238E27FC236}">
                    <a16:creationId xmlns:a16="http://schemas.microsoft.com/office/drawing/2014/main" id="{93625377-F598-E74C-BF08-823DD919EE8F}"/>
                  </a:ext>
                </a:extLst>
              </p:cNvPr>
              <p:cNvSpPr>
                <a:spLocks noChangeShapeType="1"/>
              </p:cNvSpPr>
              <p:nvPr/>
            </p:nvSpPr>
            <p:spPr bwMode="auto">
              <a:xfrm>
                <a:off x="7216775" y="954088"/>
                <a:ext cx="222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5" name="Line 126">
                <a:extLst>
                  <a:ext uri="{FF2B5EF4-FFF2-40B4-BE49-F238E27FC236}">
                    <a16:creationId xmlns:a16="http://schemas.microsoft.com/office/drawing/2014/main" id="{0B507D19-C492-E147-8CC0-A4F42C859A04}"/>
                  </a:ext>
                </a:extLst>
              </p:cNvPr>
              <p:cNvSpPr>
                <a:spLocks noChangeShapeType="1"/>
              </p:cNvSpPr>
              <p:nvPr/>
            </p:nvSpPr>
            <p:spPr bwMode="auto">
              <a:xfrm>
                <a:off x="7239000" y="954088"/>
                <a:ext cx="114300"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6" name="Line 127">
                <a:extLst>
                  <a:ext uri="{FF2B5EF4-FFF2-40B4-BE49-F238E27FC236}">
                    <a16:creationId xmlns:a16="http://schemas.microsoft.com/office/drawing/2014/main" id="{DE6E4047-E326-7E45-971B-758EBAA73096}"/>
                  </a:ext>
                </a:extLst>
              </p:cNvPr>
              <p:cNvSpPr>
                <a:spLocks noChangeShapeType="1"/>
              </p:cNvSpPr>
              <p:nvPr/>
            </p:nvSpPr>
            <p:spPr bwMode="auto">
              <a:xfrm>
                <a:off x="7421563" y="960438"/>
                <a:ext cx="13811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7" name="Line 128">
                <a:extLst>
                  <a:ext uri="{FF2B5EF4-FFF2-40B4-BE49-F238E27FC236}">
                    <a16:creationId xmlns:a16="http://schemas.microsoft.com/office/drawing/2014/main" id="{103D8447-CD3D-874D-AA0E-EA186CD0816B}"/>
                  </a:ext>
                </a:extLst>
              </p:cNvPr>
              <p:cNvSpPr>
                <a:spLocks noChangeShapeType="1"/>
              </p:cNvSpPr>
              <p:nvPr/>
            </p:nvSpPr>
            <p:spPr bwMode="auto">
              <a:xfrm>
                <a:off x="7627938" y="965200"/>
                <a:ext cx="136525"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8" name="Line 129">
                <a:extLst>
                  <a:ext uri="{FF2B5EF4-FFF2-40B4-BE49-F238E27FC236}">
                    <a16:creationId xmlns:a16="http://schemas.microsoft.com/office/drawing/2014/main" id="{29F84516-8628-3B4D-AB60-423D79C981AB}"/>
                  </a:ext>
                </a:extLst>
              </p:cNvPr>
              <p:cNvSpPr>
                <a:spLocks noChangeShapeType="1"/>
              </p:cNvSpPr>
              <p:nvPr/>
            </p:nvSpPr>
            <p:spPr bwMode="auto">
              <a:xfrm>
                <a:off x="7832725" y="965200"/>
                <a:ext cx="1381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09" name="Line 130">
                <a:extLst>
                  <a:ext uri="{FF2B5EF4-FFF2-40B4-BE49-F238E27FC236}">
                    <a16:creationId xmlns:a16="http://schemas.microsoft.com/office/drawing/2014/main" id="{17B4BD9D-18AE-8846-998C-5F47F6F4A95A}"/>
                  </a:ext>
                </a:extLst>
              </p:cNvPr>
              <p:cNvSpPr>
                <a:spLocks noChangeShapeType="1"/>
              </p:cNvSpPr>
              <p:nvPr/>
            </p:nvSpPr>
            <p:spPr bwMode="auto">
              <a:xfrm>
                <a:off x="8039100" y="971550"/>
                <a:ext cx="635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0" name="Line 131">
                <a:extLst>
                  <a:ext uri="{FF2B5EF4-FFF2-40B4-BE49-F238E27FC236}">
                    <a16:creationId xmlns:a16="http://schemas.microsoft.com/office/drawing/2014/main" id="{A822247C-0F63-884F-8C48-ADBD2164A8DE}"/>
                  </a:ext>
                </a:extLst>
              </p:cNvPr>
              <p:cNvSpPr>
                <a:spLocks noChangeShapeType="1"/>
              </p:cNvSpPr>
              <p:nvPr/>
            </p:nvSpPr>
            <p:spPr bwMode="auto">
              <a:xfrm>
                <a:off x="8045450" y="971550"/>
                <a:ext cx="12541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1" name="Line 132">
                <a:extLst>
                  <a:ext uri="{FF2B5EF4-FFF2-40B4-BE49-F238E27FC236}">
                    <a16:creationId xmlns:a16="http://schemas.microsoft.com/office/drawing/2014/main" id="{F91AD759-0DEC-2544-B949-D78C704683B7}"/>
                  </a:ext>
                </a:extLst>
              </p:cNvPr>
              <p:cNvSpPr>
                <a:spLocks noChangeShapeType="1"/>
              </p:cNvSpPr>
              <p:nvPr/>
            </p:nvSpPr>
            <p:spPr bwMode="auto">
              <a:xfrm>
                <a:off x="8232775" y="1035050"/>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2" name="Line 133">
                <a:extLst>
                  <a:ext uri="{FF2B5EF4-FFF2-40B4-BE49-F238E27FC236}">
                    <a16:creationId xmlns:a16="http://schemas.microsoft.com/office/drawing/2014/main" id="{D3654864-F0A6-6041-9266-C76F4A6E3D6F}"/>
                  </a:ext>
                </a:extLst>
              </p:cNvPr>
              <p:cNvSpPr>
                <a:spLocks noChangeShapeType="1"/>
              </p:cNvSpPr>
              <p:nvPr/>
            </p:nvSpPr>
            <p:spPr bwMode="auto">
              <a:xfrm>
                <a:off x="8432800" y="1096963"/>
                <a:ext cx="127000"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3" name="Line 134">
                <a:extLst>
                  <a:ext uri="{FF2B5EF4-FFF2-40B4-BE49-F238E27FC236}">
                    <a16:creationId xmlns:a16="http://schemas.microsoft.com/office/drawing/2014/main" id="{78651166-1DDF-3D4A-A4CF-0896F175F610}"/>
                  </a:ext>
                </a:extLst>
              </p:cNvPr>
              <p:cNvSpPr>
                <a:spLocks noChangeShapeType="1"/>
              </p:cNvSpPr>
              <p:nvPr/>
            </p:nvSpPr>
            <p:spPr bwMode="auto">
              <a:xfrm>
                <a:off x="8628063" y="1160463"/>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4" name="Line 135">
                <a:extLst>
                  <a:ext uri="{FF2B5EF4-FFF2-40B4-BE49-F238E27FC236}">
                    <a16:creationId xmlns:a16="http://schemas.microsoft.com/office/drawing/2014/main" id="{E352F10B-831E-644D-A727-318D11B8092E}"/>
                  </a:ext>
                </a:extLst>
              </p:cNvPr>
              <p:cNvSpPr>
                <a:spLocks noChangeShapeType="1"/>
              </p:cNvSpPr>
              <p:nvPr/>
            </p:nvSpPr>
            <p:spPr bwMode="auto">
              <a:xfrm>
                <a:off x="8821738" y="1222375"/>
                <a:ext cx="238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5" name="Line 136">
                <a:extLst>
                  <a:ext uri="{FF2B5EF4-FFF2-40B4-BE49-F238E27FC236}">
                    <a16:creationId xmlns:a16="http://schemas.microsoft.com/office/drawing/2014/main" id="{28D36617-7429-2940-A2C2-38BA50FEA86C}"/>
                  </a:ext>
                </a:extLst>
              </p:cNvPr>
              <p:cNvSpPr>
                <a:spLocks noChangeShapeType="1"/>
              </p:cNvSpPr>
              <p:nvPr/>
            </p:nvSpPr>
            <p:spPr bwMode="auto">
              <a:xfrm flipV="1">
                <a:off x="8845550" y="1177925"/>
                <a:ext cx="101600" cy="508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6" name="Line 137">
                <a:extLst>
                  <a:ext uri="{FF2B5EF4-FFF2-40B4-BE49-F238E27FC236}">
                    <a16:creationId xmlns:a16="http://schemas.microsoft.com/office/drawing/2014/main" id="{37833BD4-6982-4C4F-BDF8-4B13B7E941F1}"/>
                  </a:ext>
                </a:extLst>
              </p:cNvPr>
              <p:cNvSpPr>
                <a:spLocks noChangeShapeType="1"/>
              </p:cNvSpPr>
              <p:nvPr/>
            </p:nvSpPr>
            <p:spPr bwMode="auto">
              <a:xfrm flipV="1">
                <a:off x="9004300" y="1085850"/>
                <a:ext cx="127000" cy="635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7" name="Line 138">
                <a:extLst>
                  <a:ext uri="{FF2B5EF4-FFF2-40B4-BE49-F238E27FC236}">
                    <a16:creationId xmlns:a16="http://schemas.microsoft.com/office/drawing/2014/main" id="{1FAACC2B-4B1D-1E41-9FBD-BFF9F5AA43C8}"/>
                  </a:ext>
                </a:extLst>
              </p:cNvPr>
              <p:cNvSpPr>
                <a:spLocks noChangeShapeType="1"/>
              </p:cNvSpPr>
              <p:nvPr/>
            </p:nvSpPr>
            <p:spPr bwMode="auto">
              <a:xfrm flipV="1">
                <a:off x="9188450" y="989013"/>
                <a:ext cx="125413" cy="619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8" name="Line 139">
                <a:extLst>
                  <a:ext uri="{FF2B5EF4-FFF2-40B4-BE49-F238E27FC236}">
                    <a16:creationId xmlns:a16="http://schemas.microsoft.com/office/drawing/2014/main" id="{5C8CE5A4-646D-F942-9A5D-7D22A349D10F}"/>
                  </a:ext>
                </a:extLst>
              </p:cNvPr>
              <p:cNvSpPr>
                <a:spLocks noChangeShapeType="1"/>
              </p:cNvSpPr>
              <p:nvPr/>
            </p:nvSpPr>
            <p:spPr bwMode="auto">
              <a:xfrm flipV="1">
                <a:off x="9371013" y="896938"/>
                <a:ext cx="125413" cy="635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19" name="Line 140">
                <a:extLst>
                  <a:ext uri="{FF2B5EF4-FFF2-40B4-BE49-F238E27FC236}">
                    <a16:creationId xmlns:a16="http://schemas.microsoft.com/office/drawing/2014/main" id="{C09CA45C-6372-7147-88F7-956CD0F0299B}"/>
                  </a:ext>
                </a:extLst>
              </p:cNvPr>
              <p:cNvSpPr>
                <a:spLocks noChangeShapeType="1"/>
              </p:cNvSpPr>
              <p:nvPr/>
            </p:nvSpPr>
            <p:spPr bwMode="auto">
              <a:xfrm flipV="1">
                <a:off x="9553575" y="817563"/>
                <a:ext cx="92075"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0" name="Line 141">
                <a:extLst>
                  <a:ext uri="{FF2B5EF4-FFF2-40B4-BE49-F238E27FC236}">
                    <a16:creationId xmlns:a16="http://schemas.microsoft.com/office/drawing/2014/main" id="{9109A738-F5EA-DB4D-9A48-4717FE8AC7B6}"/>
                  </a:ext>
                </a:extLst>
              </p:cNvPr>
              <p:cNvSpPr>
                <a:spLocks noChangeShapeType="1"/>
              </p:cNvSpPr>
              <p:nvPr/>
            </p:nvSpPr>
            <p:spPr bwMode="auto">
              <a:xfrm>
                <a:off x="9645650" y="817563"/>
                <a:ext cx="33338"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1" name="Line 142">
                <a:extLst>
                  <a:ext uri="{FF2B5EF4-FFF2-40B4-BE49-F238E27FC236}">
                    <a16:creationId xmlns:a16="http://schemas.microsoft.com/office/drawing/2014/main" id="{2FF3A6DE-4C3E-784E-980C-FA41BF479E73}"/>
                  </a:ext>
                </a:extLst>
              </p:cNvPr>
              <p:cNvSpPr>
                <a:spLocks noChangeShapeType="1"/>
              </p:cNvSpPr>
              <p:nvPr/>
            </p:nvSpPr>
            <p:spPr bwMode="auto">
              <a:xfrm flipV="1">
                <a:off x="9747250" y="806450"/>
                <a:ext cx="13811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2" name="Line 143">
                <a:extLst>
                  <a:ext uri="{FF2B5EF4-FFF2-40B4-BE49-F238E27FC236}">
                    <a16:creationId xmlns:a16="http://schemas.microsoft.com/office/drawing/2014/main" id="{81A62324-D306-1D4A-B241-C57CF2E5FD13}"/>
                  </a:ext>
                </a:extLst>
              </p:cNvPr>
              <p:cNvSpPr>
                <a:spLocks noChangeShapeType="1"/>
              </p:cNvSpPr>
              <p:nvPr/>
            </p:nvSpPr>
            <p:spPr bwMode="auto">
              <a:xfrm flipV="1">
                <a:off x="9953625" y="800100"/>
                <a:ext cx="1365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3" name="Line 144">
                <a:extLst>
                  <a:ext uri="{FF2B5EF4-FFF2-40B4-BE49-F238E27FC236}">
                    <a16:creationId xmlns:a16="http://schemas.microsoft.com/office/drawing/2014/main" id="{BBED1EF1-3508-4D49-8AA9-831BE19F13E7}"/>
                  </a:ext>
                </a:extLst>
              </p:cNvPr>
              <p:cNvSpPr>
                <a:spLocks noChangeShapeType="1"/>
              </p:cNvSpPr>
              <p:nvPr/>
            </p:nvSpPr>
            <p:spPr bwMode="auto">
              <a:xfrm flipV="1">
                <a:off x="10160000" y="788988"/>
                <a:ext cx="136525"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4" name="Line 145">
                <a:extLst>
                  <a:ext uri="{FF2B5EF4-FFF2-40B4-BE49-F238E27FC236}">
                    <a16:creationId xmlns:a16="http://schemas.microsoft.com/office/drawing/2014/main" id="{13C6BC8E-AF86-E446-AC8F-5B6F4AD2719B}"/>
                  </a:ext>
                </a:extLst>
              </p:cNvPr>
              <p:cNvSpPr>
                <a:spLocks noChangeShapeType="1"/>
              </p:cNvSpPr>
              <p:nvPr/>
            </p:nvSpPr>
            <p:spPr bwMode="auto">
              <a:xfrm flipV="1">
                <a:off x="10364788" y="782638"/>
                <a:ext cx="857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7" name="Line 148">
                <a:extLst>
                  <a:ext uri="{FF2B5EF4-FFF2-40B4-BE49-F238E27FC236}">
                    <a16:creationId xmlns:a16="http://schemas.microsoft.com/office/drawing/2014/main" id="{3B7AEAA0-0D7F-7246-A76E-5C09F6DE601C}"/>
                  </a:ext>
                </a:extLst>
              </p:cNvPr>
              <p:cNvSpPr>
                <a:spLocks noChangeShapeType="1"/>
              </p:cNvSpPr>
              <p:nvPr/>
            </p:nvSpPr>
            <p:spPr bwMode="auto">
              <a:xfrm flipV="1">
                <a:off x="2278063" y="206375"/>
                <a:ext cx="0" cy="52054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8" name="Line 149">
                <a:extLst>
                  <a:ext uri="{FF2B5EF4-FFF2-40B4-BE49-F238E27FC236}">
                    <a16:creationId xmlns:a16="http://schemas.microsoft.com/office/drawing/2014/main" id="{C4D2E9DC-1FC7-DF40-968E-D095C9A73F63}"/>
                  </a:ext>
                </a:extLst>
              </p:cNvPr>
              <p:cNvSpPr>
                <a:spLocks noChangeShapeType="1"/>
              </p:cNvSpPr>
              <p:nvPr/>
            </p:nvSpPr>
            <p:spPr bwMode="auto">
              <a:xfrm flipH="1">
                <a:off x="2187575" y="4606925"/>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29" name="Rectangle 528">
                <a:extLst>
                  <a:ext uri="{FF2B5EF4-FFF2-40B4-BE49-F238E27FC236}">
                    <a16:creationId xmlns:a16="http://schemas.microsoft.com/office/drawing/2014/main" id="{99D0A720-288F-7A4E-9718-3A30057E8FB7}"/>
                  </a:ext>
                </a:extLst>
              </p:cNvPr>
              <p:cNvSpPr>
                <a:spLocks noChangeArrowheads="1"/>
              </p:cNvSpPr>
              <p:nvPr/>
            </p:nvSpPr>
            <p:spPr bwMode="auto">
              <a:xfrm rot="16200000">
                <a:off x="1758277" y="4363830"/>
                <a:ext cx="515699" cy="3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-0.3</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30" name="Line 151">
                <a:extLst>
                  <a:ext uri="{FF2B5EF4-FFF2-40B4-BE49-F238E27FC236}">
                    <a16:creationId xmlns:a16="http://schemas.microsoft.com/office/drawing/2014/main" id="{926DF268-405A-8B4D-8E39-CB7855CD4567}"/>
                  </a:ext>
                </a:extLst>
              </p:cNvPr>
              <p:cNvSpPr>
                <a:spLocks noChangeShapeType="1"/>
              </p:cNvSpPr>
              <p:nvPr/>
            </p:nvSpPr>
            <p:spPr bwMode="auto">
              <a:xfrm flipH="1">
                <a:off x="2187575" y="3297238"/>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31" name="Rectangle 530">
                <a:extLst>
                  <a:ext uri="{FF2B5EF4-FFF2-40B4-BE49-F238E27FC236}">
                    <a16:creationId xmlns:a16="http://schemas.microsoft.com/office/drawing/2014/main" id="{B3A2D441-02BC-F244-976D-E2306D91507D}"/>
                  </a:ext>
                </a:extLst>
              </p:cNvPr>
              <p:cNvSpPr>
                <a:spLocks noChangeArrowheads="1"/>
              </p:cNvSpPr>
              <p:nvPr/>
            </p:nvSpPr>
            <p:spPr bwMode="auto">
              <a:xfrm rot="16200000">
                <a:off x="1758277" y="3057318"/>
                <a:ext cx="515699" cy="3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-0.2</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32" name="Line 153">
                <a:extLst>
                  <a:ext uri="{FF2B5EF4-FFF2-40B4-BE49-F238E27FC236}">
                    <a16:creationId xmlns:a16="http://schemas.microsoft.com/office/drawing/2014/main" id="{A6E8193C-7D5B-9644-8598-086F851A77BF}"/>
                  </a:ext>
                </a:extLst>
              </p:cNvPr>
              <p:cNvSpPr>
                <a:spLocks noChangeShapeType="1"/>
              </p:cNvSpPr>
              <p:nvPr/>
            </p:nvSpPr>
            <p:spPr bwMode="auto">
              <a:xfrm flipH="1">
                <a:off x="2187575" y="1989138"/>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33" name="Rectangle 532">
                <a:extLst>
                  <a:ext uri="{FF2B5EF4-FFF2-40B4-BE49-F238E27FC236}">
                    <a16:creationId xmlns:a16="http://schemas.microsoft.com/office/drawing/2014/main" id="{EAC6BFD6-8CC5-E049-BE52-497870F3FDF5}"/>
                  </a:ext>
                </a:extLst>
              </p:cNvPr>
              <p:cNvSpPr>
                <a:spLocks noChangeArrowheads="1"/>
              </p:cNvSpPr>
              <p:nvPr/>
            </p:nvSpPr>
            <p:spPr bwMode="auto">
              <a:xfrm rot="16200000">
                <a:off x="1758277" y="1746042"/>
                <a:ext cx="515699" cy="3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-0.1</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34" name="Line 155">
                <a:extLst>
                  <a:ext uri="{FF2B5EF4-FFF2-40B4-BE49-F238E27FC236}">
                    <a16:creationId xmlns:a16="http://schemas.microsoft.com/office/drawing/2014/main" id="{8AA515D2-AFEF-2443-BED9-9C890E98E18C}"/>
                  </a:ext>
                </a:extLst>
              </p:cNvPr>
              <p:cNvSpPr>
                <a:spLocks noChangeShapeType="1"/>
              </p:cNvSpPr>
              <p:nvPr/>
            </p:nvSpPr>
            <p:spPr bwMode="auto">
              <a:xfrm flipH="1">
                <a:off x="2187575" y="685800"/>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35" name="Rectangle 534">
                <a:extLst>
                  <a:ext uri="{FF2B5EF4-FFF2-40B4-BE49-F238E27FC236}">
                    <a16:creationId xmlns:a16="http://schemas.microsoft.com/office/drawing/2014/main" id="{45729396-2AF7-BF47-94CF-3D026416D638}"/>
                  </a:ext>
                </a:extLst>
              </p:cNvPr>
              <p:cNvSpPr>
                <a:spLocks noChangeArrowheads="1"/>
              </p:cNvSpPr>
              <p:nvPr/>
            </p:nvSpPr>
            <p:spPr bwMode="auto">
              <a:xfrm rot="16200000">
                <a:off x="1807173" y="444293"/>
                <a:ext cx="416320" cy="3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0.0</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36" name="Rectangle 535">
                <a:extLst>
                  <a:ext uri="{FF2B5EF4-FFF2-40B4-BE49-F238E27FC236}">
                    <a16:creationId xmlns:a16="http://schemas.microsoft.com/office/drawing/2014/main" id="{18EB586B-C9EC-A742-8349-F5E5AD1376B2}"/>
                  </a:ext>
                </a:extLst>
              </p:cNvPr>
              <p:cNvSpPr>
                <a:spLocks noChangeArrowheads="1"/>
              </p:cNvSpPr>
              <p:nvPr/>
            </p:nvSpPr>
            <p:spPr bwMode="auto">
              <a:xfrm rot="16200000">
                <a:off x="418628" y="2486553"/>
                <a:ext cx="2132625" cy="3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Size of correlation</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37" name="Line 158">
                <a:extLst>
                  <a:ext uri="{FF2B5EF4-FFF2-40B4-BE49-F238E27FC236}">
                    <a16:creationId xmlns:a16="http://schemas.microsoft.com/office/drawing/2014/main" id="{4D4471A2-9B3F-2D44-A2E7-DF8E739A80B2}"/>
                  </a:ext>
                </a:extLst>
              </p:cNvPr>
              <p:cNvSpPr>
                <a:spLocks noChangeShapeType="1"/>
              </p:cNvSpPr>
              <p:nvPr/>
            </p:nvSpPr>
            <p:spPr bwMode="auto">
              <a:xfrm>
                <a:off x="2278063" y="5411788"/>
                <a:ext cx="8321675"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38" name="Line 159">
                <a:extLst>
                  <a:ext uri="{FF2B5EF4-FFF2-40B4-BE49-F238E27FC236}">
                    <a16:creationId xmlns:a16="http://schemas.microsoft.com/office/drawing/2014/main" id="{3C4C7C38-A490-7F4C-BD82-A61034139331}"/>
                  </a:ext>
                </a:extLst>
              </p:cNvPr>
              <p:cNvSpPr>
                <a:spLocks noChangeShapeType="1"/>
              </p:cNvSpPr>
              <p:nvPr/>
            </p:nvSpPr>
            <p:spPr bwMode="auto">
              <a:xfrm>
                <a:off x="24320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39" name="Rectangle 538">
                <a:extLst>
                  <a:ext uri="{FF2B5EF4-FFF2-40B4-BE49-F238E27FC236}">
                    <a16:creationId xmlns:a16="http://schemas.microsoft.com/office/drawing/2014/main" id="{A8B89FE1-BF0B-9F41-97F4-D12FEF47D154}"/>
                  </a:ext>
                </a:extLst>
              </p:cNvPr>
              <p:cNvSpPr>
                <a:spLocks noChangeArrowheads="1"/>
              </p:cNvSpPr>
              <p:nvPr/>
            </p:nvSpPr>
            <p:spPr bwMode="auto">
              <a:xfrm>
                <a:off x="2363787" y="5554663"/>
                <a:ext cx="152188" cy="30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Futura PT Book" panose="020B0502020204020303" pitchFamily="34" charset="77"/>
                  </a:rPr>
                  <a:t>0</a:t>
                </a:r>
              </a:p>
            </p:txBody>
          </p:sp>
          <p:sp>
            <p:nvSpPr>
              <p:cNvPr id="540" name="Line 161">
                <a:extLst>
                  <a:ext uri="{FF2B5EF4-FFF2-40B4-BE49-F238E27FC236}">
                    <a16:creationId xmlns:a16="http://schemas.microsoft.com/office/drawing/2014/main" id="{229F8046-8C31-3D4B-A457-B5B75FB4C42D}"/>
                  </a:ext>
                </a:extLst>
              </p:cNvPr>
              <p:cNvSpPr>
                <a:spLocks noChangeShapeType="1"/>
              </p:cNvSpPr>
              <p:nvPr/>
            </p:nvSpPr>
            <p:spPr bwMode="auto">
              <a:xfrm>
                <a:off x="32321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41" name="Rectangle 540">
                <a:extLst>
                  <a:ext uri="{FF2B5EF4-FFF2-40B4-BE49-F238E27FC236}">
                    <a16:creationId xmlns:a16="http://schemas.microsoft.com/office/drawing/2014/main" id="{813304D8-25D0-1649-8FF4-DDD0C49FCA36}"/>
                  </a:ext>
                </a:extLst>
              </p:cNvPr>
              <p:cNvSpPr>
                <a:spLocks noChangeArrowheads="1"/>
              </p:cNvSpPr>
              <p:nvPr/>
            </p:nvSpPr>
            <p:spPr bwMode="auto">
              <a:xfrm>
                <a:off x="3163888"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1</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43" name="Line 164">
                <a:extLst>
                  <a:ext uri="{FF2B5EF4-FFF2-40B4-BE49-F238E27FC236}">
                    <a16:creationId xmlns:a16="http://schemas.microsoft.com/office/drawing/2014/main" id="{1B2EA4C3-E27E-4747-9BC7-E097B5E25A71}"/>
                  </a:ext>
                </a:extLst>
              </p:cNvPr>
              <p:cNvSpPr>
                <a:spLocks noChangeShapeType="1"/>
              </p:cNvSpPr>
              <p:nvPr/>
            </p:nvSpPr>
            <p:spPr bwMode="auto">
              <a:xfrm>
                <a:off x="40322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44" name="Rectangle 543">
                <a:extLst>
                  <a:ext uri="{FF2B5EF4-FFF2-40B4-BE49-F238E27FC236}">
                    <a16:creationId xmlns:a16="http://schemas.microsoft.com/office/drawing/2014/main" id="{DD5C7574-6E91-F54F-88A2-D70DF9965952}"/>
                  </a:ext>
                </a:extLst>
              </p:cNvPr>
              <p:cNvSpPr>
                <a:spLocks noChangeArrowheads="1"/>
              </p:cNvSpPr>
              <p:nvPr/>
            </p:nvSpPr>
            <p:spPr bwMode="auto">
              <a:xfrm>
                <a:off x="3970336"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2</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45" name="Line 166">
                <a:extLst>
                  <a:ext uri="{FF2B5EF4-FFF2-40B4-BE49-F238E27FC236}">
                    <a16:creationId xmlns:a16="http://schemas.microsoft.com/office/drawing/2014/main" id="{0FCC1979-40FC-F243-A27D-ABD5A3839EB9}"/>
                  </a:ext>
                </a:extLst>
              </p:cNvPr>
              <p:cNvSpPr>
                <a:spLocks noChangeShapeType="1"/>
              </p:cNvSpPr>
              <p:nvPr/>
            </p:nvSpPr>
            <p:spPr bwMode="auto">
              <a:xfrm>
                <a:off x="483870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46" name="Rectangle 545">
                <a:extLst>
                  <a:ext uri="{FF2B5EF4-FFF2-40B4-BE49-F238E27FC236}">
                    <a16:creationId xmlns:a16="http://schemas.microsoft.com/office/drawing/2014/main" id="{13C836ED-8079-FA43-92FA-3A71A14BC151}"/>
                  </a:ext>
                </a:extLst>
              </p:cNvPr>
              <p:cNvSpPr>
                <a:spLocks noChangeArrowheads="1"/>
              </p:cNvSpPr>
              <p:nvPr/>
            </p:nvSpPr>
            <p:spPr bwMode="auto">
              <a:xfrm>
                <a:off x="4770437"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3</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48" name="Line 169">
                <a:extLst>
                  <a:ext uri="{FF2B5EF4-FFF2-40B4-BE49-F238E27FC236}">
                    <a16:creationId xmlns:a16="http://schemas.microsoft.com/office/drawing/2014/main" id="{A1BB0237-492C-2545-B29D-8FCA4209B59E}"/>
                  </a:ext>
                </a:extLst>
              </p:cNvPr>
              <p:cNvSpPr>
                <a:spLocks noChangeShapeType="1"/>
              </p:cNvSpPr>
              <p:nvPr/>
            </p:nvSpPr>
            <p:spPr bwMode="auto">
              <a:xfrm>
                <a:off x="563880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49" name="Rectangle 548">
                <a:extLst>
                  <a:ext uri="{FF2B5EF4-FFF2-40B4-BE49-F238E27FC236}">
                    <a16:creationId xmlns:a16="http://schemas.microsoft.com/office/drawing/2014/main" id="{45A02107-C565-BD4C-A162-C0A46711995E}"/>
                  </a:ext>
                </a:extLst>
              </p:cNvPr>
              <p:cNvSpPr>
                <a:spLocks noChangeArrowheads="1"/>
              </p:cNvSpPr>
              <p:nvPr/>
            </p:nvSpPr>
            <p:spPr bwMode="auto">
              <a:xfrm>
                <a:off x="5570538"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4</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50" name="Line 171">
                <a:extLst>
                  <a:ext uri="{FF2B5EF4-FFF2-40B4-BE49-F238E27FC236}">
                    <a16:creationId xmlns:a16="http://schemas.microsoft.com/office/drawing/2014/main" id="{A30140BB-13FD-E746-8C57-947F699D989F}"/>
                  </a:ext>
                </a:extLst>
              </p:cNvPr>
              <p:cNvSpPr>
                <a:spLocks noChangeShapeType="1"/>
              </p:cNvSpPr>
              <p:nvPr/>
            </p:nvSpPr>
            <p:spPr bwMode="auto">
              <a:xfrm>
                <a:off x="643890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51" name="Rectangle 550">
                <a:extLst>
                  <a:ext uri="{FF2B5EF4-FFF2-40B4-BE49-F238E27FC236}">
                    <a16:creationId xmlns:a16="http://schemas.microsoft.com/office/drawing/2014/main" id="{143AC917-8D68-A34E-AF23-36B17E1756DA}"/>
                  </a:ext>
                </a:extLst>
              </p:cNvPr>
              <p:cNvSpPr>
                <a:spLocks noChangeArrowheads="1"/>
              </p:cNvSpPr>
              <p:nvPr/>
            </p:nvSpPr>
            <p:spPr bwMode="auto">
              <a:xfrm>
                <a:off x="6375398"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5</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53" name="Line 174">
                <a:extLst>
                  <a:ext uri="{FF2B5EF4-FFF2-40B4-BE49-F238E27FC236}">
                    <a16:creationId xmlns:a16="http://schemas.microsoft.com/office/drawing/2014/main" id="{426B56AC-4CCB-8644-986F-9D6BA9A23AC4}"/>
                  </a:ext>
                </a:extLst>
              </p:cNvPr>
              <p:cNvSpPr>
                <a:spLocks noChangeShapeType="1"/>
              </p:cNvSpPr>
              <p:nvPr/>
            </p:nvSpPr>
            <p:spPr bwMode="auto">
              <a:xfrm>
                <a:off x="723900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54" name="Rectangle 553">
                <a:extLst>
                  <a:ext uri="{FF2B5EF4-FFF2-40B4-BE49-F238E27FC236}">
                    <a16:creationId xmlns:a16="http://schemas.microsoft.com/office/drawing/2014/main" id="{2B87530F-0A20-D34F-8370-5D9311CC2895}"/>
                  </a:ext>
                </a:extLst>
              </p:cNvPr>
              <p:cNvSpPr>
                <a:spLocks noChangeArrowheads="1"/>
              </p:cNvSpPr>
              <p:nvPr/>
            </p:nvSpPr>
            <p:spPr bwMode="auto">
              <a:xfrm>
                <a:off x="7175499"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6</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55" name="Line 176">
                <a:extLst>
                  <a:ext uri="{FF2B5EF4-FFF2-40B4-BE49-F238E27FC236}">
                    <a16:creationId xmlns:a16="http://schemas.microsoft.com/office/drawing/2014/main" id="{261D0556-424C-5040-88F0-DDBEB2A8082A}"/>
                  </a:ext>
                </a:extLst>
              </p:cNvPr>
              <p:cNvSpPr>
                <a:spLocks noChangeShapeType="1"/>
              </p:cNvSpPr>
              <p:nvPr/>
            </p:nvSpPr>
            <p:spPr bwMode="auto">
              <a:xfrm>
                <a:off x="80454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56" name="Rectangle 555">
                <a:extLst>
                  <a:ext uri="{FF2B5EF4-FFF2-40B4-BE49-F238E27FC236}">
                    <a16:creationId xmlns:a16="http://schemas.microsoft.com/office/drawing/2014/main" id="{95186AA7-3381-FA4B-9363-275317C06DFE}"/>
                  </a:ext>
                </a:extLst>
              </p:cNvPr>
              <p:cNvSpPr>
                <a:spLocks noChangeArrowheads="1"/>
              </p:cNvSpPr>
              <p:nvPr/>
            </p:nvSpPr>
            <p:spPr bwMode="auto">
              <a:xfrm>
                <a:off x="7975600"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7</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58" name="Line 179">
                <a:extLst>
                  <a:ext uri="{FF2B5EF4-FFF2-40B4-BE49-F238E27FC236}">
                    <a16:creationId xmlns:a16="http://schemas.microsoft.com/office/drawing/2014/main" id="{35DD22F4-E77C-8B4F-BFC1-6418DD3D6E42}"/>
                  </a:ext>
                </a:extLst>
              </p:cNvPr>
              <p:cNvSpPr>
                <a:spLocks noChangeShapeType="1"/>
              </p:cNvSpPr>
              <p:nvPr/>
            </p:nvSpPr>
            <p:spPr bwMode="auto">
              <a:xfrm>
                <a:off x="88455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59" name="Rectangle 558">
                <a:extLst>
                  <a:ext uri="{FF2B5EF4-FFF2-40B4-BE49-F238E27FC236}">
                    <a16:creationId xmlns:a16="http://schemas.microsoft.com/office/drawing/2014/main" id="{2FEDFD38-5227-2349-893B-FEA32B2994B6}"/>
                  </a:ext>
                </a:extLst>
              </p:cNvPr>
              <p:cNvSpPr>
                <a:spLocks noChangeArrowheads="1"/>
              </p:cNvSpPr>
              <p:nvPr/>
            </p:nvSpPr>
            <p:spPr bwMode="auto">
              <a:xfrm>
                <a:off x="8782052"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8</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60" name="Line 181">
                <a:extLst>
                  <a:ext uri="{FF2B5EF4-FFF2-40B4-BE49-F238E27FC236}">
                    <a16:creationId xmlns:a16="http://schemas.microsoft.com/office/drawing/2014/main" id="{B9CA2F57-A6F9-9D4B-B33E-03D4BA72AE13}"/>
                  </a:ext>
                </a:extLst>
              </p:cNvPr>
              <p:cNvSpPr>
                <a:spLocks noChangeShapeType="1"/>
              </p:cNvSpPr>
              <p:nvPr/>
            </p:nvSpPr>
            <p:spPr bwMode="auto">
              <a:xfrm>
                <a:off x="9645650"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61" name="Rectangle 560">
                <a:extLst>
                  <a:ext uri="{FF2B5EF4-FFF2-40B4-BE49-F238E27FC236}">
                    <a16:creationId xmlns:a16="http://schemas.microsoft.com/office/drawing/2014/main" id="{B15C7FDB-B437-744B-8E83-4D907FE76091}"/>
                  </a:ext>
                </a:extLst>
              </p:cNvPr>
              <p:cNvSpPr>
                <a:spLocks noChangeArrowheads="1"/>
              </p:cNvSpPr>
              <p:nvPr/>
            </p:nvSpPr>
            <p:spPr bwMode="auto">
              <a:xfrm>
                <a:off x="9582149" y="5554663"/>
                <a:ext cx="17709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9</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63" name="Line 184">
                <a:extLst>
                  <a:ext uri="{FF2B5EF4-FFF2-40B4-BE49-F238E27FC236}">
                    <a16:creationId xmlns:a16="http://schemas.microsoft.com/office/drawing/2014/main" id="{CE54F721-DFD2-BC41-85B2-44157733F9FB}"/>
                  </a:ext>
                </a:extLst>
              </p:cNvPr>
              <p:cNvSpPr>
                <a:spLocks noChangeShapeType="1"/>
              </p:cNvSpPr>
              <p:nvPr/>
            </p:nvSpPr>
            <p:spPr bwMode="auto">
              <a:xfrm>
                <a:off x="10450513" y="5411788"/>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dirty="0">
                  <a:latin typeface="Futura PT Book" panose="020B0502020204020303" pitchFamily="34" charset="77"/>
                </a:endParaRPr>
              </a:p>
            </p:txBody>
          </p:sp>
          <p:sp>
            <p:nvSpPr>
              <p:cNvPr id="564" name="Rectangle 563">
                <a:extLst>
                  <a:ext uri="{FF2B5EF4-FFF2-40B4-BE49-F238E27FC236}">
                    <a16:creationId xmlns:a16="http://schemas.microsoft.com/office/drawing/2014/main" id="{FBEEB1FF-3D71-A74D-90A4-3D92462B5F81}"/>
                  </a:ext>
                </a:extLst>
              </p:cNvPr>
              <p:cNvSpPr>
                <a:spLocks noChangeArrowheads="1"/>
              </p:cNvSpPr>
              <p:nvPr/>
            </p:nvSpPr>
            <p:spPr bwMode="auto">
              <a:xfrm>
                <a:off x="10318749" y="5554663"/>
                <a:ext cx="354180" cy="3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10</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sp>
            <p:nvSpPr>
              <p:cNvPr id="565" name="Rectangle 564">
                <a:extLst>
                  <a:ext uri="{FF2B5EF4-FFF2-40B4-BE49-F238E27FC236}">
                    <a16:creationId xmlns:a16="http://schemas.microsoft.com/office/drawing/2014/main" id="{8546FB90-F4AA-2249-8C40-B5C579D38814}"/>
                  </a:ext>
                </a:extLst>
              </p:cNvPr>
              <p:cNvSpPr>
                <a:spLocks noChangeArrowheads="1"/>
              </p:cNvSpPr>
              <p:nvPr/>
            </p:nvSpPr>
            <p:spPr bwMode="auto">
              <a:xfrm>
                <a:off x="3960074" y="6211819"/>
                <a:ext cx="5651454" cy="42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000000"/>
                    </a:solidFill>
                    <a:effectLst/>
                    <a:latin typeface="Futura PT Book" panose="020B0502020204020303" pitchFamily="34" charset="77"/>
                  </a:rPr>
                  <a:t>Number of census tracts away from origin</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grpSp>
        <p:sp>
          <p:nvSpPr>
            <p:cNvPr id="567" name="Rectangle 365">
              <a:extLst>
                <a:ext uri="{FF2B5EF4-FFF2-40B4-BE49-F238E27FC236}">
                  <a16:creationId xmlns:a16="http://schemas.microsoft.com/office/drawing/2014/main" id="{FE7FD0D0-670D-A84A-BE42-B3B812F8E797}"/>
                </a:ext>
              </a:extLst>
            </p:cNvPr>
            <p:cNvSpPr>
              <a:spLocks noChangeArrowheads="1"/>
            </p:cNvSpPr>
            <p:nvPr/>
          </p:nvSpPr>
          <p:spPr bwMode="auto">
            <a:xfrm>
              <a:off x="6399215" y="160338"/>
              <a:ext cx="92913" cy="46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u="none" strike="noStrike" cap="none" normalizeH="0" baseline="0" dirty="0">
                  <a:ln>
                    <a:noFill/>
                  </a:ln>
                  <a:solidFill>
                    <a:srgbClr val="1E2D53"/>
                  </a:solidFill>
                  <a:effectLst/>
                  <a:latin typeface="Futura PT Book" panose="020B0502020204020303" pitchFamily="34" charset="77"/>
                </a:rPr>
                <a:t> </a:t>
              </a:r>
              <a:endParaRPr kumimoji="0" lang="en-US" altLang="en-US" sz="1200" u="none" strike="noStrike" cap="none" normalizeH="0" baseline="0" dirty="0">
                <a:ln>
                  <a:noFill/>
                </a:ln>
                <a:solidFill>
                  <a:schemeClr val="tx1"/>
                </a:solidFill>
                <a:effectLst/>
                <a:latin typeface="Futura PT Book" panose="020B0502020204020303" pitchFamily="34" charset="77"/>
              </a:endParaRPr>
            </a:p>
          </p:txBody>
        </p:sp>
        <p:grpSp>
          <p:nvGrpSpPr>
            <p:cNvPr id="569" name="Group 568">
              <a:extLst>
                <a:ext uri="{FF2B5EF4-FFF2-40B4-BE49-F238E27FC236}">
                  <a16:creationId xmlns:a16="http://schemas.microsoft.com/office/drawing/2014/main" id="{2B5144A4-1FAA-FA4E-979B-7B891B695021}"/>
                </a:ext>
              </a:extLst>
            </p:cNvPr>
            <p:cNvGrpSpPr/>
            <p:nvPr/>
          </p:nvGrpSpPr>
          <p:grpSpPr>
            <a:xfrm>
              <a:off x="4362192" y="2299751"/>
              <a:ext cx="6682860" cy="1940732"/>
              <a:chOff x="4221515" y="1737044"/>
              <a:chExt cx="6682860" cy="1940732"/>
            </a:xfrm>
          </p:grpSpPr>
          <p:cxnSp>
            <p:nvCxnSpPr>
              <p:cNvPr id="570" name="Straight Arrow Connector 569">
                <a:extLst>
                  <a:ext uri="{FF2B5EF4-FFF2-40B4-BE49-F238E27FC236}">
                    <a16:creationId xmlns:a16="http://schemas.microsoft.com/office/drawing/2014/main" id="{771FED2B-2344-A142-B1F1-5A4A94183883}"/>
                  </a:ext>
                </a:extLst>
              </p:cNvPr>
              <p:cNvCxnSpPr>
                <a:cxnSpLocks/>
              </p:cNvCxnSpPr>
              <p:nvPr/>
            </p:nvCxnSpPr>
            <p:spPr>
              <a:xfrm flipH="1" flipV="1">
                <a:off x="4221515" y="1737044"/>
                <a:ext cx="516625" cy="302363"/>
              </a:xfrm>
              <a:prstGeom prst="straightConnector1">
                <a:avLst/>
              </a:prstGeom>
              <a:ln w="19050">
                <a:tailEnd type="triangle"/>
              </a:ln>
              <a:effectLst/>
            </p:spPr>
            <p:style>
              <a:lnRef idx="1">
                <a:schemeClr val="dk1"/>
              </a:lnRef>
              <a:fillRef idx="0">
                <a:schemeClr val="dk1"/>
              </a:fillRef>
              <a:effectRef idx="0">
                <a:schemeClr val="dk1"/>
              </a:effectRef>
              <a:fontRef idx="minor">
                <a:schemeClr val="tx1"/>
              </a:fontRef>
            </p:style>
          </p:cxnSp>
          <p:sp>
            <p:nvSpPr>
              <p:cNvPr id="571" name="TextBox 570">
                <a:extLst>
                  <a:ext uri="{FF2B5EF4-FFF2-40B4-BE49-F238E27FC236}">
                    <a16:creationId xmlns:a16="http://schemas.microsoft.com/office/drawing/2014/main" id="{1BEEAE67-4634-F644-B20B-BED1C923D10B}"/>
                  </a:ext>
                </a:extLst>
              </p:cNvPr>
              <p:cNvSpPr txBox="1"/>
              <p:nvPr/>
            </p:nvSpPr>
            <p:spPr>
              <a:xfrm>
                <a:off x="4767323" y="1752757"/>
                <a:ext cx="6137052" cy="1925019"/>
              </a:xfrm>
              <a:prstGeom prst="rect">
                <a:avLst/>
              </a:prstGeom>
              <a:noFill/>
            </p:spPr>
            <p:txBody>
              <a:bodyPr wrap="square" lIns="91404" tIns="45718" rIns="91404" bIns="45718" rtlCol="0">
                <a:spAutoFit/>
              </a:bodyPr>
              <a:lstStyle/>
              <a:p>
                <a:pPr marL="0" marR="0" lvl="0" indent="0" algn="l" defTabSz="913992"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Futura PT Book" panose="020B0502020204020303" pitchFamily="34" charset="77"/>
                    <a:cs typeface="Arial" panose="020B0604020202020204" pitchFamily="34" charset="0"/>
                  </a:rPr>
                  <a:t>Since (e.g.</a:t>
                </a:r>
                <a:r>
                  <a:rPr lang="en-US" sz="1600" dirty="0">
                    <a:solidFill>
                      <a:prstClr val="black"/>
                    </a:solidFill>
                    <a:latin typeface="Futura PT Book" panose="020B0502020204020303" pitchFamily="34" charset="77"/>
                    <a:cs typeface="Arial" panose="020B0604020202020204" pitchFamily="34" charset="0"/>
                  </a:rPr>
                  <a:t>) </a:t>
                </a:r>
                <a:r>
                  <a:rPr kumimoji="0" lang="en-US" sz="1600" u="none" strike="noStrike" kern="1200" cap="none" spc="0" normalizeH="0" baseline="0" noProof="0" dirty="0">
                    <a:ln>
                      <a:noFill/>
                    </a:ln>
                    <a:solidFill>
                      <a:prstClr val="black"/>
                    </a:solidFill>
                    <a:effectLst/>
                    <a:uLnTx/>
                    <a:uFillTx/>
                    <a:latin typeface="Futura PT Book" panose="020B0502020204020303" pitchFamily="34" charset="77"/>
                    <a:cs typeface="Arial" panose="020B0604020202020204" pitchFamily="34" charset="0"/>
                  </a:rPr>
                  <a:t>poverty rates in neighboring tracts have</a:t>
                </a:r>
                <a:r>
                  <a:rPr lang="en-US" sz="1600" dirty="0">
                    <a:solidFill>
                      <a:prstClr val="black"/>
                    </a:solidFill>
                    <a:latin typeface="Futura PT Book" panose="020B0502020204020303" pitchFamily="34" charset="77"/>
                    <a:cs typeface="Arial" panose="020B0604020202020204" pitchFamily="34" charset="0"/>
                  </a:rPr>
                  <a:t> </a:t>
                </a:r>
                <a:r>
                  <a:rPr kumimoji="0" lang="en-US" sz="1600" u="none" strike="noStrike" kern="1200" cap="none" spc="0" normalizeH="0" baseline="0" noProof="0" dirty="0">
                    <a:ln>
                      <a:noFill/>
                    </a:ln>
                    <a:solidFill>
                      <a:prstClr val="black"/>
                    </a:solidFill>
                    <a:effectLst/>
                    <a:uLnTx/>
                    <a:uFillTx/>
                    <a:latin typeface="Futura PT Book" panose="020B0502020204020303" pitchFamily="34" charset="77"/>
                    <a:cs typeface="Arial" panose="020B0604020202020204" pitchFamily="34" charset="0"/>
                  </a:rPr>
                  <a:t>little predictive power conditional on poverty rate in own tract…  </a:t>
                </a:r>
                <a:r>
                  <a:rPr kumimoji="0" lang="en-US" sz="1600" b="1" u="none" strike="noStrike" kern="1200" cap="none" spc="0" normalizeH="0" baseline="0" noProof="0" dirty="0">
                    <a:ln>
                      <a:noFill/>
                    </a:ln>
                    <a:solidFill>
                      <a:srgbClr val="457DB6"/>
                    </a:solidFill>
                    <a:effectLst/>
                    <a:uLnTx/>
                    <a:uFillTx/>
                    <a:latin typeface="Futura PT Demi" panose="020B0502020204020303" pitchFamily="34" charset="77"/>
                    <a:cs typeface="Arial" panose="020B0604020202020204" pitchFamily="34" charset="0"/>
                  </a:rPr>
                  <a:t>it seems tracts are sufficiently precise</a:t>
                </a:r>
              </a:p>
            </p:txBody>
          </p:sp>
        </p:grpSp>
      </p:grpSp>
      <p:grpSp>
        <p:nvGrpSpPr>
          <p:cNvPr id="6" name="Group 5">
            <a:extLst>
              <a:ext uri="{FF2B5EF4-FFF2-40B4-BE49-F238E27FC236}">
                <a16:creationId xmlns:a16="http://schemas.microsoft.com/office/drawing/2014/main" id="{B64624B3-0088-A14F-96A1-17E497BB393B}"/>
              </a:ext>
            </a:extLst>
          </p:cNvPr>
          <p:cNvGrpSpPr/>
          <p:nvPr/>
        </p:nvGrpSpPr>
        <p:grpSpPr>
          <a:xfrm>
            <a:off x="462232" y="2553107"/>
            <a:ext cx="5007373" cy="3383908"/>
            <a:chOff x="1403743" y="936911"/>
            <a:chExt cx="9536661" cy="5958574"/>
          </a:xfrm>
        </p:grpSpPr>
        <p:sp>
          <p:nvSpPr>
            <p:cNvPr id="852" name="Oval 305">
              <a:extLst>
                <a:ext uri="{FF2B5EF4-FFF2-40B4-BE49-F238E27FC236}">
                  <a16:creationId xmlns:a16="http://schemas.microsoft.com/office/drawing/2014/main" id="{C934581E-31EF-CE47-9A0F-D146959F8F66}"/>
                </a:ext>
              </a:extLst>
            </p:cNvPr>
            <p:cNvSpPr>
              <a:spLocks noChangeArrowheads="1"/>
            </p:cNvSpPr>
            <p:nvPr/>
          </p:nvSpPr>
          <p:spPr bwMode="auto">
            <a:xfrm>
              <a:off x="2715566" y="5178713"/>
              <a:ext cx="109538"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3" name="Oval 306">
              <a:extLst>
                <a:ext uri="{FF2B5EF4-FFF2-40B4-BE49-F238E27FC236}">
                  <a16:creationId xmlns:a16="http://schemas.microsoft.com/office/drawing/2014/main" id="{74F95DAA-9E9B-0447-B7C1-5451F35D7F8D}"/>
                </a:ext>
              </a:extLst>
            </p:cNvPr>
            <p:cNvSpPr>
              <a:spLocks noChangeArrowheads="1"/>
            </p:cNvSpPr>
            <p:nvPr/>
          </p:nvSpPr>
          <p:spPr bwMode="auto">
            <a:xfrm>
              <a:off x="2915591" y="3453100"/>
              <a:ext cx="109538"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4" name="Oval 307">
              <a:extLst>
                <a:ext uri="{FF2B5EF4-FFF2-40B4-BE49-F238E27FC236}">
                  <a16:creationId xmlns:a16="http://schemas.microsoft.com/office/drawing/2014/main" id="{A12C5290-CF52-8748-9BB3-87D4BCA2B19B}"/>
                </a:ext>
              </a:extLst>
            </p:cNvPr>
            <p:cNvSpPr>
              <a:spLocks noChangeArrowheads="1"/>
            </p:cNvSpPr>
            <p:nvPr/>
          </p:nvSpPr>
          <p:spPr bwMode="auto">
            <a:xfrm>
              <a:off x="3115616" y="2910175"/>
              <a:ext cx="109538"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5" name="Oval 308">
              <a:extLst>
                <a:ext uri="{FF2B5EF4-FFF2-40B4-BE49-F238E27FC236}">
                  <a16:creationId xmlns:a16="http://schemas.microsoft.com/office/drawing/2014/main" id="{72683A21-C325-ED42-A91E-26B8AD4A4A38}"/>
                </a:ext>
              </a:extLst>
            </p:cNvPr>
            <p:cNvSpPr>
              <a:spLocks noChangeArrowheads="1"/>
            </p:cNvSpPr>
            <p:nvPr/>
          </p:nvSpPr>
          <p:spPr bwMode="auto">
            <a:xfrm>
              <a:off x="3315641" y="2389475"/>
              <a:ext cx="11430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6" name="Oval 309">
              <a:extLst>
                <a:ext uri="{FF2B5EF4-FFF2-40B4-BE49-F238E27FC236}">
                  <a16:creationId xmlns:a16="http://schemas.microsoft.com/office/drawing/2014/main" id="{AD76C039-25D9-8642-A7AD-6A02816E7336}"/>
                </a:ext>
              </a:extLst>
            </p:cNvPr>
            <p:cNvSpPr>
              <a:spLocks noChangeArrowheads="1"/>
            </p:cNvSpPr>
            <p:nvPr/>
          </p:nvSpPr>
          <p:spPr bwMode="auto">
            <a:xfrm>
              <a:off x="3515666" y="2360900"/>
              <a:ext cx="11430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7" name="Oval 310">
              <a:extLst>
                <a:ext uri="{FF2B5EF4-FFF2-40B4-BE49-F238E27FC236}">
                  <a16:creationId xmlns:a16="http://schemas.microsoft.com/office/drawing/2014/main" id="{55D987C1-7006-9243-B949-AE0628D31755}"/>
                </a:ext>
              </a:extLst>
            </p:cNvPr>
            <p:cNvSpPr>
              <a:spLocks noChangeArrowheads="1"/>
            </p:cNvSpPr>
            <p:nvPr/>
          </p:nvSpPr>
          <p:spPr bwMode="auto">
            <a:xfrm>
              <a:off x="3715691" y="1864013"/>
              <a:ext cx="11430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8" name="Oval 311">
              <a:extLst>
                <a:ext uri="{FF2B5EF4-FFF2-40B4-BE49-F238E27FC236}">
                  <a16:creationId xmlns:a16="http://schemas.microsoft.com/office/drawing/2014/main" id="{1793CA2C-A18C-764E-B462-E84BEF6A1822}"/>
                </a:ext>
              </a:extLst>
            </p:cNvPr>
            <p:cNvSpPr>
              <a:spLocks noChangeArrowheads="1"/>
            </p:cNvSpPr>
            <p:nvPr/>
          </p:nvSpPr>
          <p:spPr bwMode="auto">
            <a:xfrm>
              <a:off x="3915716" y="2024350"/>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59" name="Oval 312">
              <a:extLst>
                <a:ext uri="{FF2B5EF4-FFF2-40B4-BE49-F238E27FC236}">
                  <a16:creationId xmlns:a16="http://schemas.microsoft.com/office/drawing/2014/main" id="{95A71F02-615B-744A-A362-3B34CD8CD448}"/>
                </a:ext>
              </a:extLst>
            </p:cNvPr>
            <p:cNvSpPr>
              <a:spLocks noChangeArrowheads="1"/>
            </p:cNvSpPr>
            <p:nvPr/>
          </p:nvSpPr>
          <p:spPr bwMode="auto">
            <a:xfrm>
              <a:off x="4115741" y="1864013"/>
              <a:ext cx="11430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0" name="Oval 313">
              <a:extLst>
                <a:ext uri="{FF2B5EF4-FFF2-40B4-BE49-F238E27FC236}">
                  <a16:creationId xmlns:a16="http://schemas.microsoft.com/office/drawing/2014/main" id="{9D4345EA-AE4A-C445-9248-620BF4CFD11A}"/>
                </a:ext>
              </a:extLst>
            </p:cNvPr>
            <p:cNvSpPr>
              <a:spLocks noChangeArrowheads="1"/>
            </p:cNvSpPr>
            <p:nvPr/>
          </p:nvSpPr>
          <p:spPr bwMode="auto">
            <a:xfrm>
              <a:off x="4322116" y="1349663"/>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1" name="Oval 314">
              <a:extLst>
                <a:ext uri="{FF2B5EF4-FFF2-40B4-BE49-F238E27FC236}">
                  <a16:creationId xmlns:a16="http://schemas.microsoft.com/office/drawing/2014/main" id="{9AD00B87-2E32-1645-92C6-BCB10B9D14F5}"/>
                </a:ext>
              </a:extLst>
            </p:cNvPr>
            <p:cNvSpPr>
              <a:spLocks noChangeArrowheads="1"/>
            </p:cNvSpPr>
            <p:nvPr/>
          </p:nvSpPr>
          <p:spPr bwMode="auto">
            <a:xfrm>
              <a:off x="4522141" y="1795750"/>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2" name="Oval 315">
              <a:extLst>
                <a:ext uri="{FF2B5EF4-FFF2-40B4-BE49-F238E27FC236}">
                  <a16:creationId xmlns:a16="http://schemas.microsoft.com/office/drawing/2014/main" id="{EC309168-2A6D-7D40-AE15-D076A57F8929}"/>
                </a:ext>
              </a:extLst>
            </p:cNvPr>
            <p:cNvSpPr>
              <a:spLocks noChangeArrowheads="1"/>
            </p:cNvSpPr>
            <p:nvPr/>
          </p:nvSpPr>
          <p:spPr bwMode="auto">
            <a:xfrm>
              <a:off x="4722166" y="171002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3" name="Oval 316">
              <a:extLst>
                <a:ext uri="{FF2B5EF4-FFF2-40B4-BE49-F238E27FC236}">
                  <a16:creationId xmlns:a16="http://schemas.microsoft.com/office/drawing/2014/main" id="{FF1C96D7-1B68-7E4C-9540-8813479E5D5B}"/>
                </a:ext>
              </a:extLst>
            </p:cNvPr>
            <p:cNvSpPr>
              <a:spLocks noChangeArrowheads="1"/>
            </p:cNvSpPr>
            <p:nvPr/>
          </p:nvSpPr>
          <p:spPr bwMode="auto">
            <a:xfrm>
              <a:off x="4922191" y="1663988"/>
              <a:ext cx="10795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4" name="Oval 317">
              <a:extLst>
                <a:ext uri="{FF2B5EF4-FFF2-40B4-BE49-F238E27FC236}">
                  <a16:creationId xmlns:a16="http://schemas.microsoft.com/office/drawing/2014/main" id="{8C1543CF-A99F-4246-AA4D-D3208BE8F034}"/>
                </a:ext>
              </a:extLst>
            </p:cNvPr>
            <p:cNvSpPr>
              <a:spLocks noChangeArrowheads="1"/>
            </p:cNvSpPr>
            <p:nvPr/>
          </p:nvSpPr>
          <p:spPr bwMode="auto">
            <a:xfrm>
              <a:off x="5122216" y="154492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5" name="Oval 318">
              <a:extLst>
                <a:ext uri="{FF2B5EF4-FFF2-40B4-BE49-F238E27FC236}">
                  <a16:creationId xmlns:a16="http://schemas.microsoft.com/office/drawing/2014/main" id="{6BEE3D54-CD5A-614A-BDD3-8EB4CBBF4CAE}"/>
                </a:ext>
              </a:extLst>
            </p:cNvPr>
            <p:cNvSpPr>
              <a:spLocks noChangeArrowheads="1"/>
            </p:cNvSpPr>
            <p:nvPr/>
          </p:nvSpPr>
          <p:spPr bwMode="auto">
            <a:xfrm>
              <a:off x="5322241" y="131632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6" name="Oval 319">
              <a:extLst>
                <a:ext uri="{FF2B5EF4-FFF2-40B4-BE49-F238E27FC236}">
                  <a16:creationId xmlns:a16="http://schemas.microsoft.com/office/drawing/2014/main" id="{6238B838-3DE0-494A-8FA3-5F23566DC4AC}"/>
                </a:ext>
              </a:extLst>
            </p:cNvPr>
            <p:cNvSpPr>
              <a:spLocks noChangeArrowheads="1"/>
            </p:cNvSpPr>
            <p:nvPr/>
          </p:nvSpPr>
          <p:spPr bwMode="auto">
            <a:xfrm>
              <a:off x="5522266" y="1235363"/>
              <a:ext cx="10795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7" name="Oval 320">
              <a:extLst>
                <a:ext uri="{FF2B5EF4-FFF2-40B4-BE49-F238E27FC236}">
                  <a16:creationId xmlns:a16="http://schemas.microsoft.com/office/drawing/2014/main" id="{8FE3122D-830D-1D4B-BDD0-C20C15A92E8B}"/>
                </a:ext>
              </a:extLst>
            </p:cNvPr>
            <p:cNvSpPr>
              <a:spLocks noChangeArrowheads="1"/>
            </p:cNvSpPr>
            <p:nvPr/>
          </p:nvSpPr>
          <p:spPr bwMode="auto">
            <a:xfrm>
              <a:off x="5722291" y="1556038"/>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8" name="Oval 321">
              <a:extLst>
                <a:ext uri="{FF2B5EF4-FFF2-40B4-BE49-F238E27FC236}">
                  <a16:creationId xmlns:a16="http://schemas.microsoft.com/office/drawing/2014/main" id="{A8AA9E2A-324C-DA48-A825-DD7936BCF533}"/>
                </a:ext>
              </a:extLst>
            </p:cNvPr>
            <p:cNvSpPr>
              <a:spLocks noChangeArrowheads="1"/>
            </p:cNvSpPr>
            <p:nvPr/>
          </p:nvSpPr>
          <p:spPr bwMode="auto">
            <a:xfrm>
              <a:off x="5922316" y="1516350"/>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69" name="Oval 322">
              <a:extLst>
                <a:ext uri="{FF2B5EF4-FFF2-40B4-BE49-F238E27FC236}">
                  <a16:creationId xmlns:a16="http://schemas.microsoft.com/office/drawing/2014/main" id="{A561A9CE-0BD5-D345-A421-1E79B77459EF}"/>
                </a:ext>
              </a:extLst>
            </p:cNvPr>
            <p:cNvSpPr>
              <a:spLocks noChangeArrowheads="1"/>
            </p:cNvSpPr>
            <p:nvPr/>
          </p:nvSpPr>
          <p:spPr bwMode="auto">
            <a:xfrm>
              <a:off x="6122341" y="1470313"/>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0" name="Oval 323">
              <a:extLst>
                <a:ext uri="{FF2B5EF4-FFF2-40B4-BE49-F238E27FC236}">
                  <a16:creationId xmlns:a16="http://schemas.microsoft.com/office/drawing/2014/main" id="{729D0DC3-FB81-0C47-87D4-811062503D4F}"/>
                </a:ext>
              </a:extLst>
            </p:cNvPr>
            <p:cNvSpPr>
              <a:spLocks noChangeArrowheads="1"/>
            </p:cNvSpPr>
            <p:nvPr/>
          </p:nvSpPr>
          <p:spPr bwMode="auto">
            <a:xfrm>
              <a:off x="6322366" y="1389350"/>
              <a:ext cx="11430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1" name="Oval 324">
              <a:extLst>
                <a:ext uri="{FF2B5EF4-FFF2-40B4-BE49-F238E27FC236}">
                  <a16:creationId xmlns:a16="http://schemas.microsoft.com/office/drawing/2014/main" id="{3E7693B7-9D10-424C-934E-CC9FD8FEAA2F}"/>
                </a:ext>
              </a:extLst>
            </p:cNvPr>
            <p:cNvSpPr>
              <a:spLocks noChangeArrowheads="1"/>
            </p:cNvSpPr>
            <p:nvPr/>
          </p:nvSpPr>
          <p:spPr bwMode="auto">
            <a:xfrm>
              <a:off x="6522391" y="1659225"/>
              <a:ext cx="11430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2" name="Oval 325">
              <a:extLst>
                <a:ext uri="{FF2B5EF4-FFF2-40B4-BE49-F238E27FC236}">
                  <a16:creationId xmlns:a16="http://schemas.microsoft.com/office/drawing/2014/main" id="{2877323F-65CA-0C46-A02D-280C34342204}"/>
                </a:ext>
              </a:extLst>
            </p:cNvPr>
            <p:cNvSpPr>
              <a:spLocks noChangeArrowheads="1"/>
            </p:cNvSpPr>
            <p:nvPr/>
          </p:nvSpPr>
          <p:spPr bwMode="auto">
            <a:xfrm>
              <a:off x="6722416" y="1441738"/>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3" name="Oval 326">
              <a:extLst>
                <a:ext uri="{FF2B5EF4-FFF2-40B4-BE49-F238E27FC236}">
                  <a16:creationId xmlns:a16="http://schemas.microsoft.com/office/drawing/2014/main" id="{DF5A9011-B991-3342-9A8C-166498A3AC5E}"/>
                </a:ext>
              </a:extLst>
            </p:cNvPr>
            <p:cNvSpPr>
              <a:spLocks noChangeArrowheads="1"/>
            </p:cNvSpPr>
            <p:nvPr/>
          </p:nvSpPr>
          <p:spPr bwMode="auto">
            <a:xfrm>
              <a:off x="6922441" y="1338550"/>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4" name="Oval 327">
              <a:extLst>
                <a:ext uri="{FF2B5EF4-FFF2-40B4-BE49-F238E27FC236}">
                  <a16:creationId xmlns:a16="http://schemas.microsoft.com/office/drawing/2014/main" id="{C36B2F0C-E212-5F4F-BEDB-8CE4C85310BF}"/>
                </a:ext>
              </a:extLst>
            </p:cNvPr>
            <p:cNvSpPr>
              <a:spLocks noChangeArrowheads="1"/>
            </p:cNvSpPr>
            <p:nvPr/>
          </p:nvSpPr>
          <p:spPr bwMode="auto">
            <a:xfrm>
              <a:off x="7128816" y="113852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5" name="Oval 328">
              <a:extLst>
                <a:ext uri="{FF2B5EF4-FFF2-40B4-BE49-F238E27FC236}">
                  <a16:creationId xmlns:a16="http://schemas.microsoft.com/office/drawing/2014/main" id="{0FFE4788-3303-5C43-A92B-3B24EC5ECDDE}"/>
                </a:ext>
              </a:extLst>
            </p:cNvPr>
            <p:cNvSpPr>
              <a:spLocks noChangeArrowheads="1"/>
            </p:cNvSpPr>
            <p:nvPr/>
          </p:nvSpPr>
          <p:spPr bwMode="auto">
            <a:xfrm>
              <a:off x="7328841" y="1338550"/>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6" name="Oval 329">
              <a:extLst>
                <a:ext uri="{FF2B5EF4-FFF2-40B4-BE49-F238E27FC236}">
                  <a16:creationId xmlns:a16="http://schemas.microsoft.com/office/drawing/2014/main" id="{C30852FC-A2B0-C648-BE9E-B73A059BB5BA}"/>
                </a:ext>
              </a:extLst>
            </p:cNvPr>
            <p:cNvSpPr>
              <a:spLocks noChangeArrowheads="1"/>
            </p:cNvSpPr>
            <p:nvPr/>
          </p:nvSpPr>
          <p:spPr bwMode="auto">
            <a:xfrm>
              <a:off x="7528866" y="1356013"/>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7" name="Oval 330">
              <a:extLst>
                <a:ext uri="{FF2B5EF4-FFF2-40B4-BE49-F238E27FC236}">
                  <a16:creationId xmlns:a16="http://schemas.microsoft.com/office/drawing/2014/main" id="{4076D2AF-8E4B-D94E-88A7-2E6BFFFE95A6}"/>
                </a:ext>
              </a:extLst>
            </p:cNvPr>
            <p:cNvSpPr>
              <a:spLocks noChangeArrowheads="1"/>
            </p:cNvSpPr>
            <p:nvPr/>
          </p:nvSpPr>
          <p:spPr bwMode="auto">
            <a:xfrm>
              <a:off x="7728891" y="1417925"/>
              <a:ext cx="10795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8" name="Oval 331">
              <a:extLst>
                <a:ext uri="{FF2B5EF4-FFF2-40B4-BE49-F238E27FC236}">
                  <a16:creationId xmlns:a16="http://schemas.microsoft.com/office/drawing/2014/main" id="{13A94EB2-793F-6C42-A07E-1DD601C51D5D}"/>
                </a:ext>
              </a:extLst>
            </p:cNvPr>
            <p:cNvSpPr>
              <a:spLocks noChangeArrowheads="1"/>
            </p:cNvSpPr>
            <p:nvPr/>
          </p:nvSpPr>
          <p:spPr bwMode="auto">
            <a:xfrm>
              <a:off x="7928916" y="1206788"/>
              <a:ext cx="10795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79" name="Oval 332">
              <a:extLst>
                <a:ext uri="{FF2B5EF4-FFF2-40B4-BE49-F238E27FC236}">
                  <a16:creationId xmlns:a16="http://schemas.microsoft.com/office/drawing/2014/main" id="{05F08648-3A69-0548-B910-F151F999D412}"/>
                </a:ext>
              </a:extLst>
            </p:cNvPr>
            <p:cNvSpPr>
              <a:spLocks noChangeArrowheads="1"/>
            </p:cNvSpPr>
            <p:nvPr/>
          </p:nvSpPr>
          <p:spPr bwMode="auto">
            <a:xfrm>
              <a:off x="8128941" y="1573500"/>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0" name="Oval 333">
              <a:extLst>
                <a:ext uri="{FF2B5EF4-FFF2-40B4-BE49-F238E27FC236}">
                  <a16:creationId xmlns:a16="http://schemas.microsoft.com/office/drawing/2014/main" id="{3B5D436B-C116-8346-A994-17A3786F403B}"/>
                </a:ext>
              </a:extLst>
            </p:cNvPr>
            <p:cNvSpPr>
              <a:spLocks noChangeArrowheads="1"/>
            </p:cNvSpPr>
            <p:nvPr/>
          </p:nvSpPr>
          <p:spPr bwMode="auto">
            <a:xfrm>
              <a:off x="8328966" y="1373475"/>
              <a:ext cx="10795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1" name="Oval 334">
              <a:extLst>
                <a:ext uri="{FF2B5EF4-FFF2-40B4-BE49-F238E27FC236}">
                  <a16:creationId xmlns:a16="http://schemas.microsoft.com/office/drawing/2014/main" id="{3193B67A-75B0-F743-A5A0-E4E42A3F12BA}"/>
                </a:ext>
              </a:extLst>
            </p:cNvPr>
            <p:cNvSpPr>
              <a:spLocks noChangeArrowheads="1"/>
            </p:cNvSpPr>
            <p:nvPr/>
          </p:nvSpPr>
          <p:spPr bwMode="auto">
            <a:xfrm>
              <a:off x="8528991" y="1327438"/>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2" name="Oval 335">
              <a:extLst>
                <a:ext uri="{FF2B5EF4-FFF2-40B4-BE49-F238E27FC236}">
                  <a16:creationId xmlns:a16="http://schemas.microsoft.com/office/drawing/2014/main" id="{E35C76B3-419E-0C45-88D3-EA56DC6949FE}"/>
                </a:ext>
              </a:extLst>
            </p:cNvPr>
            <p:cNvSpPr>
              <a:spLocks noChangeArrowheads="1"/>
            </p:cNvSpPr>
            <p:nvPr/>
          </p:nvSpPr>
          <p:spPr bwMode="auto">
            <a:xfrm>
              <a:off x="8729016" y="1703675"/>
              <a:ext cx="10795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3" name="Oval 336">
              <a:extLst>
                <a:ext uri="{FF2B5EF4-FFF2-40B4-BE49-F238E27FC236}">
                  <a16:creationId xmlns:a16="http://schemas.microsoft.com/office/drawing/2014/main" id="{FF30BB9F-8363-E042-8A73-4280B6E15FD5}"/>
                </a:ext>
              </a:extLst>
            </p:cNvPr>
            <p:cNvSpPr>
              <a:spLocks noChangeArrowheads="1"/>
            </p:cNvSpPr>
            <p:nvPr/>
          </p:nvSpPr>
          <p:spPr bwMode="auto">
            <a:xfrm>
              <a:off x="8929041" y="1367125"/>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4" name="Oval 337">
              <a:extLst>
                <a:ext uri="{FF2B5EF4-FFF2-40B4-BE49-F238E27FC236}">
                  <a16:creationId xmlns:a16="http://schemas.microsoft.com/office/drawing/2014/main" id="{4995C5C6-FB71-6F45-B06E-3A8EAC13552A}"/>
                </a:ext>
              </a:extLst>
            </p:cNvPr>
            <p:cNvSpPr>
              <a:spLocks noChangeArrowheads="1"/>
            </p:cNvSpPr>
            <p:nvPr/>
          </p:nvSpPr>
          <p:spPr bwMode="auto">
            <a:xfrm>
              <a:off x="9129066" y="1417925"/>
              <a:ext cx="114300"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5" name="Oval 338">
              <a:extLst>
                <a:ext uri="{FF2B5EF4-FFF2-40B4-BE49-F238E27FC236}">
                  <a16:creationId xmlns:a16="http://schemas.microsoft.com/office/drawing/2014/main" id="{25299431-575E-464D-AC69-A6874F12E714}"/>
                </a:ext>
              </a:extLst>
            </p:cNvPr>
            <p:cNvSpPr>
              <a:spLocks noChangeArrowheads="1"/>
            </p:cNvSpPr>
            <p:nvPr/>
          </p:nvSpPr>
          <p:spPr bwMode="auto">
            <a:xfrm>
              <a:off x="9329091" y="1252825"/>
              <a:ext cx="114300"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6" name="Oval 339">
              <a:extLst>
                <a:ext uri="{FF2B5EF4-FFF2-40B4-BE49-F238E27FC236}">
                  <a16:creationId xmlns:a16="http://schemas.microsoft.com/office/drawing/2014/main" id="{BA452A37-C319-7548-882D-986BE022069F}"/>
                </a:ext>
              </a:extLst>
            </p:cNvPr>
            <p:cNvSpPr>
              <a:spLocks noChangeArrowheads="1"/>
            </p:cNvSpPr>
            <p:nvPr/>
          </p:nvSpPr>
          <p:spPr bwMode="auto">
            <a:xfrm>
              <a:off x="9529116" y="1406813"/>
              <a:ext cx="114300"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7" name="Oval 340">
              <a:extLst>
                <a:ext uri="{FF2B5EF4-FFF2-40B4-BE49-F238E27FC236}">
                  <a16:creationId xmlns:a16="http://schemas.microsoft.com/office/drawing/2014/main" id="{BA4736F8-1DB7-D04E-AC30-E332E295BC68}"/>
                </a:ext>
              </a:extLst>
            </p:cNvPr>
            <p:cNvSpPr>
              <a:spLocks noChangeArrowheads="1"/>
            </p:cNvSpPr>
            <p:nvPr/>
          </p:nvSpPr>
          <p:spPr bwMode="auto">
            <a:xfrm>
              <a:off x="9733904" y="1635413"/>
              <a:ext cx="109538" cy="1143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8" name="Oval 341">
              <a:extLst>
                <a:ext uri="{FF2B5EF4-FFF2-40B4-BE49-F238E27FC236}">
                  <a16:creationId xmlns:a16="http://schemas.microsoft.com/office/drawing/2014/main" id="{2B79C88C-D5E8-BC40-901E-7A5475DAE228}"/>
                </a:ext>
              </a:extLst>
            </p:cNvPr>
            <p:cNvSpPr>
              <a:spLocks noChangeArrowheads="1"/>
            </p:cNvSpPr>
            <p:nvPr/>
          </p:nvSpPr>
          <p:spPr bwMode="auto">
            <a:xfrm>
              <a:off x="9933929" y="1332200"/>
              <a:ext cx="109538"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89" name="Oval 342">
              <a:extLst>
                <a:ext uri="{FF2B5EF4-FFF2-40B4-BE49-F238E27FC236}">
                  <a16:creationId xmlns:a16="http://schemas.microsoft.com/office/drawing/2014/main" id="{1D51A08C-1333-C649-88C3-88349C33D34F}"/>
                </a:ext>
              </a:extLst>
            </p:cNvPr>
            <p:cNvSpPr>
              <a:spLocks noChangeArrowheads="1"/>
            </p:cNvSpPr>
            <p:nvPr/>
          </p:nvSpPr>
          <p:spPr bwMode="auto">
            <a:xfrm>
              <a:off x="10133954" y="1281400"/>
              <a:ext cx="109538"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0" name="Oval 343">
              <a:extLst>
                <a:ext uri="{FF2B5EF4-FFF2-40B4-BE49-F238E27FC236}">
                  <a16:creationId xmlns:a16="http://schemas.microsoft.com/office/drawing/2014/main" id="{48239A0A-7DA3-C549-8C7B-4F3F0C051ADB}"/>
                </a:ext>
              </a:extLst>
            </p:cNvPr>
            <p:cNvSpPr>
              <a:spLocks noChangeArrowheads="1"/>
            </p:cNvSpPr>
            <p:nvPr/>
          </p:nvSpPr>
          <p:spPr bwMode="auto">
            <a:xfrm>
              <a:off x="10333979" y="1452850"/>
              <a:ext cx="109538"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1" name="Oval 344">
              <a:extLst>
                <a:ext uri="{FF2B5EF4-FFF2-40B4-BE49-F238E27FC236}">
                  <a16:creationId xmlns:a16="http://schemas.microsoft.com/office/drawing/2014/main" id="{377C00C0-00FC-6246-96BD-65EF149A353C}"/>
                </a:ext>
              </a:extLst>
            </p:cNvPr>
            <p:cNvSpPr>
              <a:spLocks noChangeArrowheads="1"/>
            </p:cNvSpPr>
            <p:nvPr/>
          </p:nvSpPr>
          <p:spPr bwMode="auto">
            <a:xfrm>
              <a:off x="10534004" y="1659225"/>
              <a:ext cx="109538" cy="10795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2" name="Oval 345">
              <a:extLst>
                <a:ext uri="{FF2B5EF4-FFF2-40B4-BE49-F238E27FC236}">
                  <a16:creationId xmlns:a16="http://schemas.microsoft.com/office/drawing/2014/main" id="{906879D5-4474-1945-949B-7CCBC784D129}"/>
                </a:ext>
              </a:extLst>
            </p:cNvPr>
            <p:cNvSpPr>
              <a:spLocks noChangeArrowheads="1"/>
            </p:cNvSpPr>
            <p:nvPr/>
          </p:nvSpPr>
          <p:spPr bwMode="auto">
            <a:xfrm>
              <a:off x="10734029" y="1606838"/>
              <a:ext cx="109538" cy="10953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3" name="Freeform 346">
              <a:extLst>
                <a:ext uri="{FF2B5EF4-FFF2-40B4-BE49-F238E27FC236}">
                  <a16:creationId xmlns:a16="http://schemas.microsoft.com/office/drawing/2014/main" id="{2DDA51B3-3394-F147-A7CE-0D58D151E0DE}"/>
                </a:ext>
              </a:extLst>
            </p:cNvPr>
            <p:cNvSpPr>
              <a:spLocks/>
            </p:cNvSpPr>
            <p:nvPr/>
          </p:nvSpPr>
          <p:spPr bwMode="auto">
            <a:xfrm>
              <a:off x="2772716" y="1430625"/>
              <a:ext cx="8018463" cy="3730625"/>
            </a:xfrm>
            <a:custGeom>
              <a:avLst/>
              <a:gdLst>
                <a:gd name="T0" fmla="*/ 0 w 1403"/>
                <a:gd name="T1" fmla="*/ 653 h 653"/>
                <a:gd name="T2" fmla="*/ 35 w 1403"/>
                <a:gd name="T3" fmla="*/ 382 h 653"/>
                <a:gd name="T4" fmla="*/ 70 w 1403"/>
                <a:gd name="T5" fmla="*/ 264 h 653"/>
                <a:gd name="T6" fmla="*/ 105 w 1403"/>
                <a:gd name="T7" fmla="*/ 195 h 653"/>
                <a:gd name="T8" fmla="*/ 140 w 1403"/>
                <a:gd name="T9" fmla="*/ 150 h 653"/>
                <a:gd name="T10" fmla="*/ 175 w 1403"/>
                <a:gd name="T11" fmla="*/ 117 h 653"/>
                <a:gd name="T12" fmla="*/ 210 w 1403"/>
                <a:gd name="T13" fmla="*/ 93 h 653"/>
                <a:gd name="T14" fmla="*/ 245 w 1403"/>
                <a:gd name="T15" fmla="*/ 74 h 653"/>
                <a:gd name="T16" fmla="*/ 280 w 1403"/>
                <a:gd name="T17" fmla="*/ 59 h 653"/>
                <a:gd name="T18" fmla="*/ 315 w 1403"/>
                <a:gd name="T19" fmla="*/ 47 h 653"/>
                <a:gd name="T20" fmla="*/ 350 w 1403"/>
                <a:gd name="T21" fmla="*/ 38 h 653"/>
                <a:gd name="T22" fmla="*/ 385 w 1403"/>
                <a:gd name="T23" fmla="*/ 30 h 653"/>
                <a:gd name="T24" fmla="*/ 420 w 1403"/>
                <a:gd name="T25" fmla="*/ 23 h 653"/>
                <a:gd name="T26" fmla="*/ 456 w 1403"/>
                <a:gd name="T27" fmla="*/ 18 h 653"/>
                <a:gd name="T28" fmla="*/ 491 w 1403"/>
                <a:gd name="T29" fmla="*/ 14 h 653"/>
                <a:gd name="T30" fmla="*/ 526 w 1403"/>
                <a:gd name="T31" fmla="*/ 10 h 653"/>
                <a:gd name="T32" fmla="*/ 561 w 1403"/>
                <a:gd name="T33" fmla="*/ 7 h 653"/>
                <a:gd name="T34" fmla="*/ 596 w 1403"/>
                <a:gd name="T35" fmla="*/ 5 h 653"/>
                <a:gd name="T36" fmla="*/ 631 w 1403"/>
                <a:gd name="T37" fmla="*/ 3 h 653"/>
                <a:gd name="T38" fmla="*/ 666 w 1403"/>
                <a:gd name="T39" fmla="*/ 2 h 653"/>
                <a:gd name="T40" fmla="*/ 701 w 1403"/>
                <a:gd name="T41" fmla="*/ 1 h 653"/>
                <a:gd name="T42" fmla="*/ 736 w 1403"/>
                <a:gd name="T43" fmla="*/ 0 h 653"/>
                <a:gd name="T44" fmla="*/ 771 w 1403"/>
                <a:gd name="T45" fmla="*/ 0 h 653"/>
                <a:gd name="T46" fmla="*/ 806 w 1403"/>
                <a:gd name="T47" fmla="*/ 0 h 653"/>
                <a:gd name="T48" fmla="*/ 841 w 1403"/>
                <a:gd name="T49" fmla="*/ 0 h 653"/>
                <a:gd name="T50" fmla="*/ 876 w 1403"/>
                <a:gd name="T51" fmla="*/ 1 h 653"/>
                <a:gd name="T52" fmla="*/ 912 w 1403"/>
                <a:gd name="T53" fmla="*/ 2 h 653"/>
                <a:gd name="T54" fmla="*/ 947 w 1403"/>
                <a:gd name="T55" fmla="*/ 2 h 653"/>
                <a:gd name="T56" fmla="*/ 982 w 1403"/>
                <a:gd name="T57" fmla="*/ 3 h 653"/>
                <a:gd name="T58" fmla="*/ 1017 w 1403"/>
                <a:gd name="T59" fmla="*/ 5 h 653"/>
                <a:gd name="T60" fmla="*/ 1052 w 1403"/>
                <a:gd name="T61" fmla="*/ 6 h 653"/>
                <a:gd name="T62" fmla="*/ 1087 w 1403"/>
                <a:gd name="T63" fmla="*/ 8 h 653"/>
                <a:gd name="T64" fmla="*/ 1122 w 1403"/>
                <a:gd name="T65" fmla="*/ 9 h 653"/>
                <a:gd name="T66" fmla="*/ 1157 w 1403"/>
                <a:gd name="T67" fmla="*/ 11 h 653"/>
                <a:gd name="T68" fmla="*/ 1192 w 1403"/>
                <a:gd name="T69" fmla="*/ 13 h 653"/>
                <a:gd name="T70" fmla="*/ 1227 w 1403"/>
                <a:gd name="T71" fmla="*/ 15 h 653"/>
                <a:gd name="T72" fmla="*/ 1262 w 1403"/>
                <a:gd name="T73" fmla="*/ 17 h 653"/>
                <a:gd name="T74" fmla="*/ 1297 w 1403"/>
                <a:gd name="T75" fmla="*/ 19 h 653"/>
                <a:gd name="T76" fmla="*/ 1332 w 1403"/>
                <a:gd name="T77" fmla="*/ 21 h 653"/>
                <a:gd name="T78" fmla="*/ 1368 w 1403"/>
                <a:gd name="T79" fmla="*/ 23 h 653"/>
                <a:gd name="T80" fmla="*/ 1403 w 1403"/>
                <a:gd name="T81" fmla="*/ 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3" h="653">
                  <a:moveTo>
                    <a:pt x="0" y="653"/>
                  </a:moveTo>
                  <a:lnTo>
                    <a:pt x="35" y="382"/>
                  </a:lnTo>
                  <a:lnTo>
                    <a:pt x="70" y="264"/>
                  </a:lnTo>
                  <a:lnTo>
                    <a:pt x="105" y="195"/>
                  </a:lnTo>
                  <a:lnTo>
                    <a:pt x="140" y="150"/>
                  </a:lnTo>
                  <a:lnTo>
                    <a:pt x="175" y="117"/>
                  </a:lnTo>
                  <a:lnTo>
                    <a:pt x="210" y="93"/>
                  </a:lnTo>
                  <a:lnTo>
                    <a:pt x="245" y="74"/>
                  </a:lnTo>
                  <a:lnTo>
                    <a:pt x="280" y="59"/>
                  </a:lnTo>
                  <a:lnTo>
                    <a:pt x="315" y="47"/>
                  </a:lnTo>
                  <a:lnTo>
                    <a:pt x="350" y="38"/>
                  </a:lnTo>
                  <a:lnTo>
                    <a:pt x="385" y="30"/>
                  </a:lnTo>
                  <a:lnTo>
                    <a:pt x="420" y="23"/>
                  </a:lnTo>
                  <a:lnTo>
                    <a:pt x="456" y="18"/>
                  </a:lnTo>
                  <a:lnTo>
                    <a:pt x="491" y="14"/>
                  </a:lnTo>
                  <a:lnTo>
                    <a:pt x="526" y="10"/>
                  </a:lnTo>
                  <a:lnTo>
                    <a:pt x="561" y="7"/>
                  </a:lnTo>
                  <a:lnTo>
                    <a:pt x="596" y="5"/>
                  </a:lnTo>
                  <a:lnTo>
                    <a:pt x="631" y="3"/>
                  </a:lnTo>
                  <a:lnTo>
                    <a:pt x="666" y="2"/>
                  </a:lnTo>
                  <a:lnTo>
                    <a:pt x="701" y="1"/>
                  </a:lnTo>
                  <a:lnTo>
                    <a:pt x="736" y="0"/>
                  </a:lnTo>
                  <a:lnTo>
                    <a:pt x="771" y="0"/>
                  </a:lnTo>
                  <a:lnTo>
                    <a:pt x="806" y="0"/>
                  </a:lnTo>
                  <a:lnTo>
                    <a:pt x="841" y="0"/>
                  </a:lnTo>
                  <a:lnTo>
                    <a:pt x="876" y="1"/>
                  </a:lnTo>
                  <a:lnTo>
                    <a:pt x="912" y="2"/>
                  </a:lnTo>
                  <a:lnTo>
                    <a:pt x="947" y="2"/>
                  </a:lnTo>
                  <a:lnTo>
                    <a:pt x="982" y="3"/>
                  </a:lnTo>
                  <a:lnTo>
                    <a:pt x="1017" y="5"/>
                  </a:lnTo>
                  <a:lnTo>
                    <a:pt x="1052" y="6"/>
                  </a:lnTo>
                  <a:lnTo>
                    <a:pt x="1087" y="8"/>
                  </a:lnTo>
                  <a:lnTo>
                    <a:pt x="1122" y="9"/>
                  </a:lnTo>
                  <a:lnTo>
                    <a:pt x="1157" y="11"/>
                  </a:lnTo>
                  <a:lnTo>
                    <a:pt x="1192" y="13"/>
                  </a:lnTo>
                  <a:lnTo>
                    <a:pt x="1227" y="15"/>
                  </a:lnTo>
                  <a:lnTo>
                    <a:pt x="1262" y="17"/>
                  </a:lnTo>
                  <a:lnTo>
                    <a:pt x="1297" y="19"/>
                  </a:lnTo>
                  <a:lnTo>
                    <a:pt x="1332" y="21"/>
                  </a:lnTo>
                  <a:lnTo>
                    <a:pt x="1368" y="23"/>
                  </a:lnTo>
                  <a:lnTo>
                    <a:pt x="1403" y="26"/>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4" name="Line 347">
              <a:extLst>
                <a:ext uri="{FF2B5EF4-FFF2-40B4-BE49-F238E27FC236}">
                  <a16:creationId xmlns:a16="http://schemas.microsoft.com/office/drawing/2014/main" id="{1AB23652-5FB5-3349-8942-3CCF99DDB4DC}"/>
                </a:ext>
              </a:extLst>
            </p:cNvPr>
            <p:cNvSpPr>
              <a:spLocks noChangeShapeType="1"/>
            </p:cNvSpPr>
            <p:nvPr/>
          </p:nvSpPr>
          <p:spPr bwMode="auto">
            <a:xfrm flipV="1">
              <a:off x="2772716" y="4927888"/>
              <a:ext cx="12700"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5" name="Line 348">
              <a:extLst>
                <a:ext uri="{FF2B5EF4-FFF2-40B4-BE49-F238E27FC236}">
                  <a16:creationId xmlns:a16="http://schemas.microsoft.com/office/drawing/2014/main" id="{131598F7-CA14-3140-A85E-D1055EEB6E63}"/>
                </a:ext>
              </a:extLst>
            </p:cNvPr>
            <p:cNvSpPr>
              <a:spLocks noChangeShapeType="1"/>
            </p:cNvSpPr>
            <p:nvPr/>
          </p:nvSpPr>
          <p:spPr bwMode="auto">
            <a:xfrm flipV="1">
              <a:off x="2796529" y="4721513"/>
              <a:ext cx="1111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6" name="Line 349">
              <a:extLst>
                <a:ext uri="{FF2B5EF4-FFF2-40B4-BE49-F238E27FC236}">
                  <a16:creationId xmlns:a16="http://schemas.microsoft.com/office/drawing/2014/main" id="{630B3011-0993-6744-84B8-66EF89FC3271}"/>
                </a:ext>
              </a:extLst>
            </p:cNvPr>
            <p:cNvSpPr>
              <a:spLocks noChangeShapeType="1"/>
            </p:cNvSpPr>
            <p:nvPr/>
          </p:nvSpPr>
          <p:spPr bwMode="auto">
            <a:xfrm flipV="1">
              <a:off x="2813991" y="4521488"/>
              <a:ext cx="158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7" name="Line 350">
              <a:extLst>
                <a:ext uri="{FF2B5EF4-FFF2-40B4-BE49-F238E27FC236}">
                  <a16:creationId xmlns:a16="http://schemas.microsoft.com/office/drawing/2014/main" id="{29294664-D74E-0F4E-A07E-640694027EFB}"/>
                </a:ext>
              </a:extLst>
            </p:cNvPr>
            <p:cNvSpPr>
              <a:spLocks noChangeShapeType="1"/>
            </p:cNvSpPr>
            <p:nvPr/>
          </p:nvSpPr>
          <p:spPr bwMode="auto">
            <a:xfrm flipV="1">
              <a:off x="2836216" y="4316700"/>
              <a:ext cx="17463"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8" name="Line 351">
              <a:extLst>
                <a:ext uri="{FF2B5EF4-FFF2-40B4-BE49-F238E27FC236}">
                  <a16:creationId xmlns:a16="http://schemas.microsoft.com/office/drawing/2014/main" id="{38326E6B-B58A-2B4C-B5E3-1509BF8B1B4B}"/>
                </a:ext>
              </a:extLst>
            </p:cNvPr>
            <p:cNvSpPr>
              <a:spLocks noChangeShapeType="1"/>
            </p:cNvSpPr>
            <p:nvPr/>
          </p:nvSpPr>
          <p:spPr bwMode="auto">
            <a:xfrm flipV="1">
              <a:off x="2858441" y="4110325"/>
              <a:ext cx="17463"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899" name="Line 352">
              <a:extLst>
                <a:ext uri="{FF2B5EF4-FFF2-40B4-BE49-F238E27FC236}">
                  <a16:creationId xmlns:a16="http://schemas.microsoft.com/office/drawing/2014/main" id="{45BC4A8A-CA17-7D49-B6D8-BA8CD7781854}"/>
                </a:ext>
              </a:extLst>
            </p:cNvPr>
            <p:cNvSpPr>
              <a:spLocks noChangeShapeType="1"/>
            </p:cNvSpPr>
            <p:nvPr/>
          </p:nvSpPr>
          <p:spPr bwMode="auto">
            <a:xfrm flipV="1">
              <a:off x="2882254" y="3903950"/>
              <a:ext cx="1746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0" name="Line 353">
              <a:extLst>
                <a:ext uri="{FF2B5EF4-FFF2-40B4-BE49-F238E27FC236}">
                  <a16:creationId xmlns:a16="http://schemas.microsoft.com/office/drawing/2014/main" id="{51400F23-B987-C749-93AB-F1DEEC86B122}"/>
                </a:ext>
              </a:extLst>
            </p:cNvPr>
            <p:cNvSpPr>
              <a:spLocks noChangeShapeType="1"/>
            </p:cNvSpPr>
            <p:nvPr/>
          </p:nvSpPr>
          <p:spPr bwMode="auto">
            <a:xfrm flipV="1">
              <a:off x="2904479" y="3703925"/>
              <a:ext cx="17463"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1" name="Line 354">
              <a:extLst>
                <a:ext uri="{FF2B5EF4-FFF2-40B4-BE49-F238E27FC236}">
                  <a16:creationId xmlns:a16="http://schemas.microsoft.com/office/drawing/2014/main" id="{B3547E3B-7E70-1345-B4DD-FEE8890EA69C}"/>
                </a:ext>
              </a:extLst>
            </p:cNvPr>
            <p:cNvSpPr>
              <a:spLocks noChangeShapeType="1"/>
            </p:cNvSpPr>
            <p:nvPr/>
          </p:nvSpPr>
          <p:spPr bwMode="auto">
            <a:xfrm flipV="1">
              <a:off x="2928291" y="3499138"/>
              <a:ext cx="15875"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2" name="Line 355">
              <a:extLst>
                <a:ext uri="{FF2B5EF4-FFF2-40B4-BE49-F238E27FC236}">
                  <a16:creationId xmlns:a16="http://schemas.microsoft.com/office/drawing/2014/main" id="{2BBE2954-F6E6-DC4C-A1BE-368E7B567BFF}"/>
                </a:ext>
              </a:extLst>
            </p:cNvPr>
            <p:cNvSpPr>
              <a:spLocks noChangeShapeType="1"/>
            </p:cNvSpPr>
            <p:nvPr/>
          </p:nvSpPr>
          <p:spPr bwMode="auto">
            <a:xfrm flipV="1">
              <a:off x="2950516" y="3292763"/>
              <a:ext cx="1746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3" name="Line 356">
              <a:extLst>
                <a:ext uri="{FF2B5EF4-FFF2-40B4-BE49-F238E27FC236}">
                  <a16:creationId xmlns:a16="http://schemas.microsoft.com/office/drawing/2014/main" id="{B749CACF-2D24-B041-BD05-D4B635912EDD}"/>
                </a:ext>
              </a:extLst>
            </p:cNvPr>
            <p:cNvSpPr>
              <a:spLocks noChangeShapeType="1"/>
            </p:cNvSpPr>
            <p:nvPr/>
          </p:nvSpPr>
          <p:spPr bwMode="auto">
            <a:xfrm flipV="1">
              <a:off x="2985441" y="3099088"/>
              <a:ext cx="4445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4" name="Line 357">
              <a:extLst>
                <a:ext uri="{FF2B5EF4-FFF2-40B4-BE49-F238E27FC236}">
                  <a16:creationId xmlns:a16="http://schemas.microsoft.com/office/drawing/2014/main" id="{2EE8F795-4E60-0D44-BFC1-92D847D41762}"/>
                </a:ext>
              </a:extLst>
            </p:cNvPr>
            <p:cNvSpPr>
              <a:spLocks noChangeShapeType="1"/>
            </p:cNvSpPr>
            <p:nvPr/>
          </p:nvSpPr>
          <p:spPr bwMode="auto">
            <a:xfrm flipV="1">
              <a:off x="3053704" y="2903825"/>
              <a:ext cx="5080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5" name="Line 358">
              <a:extLst>
                <a:ext uri="{FF2B5EF4-FFF2-40B4-BE49-F238E27FC236}">
                  <a16:creationId xmlns:a16="http://schemas.microsoft.com/office/drawing/2014/main" id="{6A55D51C-5F10-454D-A583-F3C72350C90E}"/>
                </a:ext>
              </a:extLst>
            </p:cNvPr>
            <p:cNvSpPr>
              <a:spLocks noChangeShapeType="1"/>
            </p:cNvSpPr>
            <p:nvPr/>
          </p:nvSpPr>
          <p:spPr bwMode="auto">
            <a:xfrm flipV="1">
              <a:off x="3128316" y="2716500"/>
              <a:ext cx="4445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6" name="Line 359">
              <a:extLst>
                <a:ext uri="{FF2B5EF4-FFF2-40B4-BE49-F238E27FC236}">
                  <a16:creationId xmlns:a16="http://schemas.microsoft.com/office/drawing/2014/main" id="{8791AF5E-FA09-AA40-A15D-75D5C30BF9D5}"/>
                </a:ext>
              </a:extLst>
            </p:cNvPr>
            <p:cNvSpPr>
              <a:spLocks noChangeShapeType="1"/>
            </p:cNvSpPr>
            <p:nvPr/>
          </p:nvSpPr>
          <p:spPr bwMode="auto">
            <a:xfrm>
              <a:off x="3172766" y="2716500"/>
              <a:ext cx="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7" name="Line 360">
              <a:extLst>
                <a:ext uri="{FF2B5EF4-FFF2-40B4-BE49-F238E27FC236}">
                  <a16:creationId xmlns:a16="http://schemas.microsoft.com/office/drawing/2014/main" id="{E4486FF2-FF8B-CC47-A8C7-03FD3C939C7D}"/>
                </a:ext>
              </a:extLst>
            </p:cNvPr>
            <p:cNvSpPr>
              <a:spLocks noChangeShapeType="1"/>
            </p:cNvSpPr>
            <p:nvPr/>
          </p:nvSpPr>
          <p:spPr bwMode="auto">
            <a:xfrm flipV="1">
              <a:off x="3196579" y="2521238"/>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8" name="Line 361">
              <a:extLst>
                <a:ext uri="{FF2B5EF4-FFF2-40B4-BE49-F238E27FC236}">
                  <a16:creationId xmlns:a16="http://schemas.microsoft.com/office/drawing/2014/main" id="{8EAC85CE-53D3-944A-A4D9-EF2849F94989}"/>
                </a:ext>
              </a:extLst>
            </p:cNvPr>
            <p:cNvSpPr>
              <a:spLocks noChangeShapeType="1"/>
            </p:cNvSpPr>
            <p:nvPr/>
          </p:nvSpPr>
          <p:spPr bwMode="auto">
            <a:xfrm flipV="1">
              <a:off x="3271191" y="2327563"/>
              <a:ext cx="5080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09" name="Line 362">
              <a:extLst>
                <a:ext uri="{FF2B5EF4-FFF2-40B4-BE49-F238E27FC236}">
                  <a16:creationId xmlns:a16="http://schemas.microsoft.com/office/drawing/2014/main" id="{1C8B0876-B779-7540-84D4-FCD805AD499E}"/>
                </a:ext>
              </a:extLst>
            </p:cNvPr>
            <p:cNvSpPr>
              <a:spLocks noChangeShapeType="1"/>
            </p:cNvSpPr>
            <p:nvPr/>
          </p:nvSpPr>
          <p:spPr bwMode="auto">
            <a:xfrm flipV="1">
              <a:off x="3344216" y="2195800"/>
              <a:ext cx="28575" cy="682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0" name="Line 363">
              <a:extLst>
                <a:ext uri="{FF2B5EF4-FFF2-40B4-BE49-F238E27FC236}">
                  <a16:creationId xmlns:a16="http://schemas.microsoft.com/office/drawing/2014/main" id="{AEAFC15B-2749-AF44-91FF-04079C27350E}"/>
                </a:ext>
              </a:extLst>
            </p:cNvPr>
            <p:cNvSpPr>
              <a:spLocks noChangeShapeType="1"/>
            </p:cNvSpPr>
            <p:nvPr/>
          </p:nvSpPr>
          <p:spPr bwMode="auto">
            <a:xfrm flipV="1">
              <a:off x="3372791" y="2189450"/>
              <a:ext cx="63500"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1" name="Line 364">
              <a:extLst>
                <a:ext uri="{FF2B5EF4-FFF2-40B4-BE49-F238E27FC236}">
                  <a16:creationId xmlns:a16="http://schemas.microsoft.com/office/drawing/2014/main" id="{50FDA32D-9B79-3E46-9E3D-D3FD82D38278}"/>
                </a:ext>
              </a:extLst>
            </p:cNvPr>
            <p:cNvSpPr>
              <a:spLocks noChangeShapeType="1"/>
            </p:cNvSpPr>
            <p:nvPr/>
          </p:nvSpPr>
          <p:spPr bwMode="auto">
            <a:xfrm flipV="1">
              <a:off x="3504554" y="2167225"/>
              <a:ext cx="6826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2" name="Line 365">
              <a:extLst>
                <a:ext uri="{FF2B5EF4-FFF2-40B4-BE49-F238E27FC236}">
                  <a16:creationId xmlns:a16="http://schemas.microsoft.com/office/drawing/2014/main" id="{5C02F557-045E-394B-992E-BD278753F7F0}"/>
                </a:ext>
              </a:extLst>
            </p:cNvPr>
            <p:cNvSpPr>
              <a:spLocks noChangeShapeType="1"/>
            </p:cNvSpPr>
            <p:nvPr/>
          </p:nvSpPr>
          <p:spPr bwMode="auto">
            <a:xfrm flipV="1">
              <a:off x="3572816" y="2103725"/>
              <a:ext cx="23813" cy="635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3" name="Line 366">
              <a:extLst>
                <a:ext uri="{FF2B5EF4-FFF2-40B4-BE49-F238E27FC236}">
                  <a16:creationId xmlns:a16="http://schemas.microsoft.com/office/drawing/2014/main" id="{3C3BA0EA-A169-ED45-A351-C398E64A57E6}"/>
                </a:ext>
              </a:extLst>
            </p:cNvPr>
            <p:cNvSpPr>
              <a:spLocks noChangeShapeType="1"/>
            </p:cNvSpPr>
            <p:nvPr/>
          </p:nvSpPr>
          <p:spPr bwMode="auto">
            <a:xfrm flipV="1">
              <a:off x="3625204" y="1916400"/>
              <a:ext cx="46038"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4" name="Line 367">
              <a:extLst>
                <a:ext uri="{FF2B5EF4-FFF2-40B4-BE49-F238E27FC236}">
                  <a16:creationId xmlns:a16="http://schemas.microsoft.com/office/drawing/2014/main" id="{47E83291-59B2-514C-BF4E-897075673443}"/>
                </a:ext>
              </a:extLst>
            </p:cNvPr>
            <p:cNvSpPr>
              <a:spLocks noChangeShapeType="1"/>
            </p:cNvSpPr>
            <p:nvPr/>
          </p:nvSpPr>
          <p:spPr bwMode="auto">
            <a:xfrm flipV="1">
              <a:off x="3699816" y="1727488"/>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5" name="Line 368">
              <a:extLst>
                <a:ext uri="{FF2B5EF4-FFF2-40B4-BE49-F238E27FC236}">
                  <a16:creationId xmlns:a16="http://schemas.microsoft.com/office/drawing/2014/main" id="{E78BFB47-226C-4848-A024-87C027AB2845}"/>
                </a:ext>
              </a:extLst>
            </p:cNvPr>
            <p:cNvSpPr>
              <a:spLocks noChangeShapeType="1"/>
            </p:cNvSpPr>
            <p:nvPr/>
          </p:nvSpPr>
          <p:spPr bwMode="auto">
            <a:xfrm>
              <a:off x="3779191" y="1670338"/>
              <a:ext cx="103188" cy="857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6" name="Line 369">
              <a:extLst>
                <a:ext uri="{FF2B5EF4-FFF2-40B4-BE49-F238E27FC236}">
                  <a16:creationId xmlns:a16="http://schemas.microsoft.com/office/drawing/2014/main" id="{5283490F-DB7B-084B-AFD7-3B55518BB71C}"/>
                </a:ext>
              </a:extLst>
            </p:cNvPr>
            <p:cNvSpPr>
              <a:spLocks noChangeShapeType="1"/>
            </p:cNvSpPr>
            <p:nvPr/>
          </p:nvSpPr>
          <p:spPr bwMode="auto">
            <a:xfrm>
              <a:off x="3939529" y="1802100"/>
              <a:ext cx="33338"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7" name="Line 370">
              <a:extLst>
                <a:ext uri="{FF2B5EF4-FFF2-40B4-BE49-F238E27FC236}">
                  <a16:creationId xmlns:a16="http://schemas.microsoft.com/office/drawing/2014/main" id="{54B7E486-812B-ED49-BB3F-C66929A958BE}"/>
                </a:ext>
              </a:extLst>
            </p:cNvPr>
            <p:cNvSpPr>
              <a:spLocks noChangeShapeType="1"/>
            </p:cNvSpPr>
            <p:nvPr/>
          </p:nvSpPr>
          <p:spPr bwMode="auto">
            <a:xfrm flipV="1">
              <a:off x="3972866" y="1773525"/>
              <a:ext cx="6985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8" name="Line 371">
              <a:extLst>
                <a:ext uri="{FF2B5EF4-FFF2-40B4-BE49-F238E27FC236}">
                  <a16:creationId xmlns:a16="http://schemas.microsoft.com/office/drawing/2014/main" id="{3AFEED19-A0F0-0D4F-90BF-3207B28EEE72}"/>
                </a:ext>
              </a:extLst>
            </p:cNvPr>
            <p:cNvSpPr>
              <a:spLocks noChangeShapeType="1"/>
            </p:cNvSpPr>
            <p:nvPr/>
          </p:nvSpPr>
          <p:spPr bwMode="auto">
            <a:xfrm flipV="1">
              <a:off x="4099866" y="1670338"/>
              <a:ext cx="73025"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19" name="Line 372">
              <a:extLst>
                <a:ext uri="{FF2B5EF4-FFF2-40B4-BE49-F238E27FC236}">
                  <a16:creationId xmlns:a16="http://schemas.microsoft.com/office/drawing/2014/main" id="{D7906FCC-D5C2-2149-A3AB-E15D6A15988E}"/>
                </a:ext>
              </a:extLst>
            </p:cNvPr>
            <p:cNvSpPr>
              <a:spLocks noChangeShapeType="1"/>
            </p:cNvSpPr>
            <p:nvPr/>
          </p:nvSpPr>
          <p:spPr bwMode="auto">
            <a:xfrm flipV="1">
              <a:off x="4172891" y="1630650"/>
              <a:ext cx="174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0" name="Line 373">
              <a:extLst>
                <a:ext uri="{FF2B5EF4-FFF2-40B4-BE49-F238E27FC236}">
                  <a16:creationId xmlns:a16="http://schemas.microsoft.com/office/drawing/2014/main" id="{6DAA60E1-AA36-D940-B54D-0226B4A5DF67}"/>
                </a:ext>
              </a:extLst>
            </p:cNvPr>
            <p:cNvSpPr>
              <a:spLocks noChangeShapeType="1"/>
            </p:cNvSpPr>
            <p:nvPr/>
          </p:nvSpPr>
          <p:spPr bwMode="auto">
            <a:xfrm flipV="1">
              <a:off x="4214166" y="1441738"/>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1" name="Line 374">
              <a:extLst>
                <a:ext uri="{FF2B5EF4-FFF2-40B4-BE49-F238E27FC236}">
                  <a16:creationId xmlns:a16="http://schemas.microsoft.com/office/drawing/2014/main" id="{45AFFF29-FA3A-424B-95E1-7A446FD079FC}"/>
                </a:ext>
              </a:extLst>
            </p:cNvPr>
            <p:cNvSpPr>
              <a:spLocks noChangeShapeType="1"/>
            </p:cNvSpPr>
            <p:nvPr/>
          </p:nvSpPr>
          <p:spPr bwMode="auto">
            <a:xfrm flipV="1">
              <a:off x="4287191" y="1246475"/>
              <a:ext cx="52388"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2" name="Line 375">
              <a:extLst>
                <a:ext uri="{FF2B5EF4-FFF2-40B4-BE49-F238E27FC236}">
                  <a16:creationId xmlns:a16="http://schemas.microsoft.com/office/drawing/2014/main" id="{E312B4D3-FD2A-3C4B-854E-B4EFFCE3EA17}"/>
                </a:ext>
              </a:extLst>
            </p:cNvPr>
            <p:cNvSpPr>
              <a:spLocks noChangeShapeType="1"/>
            </p:cNvSpPr>
            <p:nvPr/>
          </p:nvSpPr>
          <p:spPr bwMode="auto">
            <a:xfrm flipV="1">
              <a:off x="4361804" y="1155988"/>
              <a:ext cx="11113"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3" name="Line 376">
              <a:extLst>
                <a:ext uri="{FF2B5EF4-FFF2-40B4-BE49-F238E27FC236}">
                  <a16:creationId xmlns:a16="http://schemas.microsoft.com/office/drawing/2014/main" id="{1F24CECC-A980-C944-80A9-50DA7C45BF77}"/>
                </a:ext>
              </a:extLst>
            </p:cNvPr>
            <p:cNvSpPr>
              <a:spLocks noChangeShapeType="1"/>
            </p:cNvSpPr>
            <p:nvPr/>
          </p:nvSpPr>
          <p:spPr bwMode="auto">
            <a:xfrm>
              <a:off x="4372916" y="1155988"/>
              <a:ext cx="46038"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4" name="Line 377">
              <a:extLst>
                <a:ext uri="{FF2B5EF4-FFF2-40B4-BE49-F238E27FC236}">
                  <a16:creationId xmlns:a16="http://schemas.microsoft.com/office/drawing/2014/main" id="{0D43DBB3-8A15-1F4F-9C6A-9FE4F00652CA}"/>
                </a:ext>
              </a:extLst>
            </p:cNvPr>
            <p:cNvSpPr>
              <a:spLocks noChangeShapeType="1"/>
            </p:cNvSpPr>
            <p:nvPr/>
          </p:nvSpPr>
          <p:spPr bwMode="auto">
            <a:xfrm>
              <a:off x="4447529" y="1316325"/>
              <a:ext cx="5715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5" name="Line 378">
              <a:extLst>
                <a:ext uri="{FF2B5EF4-FFF2-40B4-BE49-F238E27FC236}">
                  <a16:creationId xmlns:a16="http://schemas.microsoft.com/office/drawing/2014/main" id="{13B82F61-DFF8-8746-8DE9-9A72AC9FBC4F}"/>
                </a:ext>
              </a:extLst>
            </p:cNvPr>
            <p:cNvSpPr>
              <a:spLocks noChangeShapeType="1"/>
            </p:cNvSpPr>
            <p:nvPr/>
          </p:nvSpPr>
          <p:spPr bwMode="auto">
            <a:xfrm>
              <a:off x="4533254" y="1503650"/>
              <a:ext cx="39688" cy="984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6" name="Line 379">
              <a:extLst>
                <a:ext uri="{FF2B5EF4-FFF2-40B4-BE49-F238E27FC236}">
                  <a16:creationId xmlns:a16="http://schemas.microsoft.com/office/drawing/2014/main" id="{2B99C10C-E041-A548-AC0A-1BA2ADDA0AA6}"/>
                </a:ext>
              </a:extLst>
            </p:cNvPr>
            <p:cNvSpPr>
              <a:spLocks noChangeShapeType="1"/>
            </p:cNvSpPr>
            <p:nvPr/>
          </p:nvSpPr>
          <p:spPr bwMode="auto">
            <a:xfrm flipV="1">
              <a:off x="4572941" y="1584613"/>
              <a:ext cx="28575"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7" name="Line 380">
              <a:extLst>
                <a:ext uri="{FF2B5EF4-FFF2-40B4-BE49-F238E27FC236}">
                  <a16:creationId xmlns:a16="http://schemas.microsoft.com/office/drawing/2014/main" id="{2D506E1C-92C2-414D-B047-7A42B11D2602}"/>
                </a:ext>
              </a:extLst>
            </p:cNvPr>
            <p:cNvSpPr>
              <a:spLocks noChangeShapeType="1"/>
            </p:cNvSpPr>
            <p:nvPr/>
          </p:nvSpPr>
          <p:spPr bwMode="auto">
            <a:xfrm flipV="1">
              <a:off x="4671366" y="1516350"/>
              <a:ext cx="101600" cy="444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8" name="Line 381">
              <a:extLst>
                <a:ext uri="{FF2B5EF4-FFF2-40B4-BE49-F238E27FC236}">
                  <a16:creationId xmlns:a16="http://schemas.microsoft.com/office/drawing/2014/main" id="{0916E7E2-9DEB-B549-BA69-2D353968D272}"/>
                </a:ext>
              </a:extLst>
            </p:cNvPr>
            <p:cNvSpPr>
              <a:spLocks noChangeShapeType="1"/>
            </p:cNvSpPr>
            <p:nvPr/>
          </p:nvSpPr>
          <p:spPr bwMode="auto">
            <a:xfrm flipV="1">
              <a:off x="4772966" y="1510000"/>
              <a:ext cx="238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29" name="Line 382">
              <a:extLst>
                <a:ext uri="{FF2B5EF4-FFF2-40B4-BE49-F238E27FC236}">
                  <a16:creationId xmlns:a16="http://schemas.microsoft.com/office/drawing/2014/main" id="{1523C279-BD66-C742-8A2E-C795763EE0DB}"/>
                </a:ext>
              </a:extLst>
            </p:cNvPr>
            <p:cNvSpPr>
              <a:spLocks noChangeShapeType="1"/>
            </p:cNvSpPr>
            <p:nvPr/>
          </p:nvSpPr>
          <p:spPr bwMode="auto">
            <a:xfrm flipV="1">
              <a:off x="4858691" y="1470313"/>
              <a:ext cx="114300"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0" name="Line 383">
              <a:extLst>
                <a:ext uri="{FF2B5EF4-FFF2-40B4-BE49-F238E27FC236}">
                  <a16:creationId xmlns:a16="http://schemas.microsoft.com/office/drawing/2014/main" id="{ECC8A581-7C2C-A142-B9F4-860424C1C7BB}"/>
                </a:ext>
              </a:extLst>
            </p:cNvPr>
            <p:cNvSpPr>
              <a:spLocks noChangeShapeType="1"/>
            </p:cNvSpPr>
            <p:nvPr/>
          </p:nvSpPr>
          <p:spPr bwMode="auto">
            <a:xfrm flipV="1">
              <a:off x="4972991" y="1459200"/>
              <a:ext cx="1746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1" name="Line 384">
              <a:extLst>
                <a:ext uri="{FF2B5EF4-FFF2-40B4-BE49-F238E27FC236}">
                  <a16:creationId xmlns:a16="http://schemas.microsoft.com/office/drawing/2014/main" id="{04722A01-E926-134E-9AA9-8B10ADB137C4}"/>
                </a:ext>
              </a:extLst>
            </p:cNvPr>
            <p:cNvSpPr>
              <a:spLocks noChangeShapeType="1"/>
            </p:cNvSpPr>
            <p:nvPr/>
          </p:nvSpPr>
          <p:spPr bwMode="auto">
            <a:xfrm flipV="1">
              <a:off x="5053954" y="1349663"/>
              <a:ext cx="114300"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2" name="Line 385">
              <a:extLst>
                <a:ext uri="{FF2B5EF4-FFF2-40B4-BE49-F238E27FC236}">
                  <a16:creationId xmlns:a16="http://schemas.microsoft.com/office/drawing/2014/main" id="{DF1F495C-6EEC-9F4A-9A31-D5C7948584DC}"/>
                </a:ext>
              </a:extLst>
            </p:cNvPr>
            <p:cNvSpPr>
              <a:spLocks noChangeShapeType="1"/>
            </p:cNvSpPr>
            <p:nvPr/>
          </p:nvSpPr>
          <p:spPr bwMode="auto">
            <a:xfrm flipV="1">
              <a:off x="5214291" y="1195675"/>
              <a:ext cx="90488" cy="1031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3" name="Line 386">
              <a:extLst>
                <a:ext uri="{FF2B5EF4-FFF2-40B4-BE49-F238E27FC236}">
                  <a16:creationId xmlns:a16="http://schemas.microsoft.com/office/drawing/2014/main" id="{989F8D84-18A4-9F43-8DF7-7048CAF150F5}"/>
                </a:ext>
              </a:extLst>
            </p:cNvPr>
            <p:cNvSpPr>
              <a:spLocks noChangeShapeType="1"/>
            </p:cNvSpPr>
            <p:nvPr/>
          </p:nvSpPr>
          <p:spPr bwMode="auto">
            <a:xfrm flipV="1">
              <a:off x="5350816" y="1121063"/>
              <a:ext cx="28575"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4" name="Line 387">
              <a:extLst>
                <a:ext uri="{FF2B5EF4-FFF2-40B4-BE49-F238E27FC236}">
                  <a16:creationId xmlns:a16="http://schemas.microsoft.com/office/drawing/2014/main" id="{6B209F57-F362-0046-B052-CC9176ACA422}"/>
                </a:ext>
              </a:extLst>
            </p:cNvPr>
            <p:cNvSpPr>
              <a:spLocks noChangeShapeType="1"/>
            </p:cNvSpPr>
            <p:nvPr/>
          </p:nvSpPr>
          <p:spPr bwMode="auto">
            <a:xfrm flipV="1">
              <a:off x="5379391" y="1081375"/>
              <a:ext cx="9207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5" name="Line 388">
              <a:extLst>
                <a:ext uri="{FF2B5EF4-FFF2-40B4-BE49-F238E27FC236}">
                  <a16:creationId xmlns:a16="http://schemas.microsoft.com/office/drawing/2014/main" id="{260C6E53-7DE1-6F44-89B5-8DAE164F4AEB}"/>
                </a:ext>
              </a:extLst>
            </p:cNvPr>
            <p:cNvSpPr>
              <a:spLocks noChangeShapeType="1"/>
            </p:cNvSpPr>
            <p:nvPr/>
          </p:nvSpPr>
          <p:spPr bwMode="auto">
            <a:xfrm flipV="1">
              <a:off x="5533379" y="1041688"/>
              <a:ext cx="46038"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6" name="Line 389">
              <a:extLst>
                <a:ext uri="{FF2B5EF4-FFF2-40B4-BE49-F238E27FC236}">
                  <a16:creationId xmlns:a16="http://schemas.microsoft.com/office/drawing/2014/main" id="{00B4393E-A548-8742-BC1E-C36131A34693}"/>
                </a:ext>
              </a:extLst>
            </p:cNvPr>
            <p:cNvSpPr>
              <a:spLocks noChangeShapeType="1"/>
            </p:cNvSpPr>
            <p:nvPr/>
          </p:nvSpPr>
          <p:spPr bwMode="auto">
            <a:xfrm>
              <a:off x="5579416" y="1041688"/>
              <a:ext cx="46038"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7" name="Line 390">
              <a:extLst>
                <a:ext uri="{FF2B5EF4-FFF2-40B4-BE49-F238E27FC236}">
                  <a16:creationId xmlns:a16="http://schemas.microsoft.com/office/drawing/2014/main" id="{E5547A82-83AE-F244-B600-90EA623D169B}"/>
                </a:ext>
              </a:extLst>
            </p:cNvPr>
            <p:cNvSpPr>
              <a:spLocks noChangeShapeType="1"/>
            </p:cNvSpPr>
            <p:nvPr/>
          </p:nvSpPr>
          <p:spPr bwMode="auto">
            <a:xfrm>
              <a:off x="5658791" y="1173450"/>
              <a:ext cx="74613"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8" name="Line 391">
              <a:extLst>
                <a:ext uri="{FF2B5EF4-FFF2-40B4-BE49-F238E27FC236}">
                  <a16:creationId xmlns:a16="http://schemas.microsoft.com/office/drawing/2014/main" id="{51936CFB-FBAC-F542-B873-D8CD698897C7}"/>
                </a:ext>
              </a:extLst>
            </p:cNvPr>
            <p:cNvSpPr>
              <a:spLocks noChangeShapeType="1"/>
            </p:cNvSpPr>
            <p:nvPr/>
          </p:nvSpPr>
          <p:spPr bwMode="auto">
            <a:xfrm>
              <a:off x="5768329" y="1349663"/>
              <a:ext cx="111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39" name="Line 392">
              <a:extLst>
                <a:ext uri="{FF2B5EF4-FFF2-40B4-BE49-F238E27FC236}">
                  <a16:creationId xmlns:a16="http://schemas.microsoft.com/office/drawing/2014/main" id="{B98F18C7-D9DC-E540-9815-3A1BE11AF915}"/>
                </a:ext>
              </a:extLst>
            </p:cNvPr>
            <p:cNvSpPr>
              <a:spLocks noChangeShapeType="1"/>
            </p:cNvSpPr>
            <p:nvPr/>
          </p:nvSpPr>
          <p:spPr bwMode="auto">
            <a:xfrm flipV="1">
              <a:off x="5779441" y="1338550"/>
              <a:ext cx="120650"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0" name="Line 393">
              <a:extLst>
                <a:ext uri="{FF2B5EF4-FFF2-40B4-BE49-F238E27FC236}">
                  <a16:creationId xmlns:a16="http://schemas.microsoft.com/office/drawing/2014/main" id="{1594830F-5E4C-B948-AE33-4CEE9D461CCE}"/>
                </a:ext>
              </a:extLst>
            </p:cNvPr>
            <p:cNvSpPr>
              <a:spLocks noChangeShapeType="1"/>
            </p:cNvSpPr>
            <p:nvPr/>
          </p:nvSpPr>
          <p:spPr bwMode="auto">
            <a:xfrm flipV="1">
              <a:off x="5968354" y="1321088"/>
              <a:ext cx="11113"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1" name="Line 394">
              <a:extLst>
                <a:ext uri="{FF2B5EF4-FFF2-40B4-BE49-F238E27FC236}">
                  <a16:creationId xmlns:a16="http://schemas.microsoft.com/office/drawing/2014/main" id="{BA83BE53-C2DF-DD45-B45D-983830EC88FC}"/>
                </a:ext>
              </a:extLst>
            </p:cNvPr>
            <p:cNvSpPr>
              <a:spLocks noChangeShapeType="1"/>
            </p:cNvSpPr>
            <p:nvPr/>
          </p:nvSpPr>
          <p:spPr bwMode="auto">
            <a:xfrm flipV="1">
              <a:off x="5979466" y="1292513"/>
              <a:ext cx="120650"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2" name="Line 395">
              <a:extLst>
                <a:ext uri="{FF2B5EF4-FFF2-40B4-BE49-F238E27FC236}">
                  <a16:creationId xmlns:a16="http://schemas.microsoft.com/office/drawing/2014/main" id="{9E9778E6-9125-FC4B-8823-810DB8D15479}"/>
                </a:ext>
              </a:extLst>
            </p:cNvPr>
            <p:cNvSpPr>
              <a:spLocks noChangeShapeType="1"/>
            </p:cNvSpPr>
            <p:nvPr/>
          </p:nvSpPr>
          <p:spPr bwMode="auto">
            <a:xfrm flipV="1">
              <a:off x="6168379" y="1270288"/>
              <a:ext cx="1111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3" name="Line 396">
              <a:extLst>
                <a:ext uri="{FF2B5EF4-FFF2-40B4-BE49-F238E27FC236}">
                  <a16:creationId xmlns:a16="http://schemas.microsoft.com/office/drawing/2014/main" id="{90474881-B257-9F41-8A92-BA22C2F1C723}"/>
                </a:ext>
              </a:extLst>
            </p:cNvPr>
            <p:cNvSpPr>
              <a:spLocks noChangeShapeType="1"/>
            </p:cNvSpPr>
            <p:nvPr/>
          </p:nvSpPr>
          <p:spPr bwMode="auto">
            <a:xfrm flipV="1">
              <a:off x="6179491" y="1230600"/>
              <a:ext cx="114300"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4" name="Line 397">
              <a:extLst>
                <a:ext uri="{FF2B5EF4-FFF2-40B4-BE49-F238E27FC236}">
                  <a16:creationId xmlns:a16="http://schemas.microsoft.com/office/drawing/2014/main" id="{BCCB2DC0-282D-A144-98E2-09566E7227EE}"/>
                </a:ext>
              </a:extLst>
            </p:cNvPr>
            <p:cNvSpPr>
              <a:spLocks noChangeShapeType="1"/>
            </p:cNvSpPr>
            <p:nvPr/>
          </p:nvSpPr>
          <p:spPr bwMode="auto">
            <a:xfrm flipV="1">
              <a:off x="6357291" y="1195675"/>
              <a:ext cx="222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5" name="Line 398">
              <a:extLst>
                <a:ext uri="{FF2B5EF4-FFF2-40B4-BE49-F238E27FC236}">
                  <a16:creationId xmlns:a16="http://schemas.microsoft.com/office/drawing/2014/main" id="{DF437A0A-A36A-384F-85B6-41999E0BB186}"/>
                </a:ext>
              </a:extLst>
            </p:cNvPr>
            <p:cNvSpPr>
              <a:spLocks noChangeShapeType="1"/>
            </p:cNvSpPr>
            <p:nvPr/>
          </p:nvSpPr>
          <p:spPr bwMode="auto">
            <a:xfrm>
              <a:off x="6379516" y="1195675"/>
              <a:ext cx="68263" cy="920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6" name="Line 399">
              <a:extLst>
                <a:ext uri="{FF2B5EF4-FFF2-40B4-BE49-F238E27FC236}">
                  <a16:creationId xmlns:a16="http://schemas.microsoft.com/office/drawing/2014/main" id="{94D4C28D-2705-3745-87E3-183CE129A11B}"/>
                </a:ext>
              </a:extLst>
            </p:cNvPr>
            <p:cNvSpPr>
              <a:spLocks noChangeShapeType="1"/>
            </p:cNvSpPr>
            <p:nvPr/>
          </p:nvSpPr>
          <p:spPr bwMode="auto">
            <a:xfrm>
              <a:off x="6487466" y="1344900"/>
              <a:ext cx="80963" cy="1079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7" name="Line 400">
              <a:extLst>
                <a:ext uri="{FF2B5EF4-FFF2-40B4-BE49-F238E27FC236}">
                  <a16:creationId xmlns:a16="http://schemas.microsoft.com/office/drawing/2014/main" id="{BB315667-6E72-7147-8F39-814A392E20A3}"/>
                </a:ext>
              </a:extLst>
            </p:cNvPr>
            <p:cNvSpPr>
              <a:spLocks noChangeShapeType="1"/>
            </p:cNvSpPr>
            <p:nvPr/>
          </p:nvSpPr>
          <p:spPr bwMode="auto">
            <a:xfrm flipV="1">
              <a:off x="6614466" y="1321088"/>
              <a:ext cx="96838" cy="1031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8" name="Line 401">
              <a:extLst>
                <a:ext uri="{FF2B5EF4-FFF2-40B4-BE49-F238E27FC236}">
                  <a16:creationId xmlns:a16="http://schemas.microsoft.com/office/drawing/2014/main" id="{248A3541-4AC5-1643-A169-ABC739186B4F}"/>
                </a:ext>
              </a:extLst>
            </p:cNvPr>
            <p:cNvSpPr>
              <a:spLocks noChangeShapeType="1"/>
            </p:cNvSpPr>
            <p:nvPr/>
          </p:nvSpPr>
          <p:spPr bwMode="auto">
            <a:xfrm flipV="1">
              <a:off x="6757341" y="1246475"/>
              <a:ext cx="22225"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49" name="Line 402">
              <a:extLst>
                <a:ext uri="{FF2B5EF4-FFF2-40B4-BE49-F238E27FC236}">
                  <a16:creationId xmlns:a16="http://schemas.microsoft.com/office/drawing/2014/main" id="{68FB755D-4750-6E47-A46B-E1FDE8C9DBF2}"/>
                </a:ext>
              </a:extLst>
            </p:cNvPr>
            <p:cNvSpPr>
              <a:spLocks noChangeShapeType="1"/>
            </p:cNvSpPr>
            <p:nvPr/>
          </p:nvSpPr>
          <p:spPr bwMode="auto">
            <a:xfrm flipV="1">
              <a:off x="6779566" y="1195675"/>
              <a:ext cx="92075" cy="508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0" name="Line 403">
              <a:extLst>
                <a:ext uri="{FF2B5EF4-FFF2-40B4-BE49-F238E27FC236}">
                  <a16:creationId xmlns:a16="http://schemas.microsoft.com/office/drawing/2014/main" id="{FE207012-D672-C444-A027-D0F8C634BA11}"/>
                </a:ext>
              </a:extLst>
            </p:cNvPr>
            <p:cNvSpPr>
              <a:spLocks noChangeShapeType="1"/>
            </p:cNvSpPr>
            <p:nvPr/>
          </p:nvSpPr>
          <p:spPr bwMode="auto">
            <a:xfrm flipV="1">
              <a:off x="6928791" y="1138525"/>
              <a:ext cx="50800"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1" name="Line 404">
              <a:extLst>
                <a:ext uri="{FF2B5EF4-FFF2-40B4-BE49-F238E27FC236}">
                  <a16:creationId xmlns:a16="http://schemas.microsoft.com/office/drawing/2014/main" id="{6B9F4E0A-52AF-8E45-B776-979CCB73D1D7}"/>
                </a:ext>
              </a:extLst>
            </p:cNvPr>
            <p:cNvSpPr>
              <a:spLocks noChangeShapeType="1"/>
            </p:cNvSpPr>
            <p:nvPr/>
          </p:nvSpPr>
          <p:spPr bwMode="auto">
            <a:xfrm flipV="1">
              <a:off x="6979591" y="1081375"/>
              <a:ext cx="5715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2" name="Line 405">
              <a:extLst>
                <a:ext uri="{FF2B5EF4-FFF2-40B4-BE49-F238E27FC236}">
                  <a16:creationId xmlns:a16="http://schemas.microsoft.com/office/drawing/2014/main" id="{C17CEFC3-4C0B-5B41-8877-FC869340FD81}"/>
                </a:ext>
              </a:extLst>
            </p:cNvPr>
            <p:cNvSpPr>
              <a:spLocks noChangeShapeType="1"/>
            </p:cNvSpPr>
            <p:nvPr/>
          </p:nvSpPr>
          <p:spPr bwMode="auto">
            <a:xfrm flipV="1">
              <a:off x="7082779" y="944850"/>
              <a:ext cx="96838" cy="904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3" name="Line 406">
              <a:extLst>
                <a:ext uri="{FF2B5EF4-FFF2-40B4-BE49-F238E27FC236}">
                  <a16:creationId xmlns:a16="http://schemas.microsoft.com/office/drawing/2014/main" id="{34CD672A-A7A5-644E-9405-417F9051A2FE}"/>
                </a:ext>
              </a:extLst>
            </p:cNvPr>
            <p:cNvSpPr>
              <a:spLocks noChangeShapeType="1"/>
            </p:cNvSpPr>
            <p:nvPr/>
          </p:nvSpPr>
          <p:spPr bwMode="auto">
            <a:xfrm>
              <a:off x="7179616" y="944850"/>
              <a:ext cx="635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4" name="Line 407">
              <a:extLst>
                <a:ext uri="{FF2B5EF4-FFF2-40B4-BE49-F238E27FC236}">
                  <a16:creationId xmlns:a16="http://schemas.microsoft.com/office/drawing/2014/main" id="{D50BAAAF-62E0-6C41-B8B8-504C292E6C51}"/>
                </a:ext>
              </a:extLst>
            </p:cNvPr>
            <p:cNvSpPr>
              <a:spLocks noChangeShapeType="1"/>
            </p:cNvSpPr>
            <p:nvPr/>
          </p:nvSpPr>
          <p:spPr bwMode="auto">
            <a:xfrm>
              <a:off x="7230416" y="989300"/>
              <a:ext cx="98425" cy="984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5" name="Line 408">
              <a:extLst>
                <a:ext uri="{FF2B5EF4-FFF2-40B4-BE49-F238E27FC236}">
                  <a16:creationId xmlns:a16="http://schemas.microsoft.com/office/drawing/2014/main" id="{B9AF9878-DFAC-8D42-B561-8BBF0F25DBD8}"/>
                </a:ext>
              </a:extLst>
            </p:cNvPr>
            <p:cNvSpPr>
              <a:spLocks noChangeShapeType="1"/>
            </p:cNvSpPr>
            <p:nvPr/>
          </p:nvSpPr>
          <p:spPr bwMode="auto">
            <a:xfrm>
              <a:off x="7379641" y="1138525"/>
              <a:ext cx="0"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6" name="Line 409">
              <a:extLst>
                <a:ext uri="{FF2B5EF4-FFF2-40B4-BE49-F238E27FC236}">
                  <a16:creationId xmlns:a16="http://schemas.microsoft.com/office/drawing/2014/main" id="{4163423E-7ECA-DC49-B5BA-0E58EE61ECD1}"/>
                </a:ext>
              </a:extLst>
            </p:cNvPr>
            <p:cNvSpPr>
              <a:spLocks noChangeShapeType="1"/>
            </p:cNvSpPr>
            <p:nvPr/>
          </p:nvSpPr>
          <p:spPr bwMode="auto">
            <a:xfrm>
              <a:off x="7379641" y="1144875"/>
              <a:ext cx="13176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7" name="Line 410">
              <a:extLst>
                <a:ext uri="{FF2B5EF4-FFF2-40B4-BE49-F238E27FC236}">
                  <a16:creationId xmlns:a16="http://schemas.microsoft.com/office/drawing/2014/main" id="{FEFE3C59-4095-1747-A5B1-58E85B783BC2}"/>
                </a:ext>
              </a:extLst>
            </p:cNvPr>
            <p:cNvSpPr>
              <a:spLocks noChangeShapeType="1"/>
            </p:cNvSpPr>
            <p:nvPr/>
          </p:nvSpPr>
          <p:spPr bwMode="auto">
            <a:xfrm>
              <a:off x="7579666" y="1155988"/>
              <a:ext cx="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8" name="Line 411">
              <a:extLst>
                <a:ext uri="{FF2B5EF4-FFF2-40B4-BE49-F238E27FC236}">
                  <a16:creationId xmlns:a16="http://schemas.microsoft.com/office/drawing/2014/main" id="{249819F9-78AD-A748-A78C-EA6E6FCD5C87}"/>
                </a:ext>
              </a:extLst>
            </p:cNvPr>
            <p:cNvSpPr>
              <a:spLocks noChangeShapeType="1"/>
            </p:cNvSpPr>
            <p:nvPr/>
          </p:nvSpPr>
          <p:spPr bwMode="auto">
            <a:xfrm>
              <a:off x="7579666" y="1155988"/>
              <a:ext cx="131763"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59" name="Line 412">
              <a:extLst>
                <a:ext uri="{FF2B5EF4-FFF2-40B4-BE49-F238E27FC236}">
                  <a16:creationId xmlns:a16="http://schemas.microsoft.com/office/drawing/2014/main" id="{2FE81C82-8D5C-5845-879A-293AEEBCE0FC}"/>
                </a:ext>
              </a:extLst>
            </p:cNvPr>
            <p:cNvSpPr>
              <a:spLocks noChangeShapeType="1"/>
            </p:cNvSpPr>
            <p:nvPr/>
          </p:nvSpPr>
          <p:spPr bwMode="auto">
            <a:xfrm>
              <a:off x="7773341" y="1217900"/>
              <a:ext cx="635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0" name="Line 413">
              <a:extLst>
                <a:ext uri="{FF2B5EF4-FFF2-40B4-BE49-F238E27FC236}">
                  <a16:creationId xmlns:a16="http://schemas.microsoft.com/office/drawing/2014/main" id="{9681D0EB-CF3E-4943-9090-D228A7F32774}"/>
                </a:ext>
              </a:extLst>
            </p:cNvPr>
            <p:cNvSpPr>
              <a:spLocks noChangeShapeType="1"/>
            </p:cNvSpPr>
            <p:nvPr/>
          </p:nvSpPr>
          <p:spPr bwMode="auto">
            <a:xfrm flipV="1">
              <a:off x="7779691" y="1127413"/>
              <a:ext cx="92075" cy="904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1" name="Line 414">
              <a:extLst>
                <a:ext uri="{FF2B5EF4-FFF2-40B4-BE49-F238E27FC236}">
                  <a16:creationId xmlns:a16="http://schemas.microsoft.com/office/drawing/2014/main" id="{9501D1D6-FC05-9E4D-99FA-8EA3ECD126F8}"/>
                </a:ext>
              </a:extLst>
            </p:cNvPr>
            <p:cNvSpPr>
              <a:spLocks noChangeShapeType="1"/>
            </p:cNvSpPr>
            <p:nvPr/>
          </p:nvSpPr>
          <p:spPr bwMode="auto">
            <a:xfrm flipV="1">
              <a:off x="7922566" y="1013113"/>
              <a:ext cx="63500" cy="619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2" name="Line 415">
              <a:extLst>
                <a:ext uri="{FF2B5EF4-FFF2-40B4-BE49-F238E27FC236}">
                  <a16:creationId xmlns:a16="http://schemas.microsoft.com/office/drawing/2014/main" id="{20E7AB80-61F1-E64A-8E0E-529F69ACE0D5}"/>
                </a:ext>
              </a:extLst>
            </p:cNvPr>
            <p:cNvSpPr>
              <a:spLocks noChangeShapeType="1"/>
            </p:cNvSpPr>
            <p:nvPr/>
          </p:nvSpPr>
          <p:spPr bwMode="auto">
            <a:xfrm>
              <a:off x="7986066" y="1013113"/>
              <a:ext cx="2222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3" name="Line 416">
              <a:extLst>
                <a:ext uri="{FF2B5EF4-FFF2-40B4-BE49-F238E27FC236}">
                  <a16:creationId xmlns:a16="http://schemas.microsoft.com/office/drawing/2014/main" id="{A51D78A6-9C35-0345-B1CA-386FE816CE64}"/>
                </a:ext>
              </a:extLst>
            </p:cNvPr>
            <p:cNvSpPr>
              <a:spLocks noChangeShapeType="1"/>
            </p:cNvSpPr>
            <p:nvPr/>
          </p:nvSpPr>
          <p:spPr bwMode="auto">
            <a:xfrm>
              <a:off x="8036866" y="1116300"/>
              <a:ext cx="68263"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4" name="Line 417">
              <a:extLst>
                <a:ext uri="{FF2B5EF4-FFF2-40B4-BE49-F238E27FC236}">
                  <a16:creationId xmlns:a16="http://schemas.microsoft.com/office/drawing/2014/main" id="{A67B5311-75C8-AE48-BEC3-C74FE7138946}"/>
                </a:ext>
              </a:extLst>
            </p:cNvPr>
            <p:cNvSpPr>
              <a:spLocks noChangeShapeType="1"/>
            </p:cNvSpPr>
            <p:nvPr/>
          </p:nvSpPr>
          <p:spPr bwMode="auto">
            <a:xfrm>
              <a:off x="8140054" y="1292513"/>
              <a:ext cx="46038" cy="857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5" name="Line 418">
              <a:extLst>
                <a:ext uri="{FF2B5EF4-FFF2-40B4-BE49-F238E27FC236}">
                  <a16:creationId xmlns:a16="http://schemas.microsoft.com/office/drawing/2014/main" id="{CB33E1A8-9545-4541-9387-83180D1D4E1C}"/>
                </a:ext>
              </a:extLst>
            </p:cNvPr>
            <p:cNvSpPr>
              <a:spLocks noChangeShapeType="1"/>
            </p:cNvSpPr>
            <p:nvPr/>
          </p:nvSpPr>
          <p:spPr bwMode="auto">
            <a:xfrm flipV="1">
              <a:off x="8186091" y="1349663"/>
              <a:ext cx="28575"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6" name="Line 419">
              <a:extLst>
                <a:ext uri="{FF2B5EF4-FFF2-40B4-BE49-F238E27FC236}">
                  <a16:creationId xmlns:a16="http://schemas.microsoft.com/office/drawing/2014/main" id="{D190CAB2-CE0E-3A4D-B2F4-998A20FDFA40}"/>
                </a:ext>
              </a:extLst>
            </p:cNvPr>
            <p:cNvSpPr>
              <a:spLocks noChangeShapeType="1"/>
            </p:cNvSpPr>
            <p:nvPr/>
          </p:nvSpPr>
          <p:spPr bwMode="auto">
            <a:xfrm flipV="1">
              <a:off x="8259116" y="1202025"/>
              <a:ext cx="98425"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7" name="Line 420">
              <a:extLst>
                <a:ext uri="{FF2B5EF4-FFF2-40B4-BE49-F238E27FC236}">
                  <a16:creationId xmlns:a16="http://schemas.microsoft.com/office/drawing/2014/main" id="{E4B1096B-86FF-A74F-8D21-9E5D2D41807E}"/>
                </a:ext>
              </a:extLst>
            </p:cNvPr>
            <p:cNvSpPr>
              <a:spLocks noChangeShapeType="1"/>
            </p:cNvSpPr>
            <p:nvPr/>
          </p:nvSpPr>
          <p:spPr bwMode="auto">
            <a:xfrm flipV="1">
              <a:off x="8414691" y="1144875"/>
              <a:ext cx="130175"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8" name="Line 421">
              <a:extLst>
                <a:ext uri="{FF2B5EF4-FFF2-40B4-BE49-F238E27FC236}">
                  <a16:creationId xmlns:a16="http://schemas.microsoft.com/office/drawing/2014/main" id="{5808D36F-2876-4C43-83D0-C026CCD9BFBD}"/>
                </a:ext>
              </a:extLst>
            </p:cNvPr>
            <p:cNvSpPr>
              <a:spLocks noChangeShapeType="1"/>
            </p:cNvSpPr>
            <p:nvPr/>
          </p:nvSpPr>
          <p:spPr bwMode="auto">
            <a:xfrm>
              <a:off x="8597254" y="1160750"/>
              <a:ext cx="68263" cy="1206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69" name="Line 422">
              <a:extLst>
                <a:ext uri="{FF2B5EF4-FFF2-40B4-BE49-F238E27FC236}">
                  <a16:creationId xmlns:a16="http://schemas.microsoft.com/office/drawing/2014/main" id="{B1183B4D-74D4-A043-8E3C-1D119D178134}"/>
                </a:ext>
              </a:extLst>
            </p:cNvPr>
            <p:cNvSpPr>
              <a:spLocks noChangeShapeType="1"/>
            </p:cNvSpPr>
            <p:nvPr/>
          </p:nvSpPr>
          <p:spPr bwMode="auto">
            <a:xfrm>
              <a:off x="8694091" y="1344900"/>
              <a:ext cx="63500"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0" name="Line 423">
              <a:extLst>
                <a:ext uri="{FF2B5EF4-FFF2-40B4-BE49-F238E27FC236}">
                  <a16:creationId xmlns:a16="http://schemas.microsoft.com/office/drawing/2014/main" id="{D13F31E0-173B-B94A-9B3F-0A6B28C3FA58}"/>
                </a:ext>
              </a:extLst>
            </p:cNvPr>
            <p:cNvSpPr>
              <a:spLocks noChangeShapeType="1"/>
            </p:cNvSpPr>
            <p:nvPr/>
          </p:nvSpPr>
          <p:spPr bwMode="auto">
            <a:xfrm flipV="1">
              <a:off x="8790929" y="1378238"/>
              <a:ext cx="68263" cy="1206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1" name="Line 424">
              <a:extLst>
                <a:ext uri="{FF2B5EF4-FFF2-40B4-BE49-F238E27FC236}">
                  <a16:creationId xmlns:a16="http://schemas.microsoft.com/office/drawing/2014/main" id="{128BE385-DB0E-D540-941C-309F80E5E0A3}"/>
                </a:ext>
              </a:extLst>
            </p:cNvPr>
            <p:cNvSpPr>
              <a:spLocks noChangeShapeType="1"/>
            </p:cNvSpPr>
            <p:nvPr/>
          </p:nvSpPr>
          <p:spPr bwMode="auto">
            <a:xfrm flipV="1">
              <a:off x="8900466" y="1202025"/>
              <a:ext cx="68263"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2" name="Line 425">
              <a:extLst>
                <a:ext uri="{FF2B5EF4-FFF2-40B4-BE49-F238E27FC236}">
                  <a16:creationId xmlns:a16="http://schemas.microsoft.com/office/drawing/2014/main" id="{69BEA4DA-71A6-B54B-928F-EDDFC2B747C6}"/>
                </a:ext>
              </a:extLst>
            </p:cNvPr>
            <p:cNvSpPr>
              <a:spLocks noChangeShapeType="1"/>
            </p:cNvSpPr>
            <p:nvPr/>
          </p:nvSpPr>
          <p:spPr bwMode="auto">
            <a:xfrm>
              <a:off x="9019529" y="1178213"/>
              <a:ext cx="131763"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3" name="Line 426">
              <a:extLst>
                <a:ext uri="{FF2B5EF4-FFF2-40B4-BE49-F238E27FC236}">
                  <a16:creationId xmlns:a16="http://schemas.microsoft.com/office/drawing/2014/main" id="{FFF83662-33EE-6F46-8D76-8507EF95EC22}"/>
                </a:ext>
              </a:extLst>
            </p:cNvPr>
            <p:cNvSpPr>
              <a:spLocks noChangeShapeType="1"/>
            </p:cNvSpPr>
            <p:nvPr/>
          </p:nvSpPr>
          <p:spPr bwMode="auto">
            <a:xfrm flipV="1">
              <a:off x="9208441" y="1116300"/>
              <a:ext cx="107950" cy="857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4" name="Line 427">
              <a:extLst>
                <a:ext uri="{FF2B5EF4-FFF2-40B4-BE49-F238E27FC236}">
                  <a16:creationId xmlns:a16="http://schemas.microsoft.com/office/drawing/2014/main" id="{826EB823-11D3-9E49-A42D-CB8FFA86B456}"/>
                </a:ext>
              </a:extLst>
            </p:cNvPr>
            <p:cNvSpPr>
              <a:spLocks noChangeShapeType="1"/>
            </p:cNvSpPr>
            <p:nvPr/>
          </p:nvSpPr>
          <p:spPr bwMode="auto">
            <a:xfrm flipV="1">
              <a:off x="9368779" y="1059150"/>
              <a:ext cx="1746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5" name="Line 428">
              <a:extLst>
                <a:ext uri="{FF2B5EF4-FFF2-40B4-BE49-F238E27FC236}">
                  <a16:creationId xmlns:a16="http://schemas.microsoft.com/office/drawing/2014/main" id="{CA103819-8A10-3044-A205-173FB63851CD}"/>
                </a:ext>
              </a:extLst>
            </p:cNvPr>
            <p:cNvSpPr>
              <a:spLocks noChangeShapeType="1"/>
            </p:cNvSpPr>
            <p:nvPr/>
          </p:nvSpPr>
          <p:spPr bwMode="auto">
            <a:xfrm>
              <a:off x="9386241" y="1059150"/>
              <a:ext cx="90488" cy="730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6" name="Line 429">
              <a:extLst>
                <a:ext uri="{FF2B5EF4-FFF2-40B4-BE49-F238E27FC236}">
                  <a16:creationId xmlns:a16="http://schemas.microsoft.com/office/drawing/2014/main" id="{0A215BB9-7D77-D54F-B48D-87B37AF3A603}"/>
                </a:ext>
              </a:extLst>
            </p:cNvPr>
            <p:cNvSpPr>
              <a:spLocks noChangeShapeType="1"/>
            </p:cNvSpPr>
            <p:nvPr/>
          </p:nvSpPr>
          <p:spPr bwMode="auto">
            <a:xfrm>
              <a:off x="9533879" y="1173450"/>
              <a:ext cx="52388" cy="444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7" name="Line 430">
              <a:extLst>
                <a:ext uri="{FF2B5EF4-FFF2-40B4-BE49-F238E27FC236}">
                  <a16:creationId xmlns:a16="http://schemas.microsoft.com/office/drawing/2014/main" id="{84467939-8557-B847-96B0-2E6852E1FA9D}"/>
                </a:ext>
              </a:extLst>
            </p:cNvPr>
            <p:cNvSpPr>
              <a:spLocks noChangeShapeType="1"/>
            </p:cNvSpPr>
            <p:nvPr/>
          </p:nvSpPr>
          <p:spPr bwMode="auto">
            <a:xfrm>
              <a:off x="9586266" y="1217900"/>
              <a:ext cx="44450"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8" name="Line 431">
              <a:extLst>
                <a:ext uri="{FF2B5EF4-FFF2-40B4-BE49-F238E27FC236}">
                  <a16:creationId xmlns:a16="http://schemas.microsoft.com/office/drawing/2014/main" id="{C184D04F-67CC-8444-9273-0F6C3BD53DB0}"/>
                </a:ext>
              </a:extLst>
            </p:cNvPr>
            <p:cNvSpPr>
              <a:spLocks noChangeShapeType="1"/>
            </p:cNvSpPr>
            <p:nvPr/>
          </p:nvSpPr>
          <p:spPr bwMode="auto">
            <a:xfrm>
              <a:off x="9676754" y="1316325"/>
              <a:ext cx="92075" cy="1016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79" name="Line 432">
              <a:extLst>
                <a:ext uri="{FF2B5EF4-FFF2-40B4-BE49-F238E27FC236}">
                  <a16:creationId xmlns:a16="http://schemas.microsoft.com/office/drawing/2014/main" id="{977B8B8C-28C8-C04C-BEAB-583340C0C39D}"/>
                </a:ext>
              </a:extLst>
            </p:cNvPr>
            <p:cNvSpPr>
              <a:spLocks noChangeShapeType="1"/>
            </p:cNvSpPr>
            <p:nvPr/>
          </p:nvSpPr>
          <p:spPr bwMode="auto">
            <a:xfrm flipV="1">
              <a:off x="9808516" y="1292513"/>
              <a:ext cx="74613"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0" name="Line 433">
              <a:extLst>
                <a:ext uri="{FF2B5EF4-FFF2-40B4-BE49-F238E27FC236}">
                  <a16:creationId xmlns:a16="http://schemas.microsoft.com/office/drawing/2014/main" id="{FB07E971-3E9B-F44E-9CE3-4AA40E4B6D63}"/>
                </a:ext>
              </a:extLst>
            </p:cNvPr>
            <p:cNvSpPr>
              <a:spLocks noChangeShapeType="1"/>
            </p:cNvSpPr>
            <p:nvPr/>
          </p:nvSpPr>
          <p:spPr bwMode="auto">
            <a:xfrm flipV="1">
              <a:off x="9922816" y="1138525"/>
              <a:ext cx="63500"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1" name="Line 434">
              <a:extLst>
                <a:ext uri="{FF2B5EF4-FFF2-40B4-BE49-F238E27FC236}">
                  <a16:creationId xmlns:a16="http://schemas.microsoft.com/office/drawing/2014/main" id="{69A65664-7BF2-C943-AA23-79C10416D321}"/>
                </a:ext>
              </a:extLst>
            </p:cNvPr>
            <p:cNvSpPr>
              <a:spLocks noChangeShapeType="1"/>
            </p:cNvSpPr>
            <p:nvPr/>
          </p:nvSpPr>
          <p:spPr bwMode="auto">
            <a:xfrm flipV="1">
              <a:off x="9986316" y="1132175"/>
              <a:ext cx="1587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2" name="Line 435">
              <a:extLst>
                <a:ext uri="{FF2B5EF4-FFF2-40B4-BE49-F238E27FC236}">
                  <a16:creationId xmlns:a16="http://schemas.microsoft.com/office/drawing/2014/main" id="{A0456E96-BDE8-CC47-9C96-4C93A105EE8D}"/>
                </a:ext>
              </a:extLst>
            </p:cNvPr>
            <p:cNvSpPr>
              <a:spLocks noChangeShapeType="1"/>
            </p:cNvSpPr>
            <p:nvPr/>
          </p:nvSpPr>
          <p:spPr bwMode="auto">
            <a:xfrm flipV="1">
              <a:off x="10072041" y="1087725"/>
              <a:ext cx="114300"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3" name="Line 436">
              <a:extLst>
                <a:ext uri="{FF2B5EF4-FFF2-40B4-BE49-F238E27FC236}">
                  <a16:creationId xmlns:a16="http://schemas.microsoft.com/office/drawing/2014/main" id="{2011CB5C-D801-A246-9317-BF8002C28391}"/>
                </a:ext>
              </a:extLst>
            </p:cNvPr>
            <p:cNvSpPr>
              <a:spLocks noChangeShapeType="1"/>
            </p:cNvSpPr>
            <p:nvPr/>
          </p:nvSpPr>
          <p:spPr bwMode="auto">
            <a:xfrm>
              <a:off x="10186341" y="1087725"/>
              <a:ext cx="15875"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4" name="Line 437">
              <a:extLst>
                <a:ext uri="{FF2B5EF4-FFF2-40B4-BE49-F238E27FC236}">
                  <a16:creationId xmlns:a16="http://schemas.microsoft.com/office/drawing/2014/main" id="{D14E573C-2410-A849-9E02-6CF7612D3E2F}"/>
                </a:ext>
              </a:extLst>
            </p:cNvPr>
            <p:cNvSpPr>
              <a:spLocks noChangeShapeType="1"/>
            </p:cNvSpPr>
            <p:nvPr/>
          </p:nvSpPr>
          <p:spPr bwMode="auto">
            <a:xfrm>
              <a:off x="10254604" y="1144875"/>
              <a:ext cx="103188" cy="904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5" name="Line 438">
              <a:extLst>
                <a:ext uri="{FF2B5EF4-FFF2-40B4-BE49-F238E27FC236}">
                  <a16:creationId xmlns:a16="http://schemas.microsoft.com/office/drawing/2014/main" id="{1015F28F-1ABB-1048-AB07-CB5C6264C88D}"/>
                </a:ext>
              </a:extLst>
            </p:cNvPr>
            <p:cNvSpPr>
              <a:spLocks noChangeShapeType="1"/>
            </p:cNvSpPr>
            <p:nvPr/>
          </p:nvSpPr>
          <p:spPr bwMode="auto">
            <a:xfrm>
              <a:off x="10408591" y="1281400"/>
              <a:ext cx="96838"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6" name="Line 439">
              <a:extLst>
                <a:ext uri="{FF2B5EF4-FFF2-40B4-BE49-F238E27FC236}">
                  <a16:creationId xmlns:a16="http://schemas.microsoft.com/office/drawing/2014/main" id="{8EE7B26C-CCE3-604F-BB02-E16287E23695}"/>
                </a:ext>
              </a:extLst>
            </p:cNvPr>
            <p:cNvSpPr>
              <a:spLocks noChangeShapeType="1"/>
            </p:cNvSpPr>
            <p:nvPr/>
          </p:nvSpPr>
          <p:spPr bwMode="auto">
            <a:xfrm>
              <a:off x="10551466" y="1430625"/>
              <a:ext cx="39688"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7" name="Line 440">
              <a:extLst>
                <a:ext uri="{FF2B5EF4-FFF2-40B4-BE49-F238E27FC236}">
                  <a16:creationId xmlns:a16="http://schemas.microsoft.com/office/drawing/2014/main" id="{ABB8CB50-2276-1E48-9632-9510476ECB5C}"/>
                </a:ext>
              </a:extLst>
            </p:cNvPr>
            <p:cNvSpPr>
              <a:spLocks noChangeShapeType="1"/>
            </p:cNvSpPr>
            <p:nvPr/>
          </p:nvSpPr>
          <p:spPr bwMode="auto">
            <a:xfrm flipV="1">
              <a:off x="10591154" y="1441738"/>
              <a:ext cx="80963"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8" name="Line 441">
              <a:extLst>
                <a:ext uri="{FF2B5EF4-FFF2-40B4-BE49-F238E27FC236}">
                  <a16:creationId xmlns:a16="http://schemas.microsoft.com/office/drawing/2014/main" id="{CE4DC998-86E1-6346-A03A-3887C2D04655}"/>
                </a:ext>
              </a:extLst>
            </p:cNvPr>
            <p:cNvSpPr>
              <a:spLocks noChangeShapeType="1"/>
            </p:cNvSpPr>
            <p:nvPr/>
          </p:nvSpPr>
          <p:spPr bwMode="auto">
            <a:xfrm flipV="1">
              <a:off x="10734029" y="1413163"/>
              <a:ext cx="57150"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89" name="Line 442">
              <a:extLst>
                <a:ext uri="{FF2B5EF4-FFF2-40B4-BE49-F238E27FC236}">
                  <a16:creationId xmlns:a16="http://schemas.microsoft.com/office/drawing/2014/main" id="{55971E02-B966-7E48-8C62-75BCAC54BEC9}"/>
                </a:ext>
              </a:extLst>
            </p:cNvPr>
            <p:cNvSpPr>
              <a:spLocks noChangeShapeType="1"/>
            </p:cNvSpPr>
            <p:nvPr/>
          </p:nvSpPr>
          <p:spPr bwMode="auto">
            <a:xfrm flipV="1">
              <a:off x="2772716" y="5264438"/>
              <a:ext cx="12700"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0" name="Line 443">
              <a:extLst>
                <a:ext uri="{FF2B5EF4-FFF2-40B4-BE49-F238E27FC236}">
                  <a16:creationId xmlns:a16="http://schemas.microsoft.com/office/drawing/2014/main" id="{178A16FA-DB18-344B-A9E2-EEE51A6EA9E1}"/>
                </a:ext>
              </a:extLst>
            </p:cNvPr>
            <p:cNvSpPr>
              <a:spLocks noChangeShapeType="1"/>
            </p:cNvSpPr>
            <p:nvPr/>
          </p:nvSpPr>
          <p:spPr bwMode="auto">
            <a:xfrm flipV="1">
              <a:off x="2796529" y="5064413"/>
              <a:ext cx="1746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1" name="Line 444">
              <a:extLst>
                <a:ext uri="{FF2B5EF4-FFF2-40B4-BE49-F238E27FC236}">
                  <a16:creationId xmlns:a16="http://schemas.microsoft.com/office/drawing/2014/main" id="{F7C55293-0472-C940-84FA-8586A9A75D76}"/>
                </a:ext>
              </a:extLst>
            </p:cNvPr>
            <p:cNvSpPr>
              <a:spLocks noChangeShapeType="1"/>
            </p:cNvSpPr>
            <p:nvPr/>
          </p:nvSpPr>
          <p:spPr bwMode="auto">
            <a:xfrm flipV="1">
              <a:off x="2818754" y="4859625"/>
              <a:ext cx="17463"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2" name="Line 445">
              <a:extLst>
                <a:ext uri="{FF2B5EF4-FFF2-40B4-BE49-F238E27FC236}">
                  <a16:creationId xmlns:a16="http://schemas.microsoft.com/office/drawing/2014/main" id="{3266FE27-5BD3-A14C-B281-D9CA8506B93E}"/>
                </a:ext>
              </a:extLst>
            </p:cNvPr>
            <p:cNvSpPr>
              <a:spLocks noChangeShapeType="1"/>
            </p:cNvSpPr>
            <p:nvPr/>
          </p:nvSpPr>
          <p:spPr bwMode="auto">
            <a:xfrm flipV="1">
              <a:off x="2847329" y="4653250"/>
              <a:ext cx="17463"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3" name="Line 446">
              <a:extLst>
                <a:ext uri="{FF2B5EF4-FFF2-40B4-BE49-F238E27FC236}">
                  <a16:creationId xmlns:a16="http://schemas.microsoft.com/office/drawing/2014/main" id="{FA7284AE-F69D-FD4D-A2D0-EE1B16BB7C88}"/>
                </a:ext>
              </a:extLst>
            </p:cNvPr>
            <p:cNvSpPr>
              <a:spLocks noChangeShapeType="1"/>
            </p:cNvSpPr>
            <p:nvPr/>
          </p:nvSpPr>
          <p:spPr bwMode="auto">
            <a:xfrm flipV="1">
              <a:off x="2871141" y="4453225"/>
              <a:ext cx="15875"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4" name="Line 447">
              <a:extLst>
                <a:ext uri="{FF2B5EF4-FFF2-40B4-BE49-F238E27FC236}">
                  <a16:creationId xmlns:a16="http://schemas.microsoft.com/office/drawing/2014/main" id="{DE2E2556-16C4-D94C-83D4-09BA0945CEE0}"/>
                </a:ext>
              </a:extLst>
            </p:cNvPr>
            <p:cNvSpPr>
              <a:spLocks noChangeShapeType="1"/>
            </p:cNvSpPr>
            <p:nvPr/>
          </p:nvSpPr>
          <p:spPr bwMode="auto">
            <a:xfrm flipV="1">
              <a:off x="2893366" y="4246850"/>
              <a:ext cx="1746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5" name="Line 448">
              <a:extLst>
                <a:ext uri="{FF2B5EF4-FFF2-40B4-BE49-F238E27FC236}">
                  <a16:creationId xmlns:a16="http://schemas.microsoft.com/office/drawing/2014/main" id="{D75A99F8-DC7F-D44E-969B-A24C9A030141}"/>
                </a:ext>
              </a:extLst>
            </p:cNvPr>
            <p:cNvSpPr>
              <a:spLocks noChangeShapeType="1"/>
            </p:cNvSpPr>
            <p:nvPr/>
          </p:nvSpPr>
          <p:spPr bwMode="auto">
            <a:xfrm flipV="1">
              <a:off x="2921941" y="4042063"/>
              <a:ext cx="17463" cy="1365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6" name="Line 449">
              <a:extLst>
                <a:ext uri="{FF2B5EF4-FFF2-40B4-BE49-F238E27FC236}">
                  <a16:creationId xmlns:a16="http://schemas.microsoft.com/office/drawing/2014/main" id="{FC0CEEFE-75CD-584B-916D-23DD642EE1C3}"/>
                </a:ext>
              </a:extLst>
            </p:cNvPr>
            <p:cNvSpPr>
              <a:spLocks noChangeShapeType="1"/>
            </p:cNvSpPr>
            <p:nvPr/>
          </p:nvSpPr>
          <p:spPr bwMode="auto">
            <a:xfrm flipV="1">
              <a:off x="2944166" y="3835688"/>
              <a:ext cx="17463" cy="138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7" name="Line 450">
              <a:extLst>
                <a:ext uri="{FF2B5EF4-FFF2-40B4-BE49-F238E27FC236}">
                  <a16:creationId xmlns:a16="http://schemas.microsoft.com/office/drawing/2014/main" id="{102ED309-4B0E-9343-BAD6-55149BB3FB3F}"/>
                </a:ext>
              </a:extLst>
            </p:cNvPr>
            <p:cNvSpPr>
              <a:spLocks noChangeShapeType="1"/>
            </p:cNvSpPr>
            <p:nvPr/>
          </p:nvSpPr>
          <p:spPr bwMode="auto">
            <a:xfrm flipV="1">
              <a:off x="2967979" y="3749963"/>
              <a:ext cx="4763" cy="238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8" name="Line 451">
              <a:extLst>
                <a:ext uri="{FF2B5EF4-FFF2-40B4-BE49-F238E27FC236}">
                  <a16:creationId xmlns:a16="http://schemas.microsoft.com/office/drawing/2014/main" id="{A91EEAD6-9BBD-4F49-A49E-3C03C4BDBCF5}"/>
                </a:ext>
              </a:extLst>
            </p:cNvPr>
            <p:cNvSpPr>
              <a:spLocks noChangeShapeType="1"/>
            </p:cNvSpPr>
            <p:nvPr/>
          </p:nvSpPr>
          <p:spPr bwMode="auto">
            <a:xfrm flipV="1">
              <a:off x="2972741" y="3642013"/>
              <a:ext cx="41275" cy="1079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999" name="Line 452">
              <a:extLst>
                <a:ext uri="{FF2B5EF4-FFF2-40B4-BE49-F238E27FC236}">
                  <a16:creationId xmlns:a16="http://schemas.microsoft.com/office/drawing/2014/main" id="{DCD907B7-5068-DE48-97FC-979C4B6031B2}"/>
                </a:ext>
              </a:extLst>
            </p:cNvPr>
            <p:cNvSpPr>
              <a:spLocks noChangeShapeType="1"/>
            </p:cNvSpPr>
            <p:nvPr/>
          </p:nvSpPr>
          <p:spPr bwMode="auto">
            <a:xfrm flipV="1">
              <a:off x="3036241" y="3446750"/>
              <a:ext cx="5080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0" name="Line 453">
              <a:extLst>
                <a:ext uri="{FF2B5EF4-FFF2-40B4-BE49-F238E27FC236}">
                  <a16:creationId xmlns:a16="http://schemas.microsoft.com/office/drawing/2014/main" id="{93CBE77F-F1A6-B542-B2BB-88C853A37F47}"/>
                </a:ext>
              </a:extLst>
            </p:cNvPr>
            <p:cNvSpPr>
              <a:spLocks noChangeShapeType="1"/>
            </p:cNvSpPr>
            <p:nvPr/>
          </p:nvSpPr>
          <p:spPr bwMode="auto">
            <a:xfrm flipV="1">
              <a:off x="3110854" y="3259425"/>
              <a:ext cx="46038"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1" name="Line 454">
              <a:extLst>
                <a:ext uri="{FF2B5EF4-FFF2-40B4-BE49-F238E27FC236}">
                  <a16:creationId xmlns:a16="http://schemas.microsoft.com/office/drawing/2014/main" id="{5F2E59D2-41EF-4443-932E-BBE6E9383EBA}"/>
                </a:ext>
              </a:extLst>
            </p:cNvPr>
            <p:cNvSpPr>
              <a:spLocks noChangeShapeType="1"/>
            </p:cNvSpPr>
            <p:nvPr/>
          </p:nvSpPr>
          <p:spPr bwMode="auto">
            <a:xfrm flipV="1">
              <a:off x="3179116" y="3064163"/>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2" name="Line 455">
              <a:extLst>
                <a:ext uri="{FF2B5EF4-FFF2-40B4-BE49-F238E27FC236}">
                  <a16:creationId xmlns:a16="http://schemas.microsoft.com/office/drawing/2014/main" id="{A38E0C45-17B5-9941-B15B-9CF3A27D0B38}"/>
                </a:ext>
              </a:extLst>
            </p:cNvPr>
            <p:cNvSpPr>
              <a:spLocks noChangeShapeType="1"/>
            </p:cNvSpPr>
            <p:nvPr/>
          </p:nvSpPr>
          <p:spPr bwMode="auto">
            <a:xfrm flipV="1">
              <a:off x="3253729" y="2870488"/>
              <a:ext cx="5080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3" name="Line 456">
              <a:extLst>
                <a:ext uri="{FF2B5EF4-FFF2-40B4-BE49-F238E27FC236}">
                  <a16:creationId xmlns:a16="http://schemas.microsoft.com/office/drawing/2014/main" id="{60308834-EF42-1846-BDBB-EC88DA8F3FB0}"/>
                </a:ext>
              </a:extLst>
            </p:cNvPr>
            <p:cNvSpPr>
              <a:spLocks noChangeShapeType="1"/>
            </p:cNvSpPr>
            <p:nvPr/>
          </p:nvSpPr>
          <p:spPr bwMode="auto">
            <a:xfrm flipV="1">
              <a:off x="3328341" y="2692688"/>
              <a:ext cx="44450"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4" name="Line 457">
              <a:extLst>
                <a:ext uri="{FF2B5EF4-FFF2-40B4-BE49-F238E27FC236}">
                  <a16:creationId xmlns:a16="http://schemas.microsoft.com/office/drawing/2014/main" id="{BF0F4D5A-AA23-8A44-A831-780B8C00C62E}"/>
                </a:ext>
              </a:extLst>
            </p:cNvPr>
            <p:cNvSpPr>
              <a:spLocks noChangeShapeType="1"/>
            </p:cNvSpPr>
            <p:nvPr/>
          </p:nvSpPr>
          <p:spPr bwMode="auto">
            <a:xfrm>
              <a:off x="3372791" y="2692688"/>
              <a:ext cx="1270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5" name="Line 458">
              <a:extLst>
                <a:ext uri="{FF2B5EF4-FFF2-40B4-BE49-F238E27FC236}">
                  <a16:creationId xmlns:a16="http://schemas.microsoft.com/office/drawing/2014/main" id="{887FD960-0B48-EA4A-943E-2F45647DD22A}"/>
                </a:ext>
              </a:extLst>
            </p:cNvPr>
            <p:cNvSpPr>
              <a:spLocks noChangeShapeType="1"/>
            </p:cNvSpPr>
            <p:nvPr/>
          </p:nvSpPr>
          <p:spPr bwMode="auto">
            <a:xfrm flipV="1">
              <a:off x="3453754" y="2670463"/>
              <a:ext cx="119063"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6" name="Line 459">
              <a:extLst>
                <a:ext uri="{FF2B5EF4-FFF2-40B4-BE49-F238E27FC236}">
                  <a16:creationId xmlns:a16="http://schemas.microsoft.com/office/drawing/2014/main" id="{F75C8CC3-E949-1642-8536-AC7C0E756912}"/>
                </a:ext>
              </a:extLst>
            </p:cNvPr>
            <p:cNvSpPr>
              <a:spLocks noChangeShapeType="1"/>
            </p:cNvSpPr>
            <p:nvPr/>
          </p:nvSpPr>
          <p:spPr bwMode="auto">
            <a:xfrm flipV="1">
              <a:off x="3572816" y="2653000"/>
              <a:ext cx="6350"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7" name="Line 460">
              <a:extLst>
                <a:ext uri="{FF2B5EF4-FFF2-40B4-BE49-F238E27FC236}">
                  <a16:creationId xmlns:a16="http://schemas.microsoft.com/office/drawing/2014/main" id="{B1CB61CC-2877-B340-8F87-222E27DFE3D8}"/>
                </a:ext>
              </a:extLst>
            </p:cNvPr>
            <p:cNvSpPr>
              <a:spLocks noChangeShapeType="1"/>
            </p:cNvSpPr>
            <p:nvPr/>
          </p:nvSpPr>
          <p:spPr bwMode="auto">
            <a:xfrm flipV="1">
              <a:off x="3607741" y="2464088"/>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8" name="Line 461">
              <a:extLst>
                <a:ext uri="{FF2B5EF4-FFF2-40B4-BE49-F238E27FC236}">
                  <a16:creationId xmlns:a16="http://schemas.microsoft.com/office/drawing/2014/main" id="{7EF1C5BF-61DC-BB44-BF9B-4A923497C2EC}"/>
                </a:ext>
              </a:extLst>
            </p:cNvPr>
            <p:cNvSpPr>
              <a:spLocks noChangeShapeType="1"/>
            </p:cNvSpPr>
            <p:nvPr/>
          </p:nvSpPr>
          <p:spPr bwMode="auto">
            <a:xfrm flipV="1">
              <a:off x="3682354" y="2270413"/>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09" name="Line 462">
              <a:extLst>
                <a:ext uri="{FF2B5EF4-FFF2-40B4-BE49-F238E27FC236}">
                  <a16:creationId xmlns:a16="http://schemas.microsoft.com/office/drawing/2014/main" id="{00C733C4-43B8-A14A-87FE-2C2EB1CD9C9A}"/>
                </a:ext>
              </a:extLst>
            </p:cNvPr>
            <p:cNvSpPr>
              <a:spLocks noChangeShapeType="1"/>
            </p:cNvSpPr>
            <p:nvPr/>
          </p:nvSpPr>
          <p:spPr bwMode="auto">
            <a:xfrm flipV="1">
              <a:off x="3756966" y="2173575"/>
              <a:ext cx="15875"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0" name="Line 463">
              <a:extLst>
                <a:ext uri="{FF2B5EF4-FFF2-40B4-BE49-F238E27FC236}">
                  <a16:creationId xmlns:a16="http://schemas.microsoft.com/office/drawing/2014/main" id="{AE654642-B245-8449-B70C-A719F2DB22A5}"/>
                </a:ext>
              </a:extLst>
            </p:cNvPr>
            <p:cNvSpPr>
              <a:spLocks noChangeShapeType="1"/>
            </p:cNvSpPr>
            <p:nvPr/>
          </p:nvSpPr>
          <p:spPr bwMode="auto">
            <a:xfrm>
              <a:off x="3772841" y="2173575"/>
              <a:ext cx="74613"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1" name="Line 464">
              <a:extLst>
                <a:ext uri="{FF2B5EF4-FFF2-40B4-BE49-F238E27FC236}">
                  <a16:creationId xmlns:a16="http://schemas.microsoft.com/office/drawing/2014/main" id="{CD10D56D-65F4-FD4F-9E2E-8A374CD79734}"/>
                </a:ext>
              </a:extLst>
            </p:cNvPr>
            <p:cNvSpPr>
              <a:spLocks noChangeShapeType="1"/>
            </p:cNvSpPr>
            <p:nvPr/>
          </p:nvSpPr>
          <p:spPr bwMode="auto">
            <a:xfrm>
              <a:off x="3904604" y="2275175"/>
              <a:ext cx="68263"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2" name="Line 465">
              <a:extLst>
                <a:ext uri="{FF2B5EF4-FFF2-40B4-BE49-F238E27FC236}">
                  <a16:creationId xmlns:a16="http://schemas.microsoft.com/office/drawing/2014/main" id="{907D814E-CBA9-2640-9E3D-D0A59D07158B}"/>
                </a:ext>
              </a:extLst>
            </p:cNvPr>
            <p:cNvSpPr>
              <a:spLocks noChangeShapeType="1"/>
            </p:cNvSpPr>
            <p:nvPr/>
          </p:nvSpPr>
          <p:spPr bwMode="auto">
            <a:xfrm flipV="1">
              <a:off x="3972866" y="2298988"/>
              <a:ext cx="34925"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3" name="Line 466">
              <a:extLst>
                <a:ext uri="{FF2B5EF4-FFF2-40B4-BE49-F238E27FC236}">
                  <a16:creationId xmlns:a16="http://schemas.microsoft.com/office/drawing/2014/main" id="{7873A525-527E-5845-9A46-303840887EE8}"/>
                </a:ext>
              </a:extLst>
            </p:cNvPr>
            <p:cNvSpPr>
              <a:spLocks noChangeShapeType="1"/>
            </p:cNvSpPr>
            <p:nvPr/>
          </p:nvSpPr>
          <p:spPr bwMode="auto">
            <a:xfrm flipV="1">
              <a:off x="4064941" y="2173575"/>
              <a:ext cx="103188" cy="857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4" name="Line 467">
              <a:extLst>
                <a:ext uri="{FF2B5EF4-FFF2-40B4-BE49-F238E27FC236}">
                  <a16:creationId xmlns:a16="http://schemas.microsoft.com/office/drawing/2014/main" id="{BB9019AE-10AD-974F-97F8-FCBBA2A0B93D}"/>
                </a:ext>
              </a:extLst>
            </p:cNvPr>
            <p:cNvSpPr>
              <a:spLocks noChangeShapeType="1"/>
            </p:cNvSpPr>
            <p:nvPr/>
          </p:nvSpPr>
          <p:spPr bwMode="auto">
            <a:xfrm flipV="1">
              <a:off x="4196704" y="1984663"/>
              <a:ext cx="5080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5" name="Line 468">
              <a:extLst>
                <a:ext uri="{FF2B5EF4-FFF2-40B4-BE49-F238E27FC236}">
                  <a16:creationId xmlns:a16="http://schemas.microsoft.com/office/drawing/2014/main" id="{DE6C1005-E9DE-6347-94D4-F9B3C28E1FA0}"/>
                </a:ext>
              </a:extLst>
            </p:cNvPr>
            <p:cNvSpPr>
              <a:spLocks noChangeShapeType="1"/>
            </p:cNvSpPr>
            <p:nvPr/>
          </p:nvSpPr>
          <p:spPr bwMode="auto">
            <a:xfrm flipV="1">
              <a:off x="4271316" y="1789400"/>
              <a:ext cx="50800" cy="131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6" name="Line 469">
              <a:extLst>
                <a:ext uri="{FF2B5EF4-FFF2-40B4-BE49-F238E27FC236}">
                  <a16:creationId xmlns:a16="http://schemas.microsoft.com/office/drawing/2014/main" id="{9146F8B5-5E30-9442-BFCD-25F3E6DCDA58}"/>
                </a:ext>
              </a:extLst>
            </p:cNvPr>
            <p:cNvSpPr>
              <a:spLocks noChangeShapeType="1"/>
            </p:cNvSpPr>
            <p:nvPr/>
          </p:nvSpPr>
          <p:spPr bwMode="auto">
            <a:xfrm flipV="1">
              <a:off x="4344341" y="1659225"/>
              <a:ext cx="28575" cy="682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7" name="Line 470">
              <a:extLst>
                <a:ext uri="{FF2B5EF4-FFF2-40B4-BE49-F238E27FC236}">
                  <a16:creationId xmlns:a16="http://schemas.microsoft.com/office/drawing/2014/main" id="{EB3219DC-87C3-A045-98AA-EAAD0D92BA31}"/>
                </a:ext>
              </a:extLst>
            </p:cNvPr>
            <p:cNvSpPr>
              <a:spLocks noChangeShapeType="1"/>
            </p:cNvSpPr>
            <p:nvPr/>
          </p:nvSpPr>
          <p:spPr bwMode="auto">
            <a:xfrm>
              <a:off x="4372916" y="1659225"/>
              <a:ext cx="28575"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8" name="Line 471">
              <a:extLst>
                <a:ext uri="{FF2B5EF4-FFF2-40B4-BE49-F238E27FC236}">
                  <a16:creationId xmlns:a16="http://schemas.microsoft.com/office/drawing/2014/main" id="{D8523E45-A6B9-3142-B944-8A37F3499F7C}"/>
                </a:ext>
              </a:extLst>
            </p:cNvPr>
            <p:cNvSpPr>
              <a:spLocks noChangeShapeType="1"/>
            </p:cNvSpPr>
            <p:nvPr/>
          </p:nvSpPr>
          <p:spPr bwMode="auto">
            <a:xfrm>
              <a:off x="4430066" y="1778288"/>
              <a:ext cx="57150"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19" name="Line 472">
              <a:extLst>
                <a:ext uri="{FF2B5EF4-FFF2-40B4-BE49-F238E27FC236}">
                  <a16:creationId xmlns:a16="http://schemas.microsoft.com/office/drawing/2014/main" id="{0C7A35FE-CC34-CF40-A7D8-C603F16A97F8}"/>
                </a:ext>
              </a:extLst>
            </p:cNvPr>
            <p:cNvSpPr>
              <a:spLocks noChangeShapeType="1"/>
            </p:cNvSpPr>
            <p:nvPr/>
          </p:nvSpPr>
          <p:spPr bwMode="auto">
            <a:xfrm>
              <a:off x="4515791" y="1967200"/>
              <a:ext cx="52388" cy="1254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0" name="Line 473">
              <a:extLst>
                <a:ext uri="{FF2B5EF4-FFF2-40B4-BE49-F238E27FC236}">
                  <a16:creationId xmlns:a16="http://schemas.microsoft.com/office/drawing/2014/main" id="{0B30BA71-6A1D-4941-8F8A-7E8991FFDEC2}"/>
                </a:ext>
              </a:extLst>
            </p:cNvPr>
            <p:cNvSpPr>
              <a:spLocks noChangeShapeType="1"/>
            </p:cNvSpPr>
            <p:nvPr/>
          </p:nvSpPr>
          <p:spPr bwMode="auto">
            <a:xfrm flipV="1">
              <a:off x="4625329" y="2024350"/>
              <a:ext cx="125413" cy="508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1" name="Line 474">
              <a:extLst>
                <a:ext uri="{FF2B5EF4-FFF2-40B4-BE49-F238E27FC236}">
                  <a16:creationId xmlns:a16="http://schemas.microsoft.com/office/drawing/2014/main" id="{A871DE3C-11A8-4F4F-9F8D-DF201D918E22}"/>
                </a:ext>
              </a:extLst>
            </p:cNvPr>
            <p:cNvSpPr>
              <a:spLocks noChangeShapeType="1"/>
            </p:cNvSpPr>
            <p:nvPr/>
          </p:nvSpPr>
          <p:spPr bwMode="auto">
            <a:xfrm flipV="1">
              <a:off x="4819004" y="1978313"/>
              <a:ext cx="131763"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2" name="Line 475">
              <a:extLst>
                <a:ext uri="{FF2B5EF4-FFF2-40B4-BE49-F238E27FC236}">
                  <a16:creationId xmlns:a16="http://schemas.microsoft.com/office/drawing/2014/main" id="{91C89861-DFED-9A4F-9223-1398D8748A50}"/>
                </a:ext>
              </a:extLst>
            </p:cNvPr>
            <p:cNvSpPr>
              <a:spLocks noChangeShapeType="1"/>
            </p:cNvSpPr>
            <p:nvPr/>
          </p:nvSpPr>
          <p:spPr bwMode="auto">
            <a:xfrm flipV="1">
              <a:off x="5014266" y="1875125"/>
              <a:ext cx="119063"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3" name="Line 476">
              <a:extLst>
                <a:ext uri="{FF2B5EF4-FFF2-40B4-BE49-F238E27FC236}">
                  <a16:creationId xmlns:a16="http://schemas.microsoft.com/office/drawing/2014/main" id="{8E0D72D6-23E0-9040-8F3D-AF0F47D77542}"/>
                </a:ext>
              </a:extLst>
            </p:cNvPr>
            <p:cNvSpPr>
              <a:spLocks noChangeShapeType="1"/>
            </p:cNvSpPr>
            <p:nvPr/>
          </p:nvSpPr>
          <p:spPr bwMode="auto">
            <a:xfrm flipV="1">
              <a:off x="5185716" y="1732250"/>
              <a:ext cx="90488" cy="1031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4" name="Line 477">
              <a:extLst>
                <a:ext uri="{FF2B5EF4-FFF2-40B4-BE49-F238E27FC236}">
                  <a16:creationId xmlns:a16="http://schemas.microsoft.com/office/drawing/2014/main" id="{2B6085D8-EABB-214B-A250-9AEC735A0B02}"/>
                </a:ext>
              </a:extLst>
            </p:cNvPr>
            <p:cNvSpPr>
              <a:spLocks noChangeShapeType="1"/>
            </p:cNvSpPr>
            <p:nvPr/>
          </p:nvSpPr>
          <p:spPr bwMode="auto">
            <a:xfrm flipV="1">
              <a:off x="5322241" y="1624300"/>
              <a:ext cx="5715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5" name="Line 478">
              <a:extLst>
                <a:ext uri="{FF2B5EF4-FFF2-40B4-BE49-F238E27FC236}">
                  <a16:creationId xmlns:a16="http://schemas.microsoft.com/office/drawing/2014/main" id="{850779B4-2619-624B-8DCB-D9FF690430DB}"/>
                </a:ext>
              </a:extLst>
            </p:cNvPr>
            <p:cNvSpPr>
              <a:spLocks noChangeShapeType="1"/>
            </p:cNvSpPr>
            <p:nvPr/>
          </p:nvSpPr>
          <p:spPr bwMode="auto">
            <a:xfrm flipV="1">
              <a:off x="5379391" y="1602075"/>
              <a:ext cx="50800"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6" name="Line 479">
              <a:extLst>
                <a:ext uri="{FF2B5EF4-FFF2-40B4-BE49-F238E27FC236}">
                  <a16:creationId xmlns:a16="http://schemas.microsoft.com/office/drawing/2014/main" id="{8D99EF29-3FA0-FC41-8112-A3A8A12642DC}"/>
                </a:ext>
              </a:extLst>
            </p:cNvPr>
            <p:cNvSpPr>
              <a:spLocks noChangeShapeType="1"/>
            </p:cNvSpPr>
            <p:nvPr/>
          </p:nvSpPr>
          <p:spPr bwMode="auto">
            <a:xfrm flipV="1">
              <a:off x="5493691" y="1544925"/>
              <a:ext cx="85725"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7" name="Line 480">
              <a:extLst>
                <a:ext uri="{FF2B5EF4-FFF2-40B4-BE49-F238E27FC236}">
                  <a16:creationId xmlns:a16="http://schemas.microsoft.com/office/drawing/2014/main" id="{77F4D45A-5F87-A543-9062-862F68E9B325}"/>
                </a:ext>
              </a:extLst>
            </p:cNvPr>
            <p:cNvSpPr>
              <a:spLocks noChangeShapeType="1"/>
            </p:cNvSpPr>
            <p:nvPr/>
          </p:nvSpPr>
          <p:spPr bwMode="auto">
            <a:xfrm>
              <a:off x="5579416" y="1544925"/>
              <a:ext cx="2222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8" name="Line 481">
              <a:extLst>
                <a:ext uri="{FF2B5EF4-FFF2-40B4-BE49-F238E27FC236}">
                  <a16:creationId xmlns:a16="http://schemas.microsoft.com/office/drawing/2014/main" id="{8064E6DB-B0B8-354A-9320-978CB75B291E}"/>
                </a:ext>
              </a:extLst>
            </p:cNvPr>
            <p:cNvSpPr>
              <a:spLocks noChangeShapeType="1"/>
            </p:cNvSpPr>
            <p:nvPr/>
          </p:nvSpPr>
          <p:spPr bwMode="auto">
            <a:xfrm>
              <a:off x="5636566" y="1641763"/>
              <a:ext cx="74613"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29" name="Line 482">
              <a:extLst>
                <a:ext uri="{FF2B5EF4-FFF2-40B4-BE49-F238E27FC236}">
                  <a16:creationId xmlns:a16="http://schemas.microsoft.com/office/drawing/2014/main" id="{E51C6421-46DB-EA41-84BB-515CE5F5FEED}"/>
                </a:ext>
              </a:extLst>
            </p:cNvPr>
            <p:cNvSpPr>
              <a:spLocks noChangeShapeType="1"/>
            </p:cNvSpPr>
            <p:nvPr/>
          </p:nvSpPr>
          <p:spPr bwMode="auto">
            <a:xfrm>
              <a:off x="5744516" y="1813213"/>
              <a:ext cx="34925" cy="508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0" name="Line 483">
              <a:extLst>
                <a:ext uri="{FF2B5EF4-FFF2-40B4-BE49-F238E27FC236}">
                  <a16:creationId xmlns:a16="http://schemas.microsoft.com/office/drawing/2014/main" id="{214037D9-4497-E942-8800-4BF598B51AB1}"/>
                </a:ext>
              </a:extLst>
            </p:cNvPr>
            <p:cNvSpPr>
              <a:spLocks noChangeShapeType="1"/>
            </p:cNvSpPr>
            <p:nvPr/>
          </p:nvSpPr>
          <p:spPr bwMode="auto">
            <a:xfrm flipV="1">
              <a:off x="5779441" y="1846550"/>
              <a:ext cx="79375"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1" name="Line 484">
              <a:extLst>
                <a:ext uri="{FF2B5EF4-FFF2-40B4-BE49-F238E27FC236}">
                  <a16:creationId xmlns:a16="http://schemas.microsoft.com/office/drawing/2014/main" id="{8F764334-8D22-4649-9242-8DD7D2729330}"/>
                </a:ext>
              </a:extLst>
            </p:cNvPr>
            <p:cNvSpPr>
              <a:spLocks noChangeShapeType="1"/>
            </p:cNvSpPr>
            <p:nvPr/>
          </p:nvSpPr>
          <p:spPr bwMode="auto">
            <a:xfrm flipV="1">
              <a:off x="5922316" y="1824325"/>
              <a:ext cx="57150"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2" name="Line 485">
              <a:extLst>
                <a:ext uri="{FF2B5EF4-FFF2-40B4-BE49-F238E27FC236}">
                  <a16:creationId xmlns:a16="http://schemas.microsoft.com/office/drawing/2014/main" id="{DB0FBD94-3B37-0546-ABFC-685211723DF5}"/>
                </a:ext>
              </a:extLst>
            </p:cNvPr>
            <p:cNvSpPr>
              <a:spLocks noChangeShapeType="1"/>
            </p:cNvSpPr>
            <p:nvPr/>
          </p:nvSpPr>
          <p:spPr bwMode="auto">
            <a:xfrm flipV="1">
              <a:off x="5979466" y="1806863"/>
              <a:ext cx="79375"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3" name="Line 486">
              <a:extLst>
                <a:ext uri="{FF2B5EF4-FFF2-40B4-BE49-F238E27FC236}">
                  <a16:creationId xmlns:a16="http://schemas.microsoft.com/office/drawing/2014/main" id="{1F125A01-210D-7E49-86AD-962F2B92F7F9}"/>
                </a:ext>
              </a:extLst>
            </p:cNvPr>
            <p:cNvSpPr>
              <a:spLocks noChangeShapeType="1"/>
            </p:cNvSpPr>
            <p:nvPr/>
          </p:nvSpPr>
          <p:spPr bwMode="auto">
            <a:xfrm flipV="1">
              <a:off x="6122341" y="1778288"/>
              <a:ext cx="57150"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4" name="Line 487">
              <a:extLst>
                <a:ext uri="{FF2B5EF4-FFF2-40B4-BE49-F238E27FC236}">
                  <a16:creationId xmlns:a16="http://schemas.microsoft.com/office/drawing/2014/main" id="{C8E6BE92-A840-5B45-80FC-88505810A900}"/>
                </a:ext>
              </a:extLst>
            </p:cNvPr>
            <p:cNvSpPr>
              <a:spLocks noChangeShapeType="1"/>
            </p:cNvSpPr>
            <p:nvPr/>
          </p:nvSpPr>
          <p:spPr bwMode="auto">
            <a:xfrm flipV="1">
              <a:off x="6179491" y="1744950"/>
              <a:ext cx="74613" cy="333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5" name="Line 488">
              <a:extLst>
                <a:ext uri="{FF2B5EF4-FFF2-40B4-BE49-F238E27FC236}">
                  <a16:creationId xmlns:a16="http://schemas.microsoft.com/office/drawing/2014/main" id="{5E26CD97-5EEF-D942-885A-082DCF19EAF1}"/>
                </a:ext>
              </a:extLst>
            </p:cNvPr>
            <p:cNvSpPr>
              <a:spLocks noChangeShapeType="1"/>
            </p:cNvSpPr>
            <p:nvPr/>
          </p:nvSpPr>
          <p:spPr bwMode="auto">
            <a:xfrm flipV="1">
              <a:off x="6316016" y="1698913"/>
              <a:ext cx="63500"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6" name="Line 489">
              <a:extLst>
                <a:ext uri="{FF2B5EF4-FFF2-40B4-BE49-F238E27FC236}">
                  <a16:creationId xmlns:a16="http://schemas.microsoft.com/office/drawing/2014/main" id="{C7265CB8-27C4-6C49-B1D9-0B94E33AFDFB}"/>
                </a:ext>
              </a:extLst>
            </p:cNvPr>
            <p:cNvSpPr>
              <a:spLocks noChangeShapeType="1"/>
            </p:cNvSpPr>
            <p:nvPr/>
          </p:nvSpPr>
          <p:spPr bwMode="auto">
            <a:xfrm>
              <a:off x="6379516" y="1698913"/>
              <a:ext cx="39688"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7" name="Line 490">
              <a:extLst>
                <a:ext uri="{FF2B5EF4-FFF2-40B4-BE49-F238E27FC236}">
                  <a16:creationId xmlns:a16="http://schemas.microsoft.com/office/drawing/2014/main" id="{9A4443AE-4F61-2D43-836C-18C1B6E294D5}"/>
                </a:ext>
              </a:extLst>
            </p:cNvPr>
            <p:cNvSpPr>
              <a:spLocks noChangeShapeType="1"/>
            </p:cNvSpPr>
            <p:nvPr/>
          </p:nvSpPr>
          <p:spPr bwMode="auto">
            <a:xfrm>
              <a:off x="6465241" y="1806863"/>
              <a:ext cx="79375"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8" name="Line 491">
              <a:extLst>
                <a:ext uri="{FF2B5EF4-FFF2-40B4-BE49-F238E27FC236}">
                  <a16:creationId xmlns:a16="http://schemas.microsoft.com/office/drawing/2014/main" id="{789952D2-2587-BC41-9831-DD302DD005F8}"/>
                </a:ext>
              </a:extLst>
            </p:cNvPr>
            <p:cNvSpPr>
              <a:spLocks noChangeShapeType="1"/>
            </p:cNvSpPr>
            <p:nvPr/>
          </p:nvSpPr>
          <p:spPr bwMode="auto">
            <a:xfrm flipV="1">
              <a:off x="6585891" y="1859250"/>
              <a:ext cx="90488" cy="1016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39" name="Line 492">
              <a:extLst>
                <a:ext uri="{FF2B5EF4-FFF2-40B4-BE49-F238E27FC236}">
                  <a16:creationId xmlns:a16="http://schemas.microsoft.com/office/drawing/2014/main" id="{C1CC6774-C02F-C047-81F8-F0D2117CBEEB}"/>
                </a:ext>
              </a:extLst>
            </p:cNvPr>
            <p:cNvSpPr>
              <a:spLocks noChangeShapeType="1"/>
            </p:cNvSpPr>
            <p:nvPr/>
          </p:nvSpPr>
          <p:spPr bwMode="auto">
            <a:xfrm flipV="1">
              <a:off x="6722416" y="1749713"/>
              <a:ext cx="57150" cy="571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0" name="Line 493">
              <a:extLst>
                <a:ext uri="{FF2B5EF4-FFF2-40B4-BE49-F238E27FC236}">
                  <a16:creationId xmlns:a16="http://schemas.microsoft.com/office/drawing/2014/main" id="{7C204F4C-9D5C-8747-BF02-83D5987CC020}"/>
                </a:ext>
              </a:extLst>
            </p:cNvPr>
            <p:cNvSpPr>
              <a:spLocks noChangeShapeType="1"/>
            </p:cNvSpPr>
            <p:nvPr/>
          </p:nvSpPr>
          <p:spPr bwMode="auto">
            <a:xfrm flipV="1">
              <a:off x="6779566" y="1721138"/>
              <a:ext cx="50800"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1" name="Line 494">
              <a:extLst>
                <a:ext uri="{FF2B5EF4-FFF2-40B4-BE49-F238E27FC236}">
                  <a16:creationId xmlns:a16="http://schemas.microsoft.com/office/drawing/2014/main" id="{3A2E69D5-EDC2-264A-8F69-ADB84193E0B0}"/>
                </a:ext>
              </a:extLst>
            </p:cNvPr>
            <p:cNvSpPr>
              <a:spLocks noChangeShapeType="1"/>
            </p:cNvSpPr>
            <p:nvPr/>
          </p:nvSpPr>
          <p:spPr bwMode="auto">
            <a:xfrm flipV="1">
              <a:off x="6887516" y="1641763"/>
              <a:ext cx="92075" cy="508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2" name="Line 495">
              <a:extLst>
                <a:ext uri="{FF2B5EF4-FFF2-40B4-BE49-F238E27FC236}">
                  <a16:creationId xmlns:a16="http://schemas.microsoft.com/office/drawing/2014/main" id="{715C8A8B-8675-F142-B749-13AA4CE44EA0}"/>
                </a:ext>
              </a:extLst>
            </p:cNvPr>
            <p:cNvSpPr>
              <a:spLocks noChangeShapeType="1"/>
            </p:cNvSpPr>
            <p:nvPr/>
          </p:nvSpPr>
          <p:spPr bwMode="auto">
            <a:xfrm flipV="1">
              <a:off x="6979591" y="1617950"/>
              <a:ext cx="22225" cy="238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3" name="Line 496">
              <a:extLst>
                <a:ext uri="{FF2B5EF4-FFF2-40B4-BE49-F238E27FC236}">
                  <a16:creationId xmlns:a16="http://schemas.microsoft.com/office/drawing/2014/main" id="{F73E7FB4-973D-0B41-935F-C0838E09C885}"/>
                </a:ext>
              </a:extLst>
            </p:cNvPr>
            <p:cNvSpPr>
              <a:spLocks noChangeShapeType="1"/>
            </p:cNvSpPr>
            <p:nvPr/>
          </p:nvSpPr>
          <p:spPr bwMode="auto">
            <a:xfrm flipV="1">
              <a:off x="7054204" y="1475075"/>
              <a:ext cx="96838" cy="984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4" name="Line 497">
              <a:extLst>
                <a:ext uri="{FF2B5EF4-FFF2-40B4-BE49-F238E27FC236}">
                  <a16:creationId xmlns:a16="http://schemas.microsoft.com/office/drawing/2014/main" id="{205EAC01-E047-1E4C-A745-0FCDDDF3167C}"/>
                </a:ext>
              </a:extLst>
            </p:cNvPr>
            <p:cNvSpPr>
              <a:spLocks noChangeShapeType="1"/>
            </p:cNvSpPr>
            <p:nvPr/>
          </p:nvSpPr>
          <p:spPr bwMode="auto">
            <a:xfrm>
              <a:off x="7197079" y="1463963"/>
              <a:ext cx="96838"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5" name="Line 498">
              <a:extLst>
                <a:ext uri="{FF2B5EF4-FFF2-40B4-BE49-F238E27FC236}">
                  <a16:creationId xmlns:a16="http://schemas.microsoft.com/office/drawing/2014/main" id="{1E13BD15-6D26-B14C-A90D-524C33A76E64}"/>
                </a:ext>
              </a:extLst>
            </p:cNvPr>
            <p:cNvSpPr>
              <a:spLocks noChangeShapeType="1"/>
            </p:cNvSpPr>
            <p:nvPr/>
          </p:nvSpPr>
          <p:spPr bwMode="auto">
            <a:xfrm>
              <a:off x="7344716" y="1606838"/>
              <a:ext cx="34925"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6" name="Line 499">
              <a:extLst>
                <a:ext uri="{FF2B5EF4-FFF2-40B4-BE49-F238E27FC236}">
                  <a16:creationId xmlns:a16="http://schemas.microsoft.com/office/drawing/2014/main" id="{EEF916E9-2C35-B446-9522-46415F0C1797}"/>
                </a:ext>
              </a:extLst>
            </p:cNvPr>
            <p:cNvSpPr>
              <a:spLocks noChangeShapeType="1"/>
            </p:cNvSpPr>
            <p:nvPr/>
          </p:nvSpPr>
          <p:spPr bwMode="auto">
            <a:xfrm>
              <a:off x="7379641" y="1646525"/>
              <a:ext cx="85725"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7" name="Line 500">
              <a:extLst>
                <a:ext uri="{FF2B5EF4-FFF2-40B4-BE49-F238E27FC236}">
                  <a16:creationId xmlns:a16="http://schemas.microsoft.com/office/drawing/2014/main" id="{526BFA6D-45A8-3C49-829B-CB0D147D5CF7}"/>
                </a:ext>
              </a:extLst>
            </p:cNvPr>
            <p:cNvSpPr>
              <a:spLocks noChangeShapeType="1"/>
            </p:cNvSpPr>
            <p:nvPr/>
          </p:nvSpPr>
          <p:spPr bwMode="auto">
            <a:xfrm>
              <a:off x="7533629" y="1659225"/>
              <a:ext cx="46038"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8" name="Line 502">
              <a:extLst>
                <a:ext uri="{FF2B5EF4-FFF2-40B4-BE49-F238E27FC236}">
                  <a16:creationId xmlns:a16="http://schemas.microsoft.com/office/drawing/2014/main" id="{70EFC7C8-CDD2-EC44-9895-1EA181D64191}"/>
                </a:ext>
              </a:extLst>
            </p:cNvPr>
            <p:cNvSpPr>
              <a:spLocks noChangeShapeType="1"/>
            </p:cNvSpPr>
            <p:nvPr/>
          </p:nvSpPr>
          <p:spPr bwMode="auto">
            <a:xfrm>
              <a:off x="7579666" y="1659225"/>
              <a:ext cx="85725"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49" name="Line 503">
              <a:extLst>
                <a:ext uri="{FF2B5EF4-FFF2-40B4-BE49-F238E27FC236}">
                  <a16:creationId xmlns:a16="http://schemas.microsoft.com/office/drawing/2014/main" id="{F9B603C2-2F7D-3D40-B9D0-98EBE6A91C69}"/>
                </a:ext>
              </a:extLst>
            </p:cNvPr>
            <p:cNvSpPr>
              <a:spLocks noChangeShapeType="1"/>
            </p:cNvSpPr>
            <p:nvPr/>
          </p:nvSpPr>
          <p:spPr bwMode="auto">
            <a:xfrm>
              <a:off x="7733654" y="1703675"/>
              <a:ext cx="46038"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0" name="Line 504">
              <a:extLst>
                <a:ext uri="{FF2B5EF4-FFF2-40B4-BE49-F238E27FC236}">
                  <a16:creationId xmlns:a16="http://schemas.microsoft.com/office/drawing/2014/main" id="{A0710CEE-2CA4-984A-8FE4-D02C08D24C2F}"/>
                </a:ext>
              </a:extLst>
            </p:cNvPr>
            <p:cNvSpPr>
              <a:spLocks noChangeShapeType="1"/>
            </p:cNvSpPr>
            <p:nvPr/>
          </p:nvSpPr>
          <p:spPr bwMode="auto">
            <a:xfrm flipV="1">
              <a:off x="7779691" y="1659225"/>
              <a:ext cx="63500" cy="619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1" name="Line 505">
              <a:extLst>
                <a:ext uri="{FF2B5EF4-FFF2-40B4-BE49-F238E27FC236}">
                  <a16:creationId xmlns:a16="http://schemas.microsoft.com/office/drawing/2014/main" id="{3E2FCBB3-044A-6740-9458-B64B86740EB8}"/>
                </a:ext>
              </a:extLst>
            </p:cNvPr>
            <p:cNvSpPr>
              <a:spLocks noChangeShapeType="1"/>
            </p:cNvSpPr>
            <p:nvPr/>
          </p:nvSpPr>
          <p:spPr bwMode="auto">
            <a:xfrm flipV="1">
              <a:off x="7887641" y="1516350"/>
              <a:ext cx="98425"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2" name="Line 506">
              <a:extLst>
                <a:ext uri="{FF2B5EF4-FFF2-40B4-BE49-F238E27FC236}">
                  <a16:creationId xmlns:a16="http://schemas.microsoft.com/office/drawing/2014/main" id="{DF1A5DF9-4FEE-314E-B62B-F73EF835846C}"/>
                </a:ext>
              </a:extLst>
            </p:cNvPr>
            <p:cNvSpPr>
              <a:spLocks noChangeShapeType="1"/>
            </p:cNvSpPr>
            <p:nvPr/>
          </p:nvSpPr>
          <p:spPr bwMode="auto">
            <a:xfrm>
              <a:off x="7986066" y="1516350"/>
              <a:ext cx="0"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3" name="Line 507">
              <a:extLst>
                <a:ext uri="{FF2B5EF4-FFF2-40B4-BE49-F238E27FC236}">
                  <a16:creationId xmlns:a16="http://schemas.microsoft.com/office/drawing/2014/main" id="{7BF61883-87D0-2649-B6F2-AE6CFF36AE17}"/>
                </a:ext>
              </a:extLst>
            </p:cNvPr>
            <p:cNvSpPr>
              <a:spLocks noChangeShapeType="1"/>
            </p:cNvSpPr>
            <p:nvPr/>
          </p:nvSpPr>
          <p:spPr bwMode="auto">
            <a:xfrm>
              <a:off x="8014641" y="1573500"/>
              <a:ext cx="68263"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4" name="Line 508">
              <a:extLst>
                <a:ext uri="{FF2B5EF4-FFF2-40B4-BE49-F238E27FC236}">
                  <a16:creationId xmlns:a16="http://schemas.microsoft.com/office/drawing/2014/main" id="{004955AE-D9CE-DA41-AF57-CBE4400B454C}"/>
                </a:ext>
              </a:extLst>
            </p:cNvPr>
            <p:cNvSpPr>
              <a:spLocks noChangeShapeType="1"/>
            </p:cNvSpPr>
            <p:nvPr/>
          </p:nvSpPr>
          <p:spPr bwMode="auto">
            <a:xfrm>
              <a:off x="8116241" y="1756063"/>
              <a:ext cx="63500"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5" name="Line 509">
              <a:extLst>
                <a:ext uri="{FF2B5EF4-FFF2-40B4-BE49-F238E27FC236}">
                  <a16:creationId xmlns:a16="http://schemas.microsoft.com/office/drawing/2014/main" id="{7AB61076-AEFC-F449-B11A-A52C4B41F92C}"/>
                </a:ext>
              </a:extLst>
            </p:cNvPr>
            <p:cNvSpPr>
              <a:spLocks noChangeShapeType="1"/>
            </p:cNvSpPr>
            <p:nvPr/>
          </p:nvSpPr>
          <p:spPr bwMode="auto">
            <a:xfrm flipV="1">
              <a:off x="8225779" y="1738600"/>
              <a:ext cx="96838"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6" name="Line 510">
              <a:extLst>
                <a:ext uri="{FF2B5EF4-FFF2-40B4-BE49-F238E27FC236}">
                  <a16:creationId xmlns:a16="http://schemas.microsoft.com/office/drawing/2014/main" id="{8510761F-E26B-6348-9349-B15DF3892B5D}"/>
                </a:ext>
              </a:extLst>
            </p:cNvPr>
            <p:cNvSpPr>
              <a:spLocks noChangeShapeType="1"/>
            </p:cNvSpPr>
            <p:nvPr/>
          </p:nvSpPr>
          <p:spPr bwMode="auto">
            <a:xfrm flipV="1">
              <a:off x="8373416" y="1675100"/>
              <a:ext cx="12700" cy="127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7" name="Line 511">
              <a:extLst>
                <a:ext uri="{FF2B5EF4-FFF2-40B4-BE49-F238E27FC236}">
                  <a16:creationId xmlns:a16="http://schemas.microsoft.com/office/drawing/2014/main" id="{D76BB4F1-9240-854E-A24E-52AAB6D522FA}"/>
                </a:ext>
              </a:extLst>
            </p:cNvPr>
            <p:cNvSpPr>
              <a:spLocks noChangeShapeType="1"/>
            </p:cNvSpPr>
            <p:nvPr/>
          </p:nvSpPr>
          <p:spPr bwMode="auto">
            <a:xfrm flipV="1">
              <a:off x="8386116" y="1652875"/>
              <a:ext cx="114300"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8" name="Line 512">
              <a:extLst>
                <a:ext uri="{FF2B5EF4-FFF2-40B4-BE49-F238E27FC236}">
                  <a16:creationId xmlns:a16="http://schemas.microsoft.com/office/drawing/2014/main" id="{EC7D3A10-568B-7740-920F-88B7CF9E0AA8}"/>
                </a:ext>
              </a:extLst>
            </p:cNvPr>
            <p:cNvSpPr>
              <a:spLocks noChangeShapeType="1"/>
            </p:cNvSpPr>
            <p:nvPr/>
          </p:nvSpPr>
          <p:spPr bwMode="auto">
            <a:xfrm flipV="1">
              <a:off x="8568679" y="1630650"/>
              <a:ext cx="17463" cy="47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59" name="Line 513">
              <a:extLst>
                <a:ext uri="{FF2B5EF4-FFF2-40B4-BE49-F238E27FC236}">
                  <a16:creationId xmlns:a16="http://schemas.microsoft.com/office/drawing/2014/main" id="{259CB580-8E09-0544-865A-5D2C774AB249}"/>
                </a:ext>
              </a:extLst>
            </p:cNvPr>
            <p:cNvSpPr>
              <a:spLocks noChangeShapeType="1"/>
            </p:cNvSpPr>
            <p:nvPr/>
          </p:nvSpPr>
          <p:spPr bwMode="auto">
            <a:xfrm>
              <a:off x="8586141" y="1630650"/>
              <a:ext cx="57150" cy="1079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0" name="Line 514">
              <a:extLst>
                <a:ext uri="{FF2B5EF4-FFF2-40B4-BE49-F238E27FC236}">
                  <a16:creationId xmlns:a16="http://schemas.microsoft.com/office/drawing/2014/main" id="{BB0F2549-920A-7144-BC9F-39C88372BCEA}"/>
                </a:ext>
              </a:extLst>
            </p:cNvPr>
            <p:cNvSpPr>
              <a:spLocks noChangeShapeType="1"/>
            </p:cNvSpPr>
            <p:nvPr/>
          </p:nvSpPr>
          <p:spPr bwMode="auto">
            <a:xfrm>
              <a:off x="8671866" y="1802100"/>
              <a:ext cx="61913"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1" name="Line 515">
              <a:extLst>
                <a:ext uri="{FF2B5EF4-FFF2-40B4-BE49-F238E27FC236}">
                  <a16:creationId xmlns:a16="http://schemas.microsoft.com/office/drawing/2014/main" id="{686A651C-292D-E347-B5C8-B90676C17AF0}"/>
                </a:ext>
              </a:extLst>
            </p:cNvPr>
            <p:cNvSpPr>
              <a:spLocks noChangeShapeType="1"/>
            </p:cNvSpPr>
            <p:nvPr/>
          </p:nvSpPr>
          <p:spPr bwMode="auto">
            <a:xfrm>
              <a:off x="8768704" y="1984663"/>
              <a:ext cx="17463"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2" name="Line 516">
              <a:extLst>
                <a:ext uri="{FF2B5EF4-FFF2-40B4-BE49-F238E27FC236}">
                  <a16:creationId xmlns:a16="http://schemas.microsoft.com/office/drawing/2014/main" id="{127DE42A-23CC-1E4E-8396-B61C8962B3A7}"/>
                </a:ext>
              </a:extLst>
            </p:cNvPr>
            <p:cNvSpPr>
              <a:spLocks noChangeShapeType="1"/>
            </p:cNvSpPr>
            <p:nvPr/>
          </p:nvSpPr>
          <p:spPr bwMode="auto">
            <a:xfrm flipV="1">
              <a:off x="8786166" y="1921163"/>
              <a:ext cx="50800" cy="920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3" name="Line 517">
              <a:extLst>
                <a:ext uri="{FF2B5EF4-FFF2-40B4-BE49-F238E27FC236}">
                  <a16:creationId xmlns:a16="http://schemas.microsoft.com/office/drawing/2014/main" id="{D2A64130-49F8-2F4D-B3CE-ACD164600535}"/>
                </a:ext>
              </a:extLst>
            </p:cNvPr>
            <p:cNvSpPr>
              <a:spLocks noChangeShapeType="1"/>
            </p:cNvSpPr>
            <p:nvPr/>
          </p:nvSpPr>
          <p:spPr bwMode="auto">
            <a:xfrm flipV="1">
              <a:off x="8871891" y="1744950"/>
              <a:ext cx="68263" cy="1190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4" name="Line 518">
              <a:extLst>
                <a:ext uri="{FF2B5EF4-FFF2-40B4-BE49-F238E27FC236}">
                  <a16:creationId xmlns:a16="http://schemas.microsoft.com/office/drawing/2014/main" id="{D4903D92-4CB3-4F4C-9FAA-DFD92F57220D}"/>
                </a:ext>
              </a:extLst>
            </p:cNvPr>
            <p:cNvSpPr>
              <a:spLocks noChangeShapeType="1"/>
            </p:cNvSpPr>
            <p:nvPr/>
          </p:nvSpPr>
          <p:spPr bwMode="auto">
            <a:xfrm flipV="1">
              <a:off x="8973491" y="1675100"/>
              <a:ext cx="12700" cy="127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5" name="Line 519">
              <a:extLst>
                <a:ext uri="{FF2B5EF4-FFF2-40B4-BE49-F238E27FC236}">
                  <a16:creationId xmlns:a16="http://schemas.microsoft.com/office/drawing/2014/main" id="{F59FA6EA-CCC6-7D4F-A0DD-2EABDB1C8ABF}"/>
                </a:ext>
              </a:extLst>
            </p:cNvPr>
            <p:cNvSpPr>
              <a:spLocks noChangeShapeType="1"/>
            </p:cNvSpPr>
            <p:nvPr/>
          </p:nvSpPr>
          <p:spPr bwMode="auto">
            <a:xfrm>
              <a:off x="8986191" y="1675100"/>
              <a:ext cx="114300" cy="285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6" name="Line 520">
              <a:extLst>
                <a:ext uri="{FF2B5EF4-FFF2-40B4-BE49-F238E27FC236}">
                  <a16:creationId xmlns:a16="http://schemas.microsoft.com/office/drawing/2014/main" id="{CB83766A-F3C9-7E40-8776-4440AD4308E4}"/>
                </a:ext>
              </a:extLst>
            </p:cNvPr>
            <p:cNvSpPr>
              <a:spLocks noChangeShapeType="1"/>
            </p:cNvSpPr>
            <p:nvPr/>
          </p:nvSpPr>
          <p:spPr bwMode="auto">
            <a:xfrm>
              <a:off x="9168754" y="1721138"/>
              <a:ext cx="1746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7" name="Line 521">
              <a:extLst>
                <a:ext uri="{FF2B5EF4-FFF2-40B4-BE49-F238E27FC236}">
                  <a16:creationId xmlns:a16="http://schemas.microsoft.com/office/drawing/2014/main" id="{50080A1B-1001-7F48-8A5B-294E6DAEB74F}"/>
                </a:ext>
              </a:extLst>
            </p:cNvPr>
            <p:cNvSpPr>
              <a:spLocks noChangeShapeType="1"/>
            </p:cNvSpPr>
            <p:nvPr/>
          </p:nvSpPr>
          <p:spPr bwMode="auto">
            <a:xfrm flipV="1">
              <a:off x="9186216" y="1646525"/>
              <a:ext cx="90488" cy="746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8" name="Line 522">
              <a:extLst>
                <a:ext uri="{FF2B5EF4-FFF2-40B4-BE49-F238E27FC236}">
                  <a16:creationId xmlns:a16="http://schemas.microsoft.com/office/drawing/2014/main" id="{9D3497AB-641E-C544-B8DC-ECE718694674}"/>
                </a:ext>
              </a:extLst>
            </p:cNvPr>
            <p:cNvSpPr>
              <a:spLocks noChangeShapeType="1"/>
            </p:cNvSpPr>
            <p:nvPr/>
          </p:nvSpPr>
          <p:spPr bwMode="auto">
            <a:xfrm flipV="1">
              <a:off x="9329091" y="1556038"/>
              <a:ext cx="57150" cy="460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69" name="Line 523">
              <a:extLst>
                <a:ext uri="{FF2B5EF4-FFF2-40B4-BE49-F238E27FC236}">
                  <a16:creationId xmlns:a16="http://schemas.microsoft.com/office/drawing/2014/main" id="{CACB396E-1E08-D949-9E3A-85C30FDE5837}"/>
                </a:ext>
              </a:extLst>
            </p:cNvPr>
            <p:cNvSpPr>
              <a:spLocks noChangeShapeType="1"/>
            </p:cNvSpPr>
            <p:nvPr/>
          </p:nvSpPr>
          <p:spPr bwMode="auto">
            <a:xfrm>
              <a:off x="9386241" y="1556038"/>
              <a:ext cx="50800" cy="396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0" name="Line 524">
              <a:extLst>
                <a:ext uri="{FF2B5EF4-FFF2-40B4-BE49-F238E27FC236}">
                  <a16:creationId xmlns:a16="http://schemas.microsoft.com/office/drawing/2014/main" id="{33CD0772-253F-A24D-85D9-4E807D24FE3F}"/>
                </a:ext>
              </a:extLst>
            </p:cNvPr>
            <p:cNvSpPr>
              <a:spLocks noChangeShapeType="1"/>
            </p:cNvSpPr>
            <p:nvPr/>
          </p:nvSpPr>
          <p:spPr bwMode="auto">
            <a:xfrm>
              <a:off x="9487841" y="1635413"/>
              <a:ext cx="98425" cy="809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1" name="Line 525">
              <a:extLst>
                <a:ext uri="{FF2B5EF4-FFF2-40B4-BE49-F238E27FC236}">
                  <a16:creationId xmlns:a16="http://schemas.microsoft.com/office/drawing/2014/main" id="{FE55E825-85D3-FE4A-9C12-492FCADC294D}"/>
                </a:ext>
              </a:extLst>
            </p:cNvPr>
            <p:cNvSpPr>
              <a:spLocks noChangeShapeType="1"/>
            </p:cNvSpPr>
            <p:nvPr/>
          </p:nvSpPr>
          <p:spPr bwMode="auto">
            <a:xfrm>
              <a:off x="9586266" y="1716375"/>
              <a:ext cx="1111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2" name="Line 526">
              <a:extLst>
                <a:ext uri="{FF2B5EF4-FFF2-40B4-BE49-F238E27FC236}">
                  <a16:creationId xmlns:a16="http://schemas.microsoft.com/office/drawing/2014/main" id="{F118E603-AC28-EA43-96FD-3029A23F35A4}"/>
                </a:ext>
              </a:extLst>
            </p:cNvPr>
            <p:cNvSpPr>
              <a:spLocks noChangeShapeType="1"/>
            </p:cNvSpPr>
            <p:nvPr/>
          </p:nvSpPr>
          <p:spPr bwMode="auto">
            <a:xfrm>
              <a:off x="9643416" y="1778288"/>
              <a:ext cx="85725"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3" name="Line 527">
              <a:extLst>
                <a:ext uri="{FF2B5EF4-FFF2-40B4-BE49-F238E27FC236}">
                  <a16:creationId xmlns:a16="http://schemas.microsoft.com/office/drawing/2014/main" id="{0749D83B-E0EE-5740-AD86-7C8B97A04E6E}"/>
                </a:ext>
              </a:extLst>
            </p:cNvPr>
            <p:cNvSpPr>
              <a:spLocks noChangeShapeType="1"/>
            </p:cNvSpPr>
            <p:nvPr/>
          </p:nvSpPr>
          <p:spPr bwMode="auto">
            <a:xfrm>
              <a:off x="9773591" y="1932275"/>
              <a:ext cx="12700" cy="635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4" name="Line 528">
              <a:extLst>
                <a:ext uri="{FF2B5EF4-FFF2-40B4-BE49-F238E27FC236}">
                  <a16:creationId xmlns:a16="http://schemas.microsoft.com/office/drawing/2014/main" id="{0BF63226-06FF-3A49-8F0F-C3910C66822E}"/>
                </a:ext>
              </a:extLst>
            </p:cNvPr>
            <p:cNvSpPr>
              <a:spLocks noChangeShapeType="1"/>
            </p:cNvSpPr>
            <p:nvPr/>
          </p:nvSpPr>
          <p:spPr bwMode="auto">
            <a:xfrm flipV="1">
              <a:off x="9786291" y="1841788"/>
              <a:ext cx="68263" cy="9683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5" name="Line 529">
              <a:extLst>
                <a:ext uri="{FF2B5EF4-FFF2-40B4-BE49-F238E27FC236}">
                  <a16:creationId xmlns:a16="http://schemas.microsoft.com/office/drawing/2014/main" id="{9756BA30-D560-E34E-B1D0-DE01A054C82A}"/>
                </a:ext>
              </a:extLst>
            </p:cNvPr>
            <p:cNvSpPr>
              <a:spLocks noChangeShapeType="1"/>
            </p:cNvSpPr>
            <p:nvPr/>
          </p:nvSpPr>
          <p:spPr bwMode="auto">
            <a:xfrm flipV="1">
              <a:off x="9887891" y="1670338"/>
              <a:ext cx="80963" cy="11430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6" name="Line 530">
              <a:extLst>
                <a:ext uri="{FF2B5EF4-FFF2-40B4-BE49-F238E27FC236}">
                  <a16:creationId xmlns:a16="http://schemas.microsoft.com/office/drawing/2014/main" id="{3985B80D-53BE-E44A-8A32-D9DBCF74AC26}"/>
                </a:ext>
              </a:extLst>
            </p:cNvPr>
            <p:cNvSpPr>
              <a:spLocks noChangeShapeType="1"/>
            </p:cNvSpPr>
            <p:nvPr/>
          </p:nvSpPr>
          <p:spPr bwMode="auto">
            <a:xfrm flipV="1">
              <a:off x="10014891" y="1595725"/>
              <a:ext cx="136525" cy="349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7" name="Line 531">
              <a:extLst>
                <a:ext uri="{FF2B5EF4-FFF2-40B4-BE49-F238E27FC236}">
                  <a16:creationId xmlns:a16="http://schemas.microsoft.com/office/drawing/2014/main" id="{B6F00D5F-A99E-D246-AA9D-A80A51ECF1F6}"/>
                </a:ext>
              </a:extLst>
            </p:cNvPr>
            <p:cNvSpPr>
              <a:spLocks noChangeShapeType="1"/>
            </p:cNvSpPr>
            <p:nvPr/>
          </p:nvSpPr>
          <p:spPr bwMode="auto">
            <a:xfrm>
              <a:off x="10208566" y="1602075"/>
              <a:ext cx="103188" cy="90488"/>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8" name="Line 532">
              <a:extLst>
                <a:ext uri="{FF2B5EF4-FFF2-40B4-BE49-F238E27FC236}">
                  <a16:creationId xmlns:a16="http://schemas.microsoft.com/office/drawing/2014/main" id="{26816EE7-312E-0F4A-B4DD-6B5E3BD87C7B}"/>
                </a:ext>
              </a:extLst>
            </p:cNvPr>
            <p:cNvSpPr>
              <a:spLocks noChangeShapeType="1"/>
            </p:cNvSpPr>
            <p:nvPr/>
          </p:nvSpPr>
          <p:spPr bwMode="auto">
            <a:xfrm>
              <a:off x="10368904" y="1738600"/>
              <a:ext cx="17463" cy="1746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79" name="Line 533">
              <a:extLst>
                <a:ext uri="{FF2B5EF4-FFF2-40B4-BE49-F238E27FC236}">
                  <a16:creationId xmlns:a16="http://schemas.microsoft.com/office/drawing/2014/main" id="{BC00C19C-22EC-8044-947B-4A1C272755E2}"/>
                </a:ext>
              </a:extLst>
            </p:cNvPr>
            <p:cNvSpPr>
              <a:spLocks noChangeShapeType="1"/>
            </p:cNvSpPr>
            <p:nvPr/>
          </p:nvSpPr>
          <p:spPr bwMode="auto">
            <a:xfrm>
              <a:off x="10386366" y="1756063"/>
              <a:ext cx="79375" cy="793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0" name="Line 534">
              <a:extLst>
                <a:ext uri="{FF2B5EF4-FFF2-40B4-BE49-F238E27FC236}">
                  <a16:creationId xmlns:a16="http://schemas.microsoft.com/office/drawing/2014/main" id="{1D9E5F92-92BE-674B-A9C8-C50E2B0E6E17}"/>
                </a:ext>
              </a:extLst>
            </p:cNvPr>
            <p:cNvSpPr>
              <a:spLocks noChangeShapeType="1"/>
            </p:cNvSpPr>
            <p:nvPr/>
          </p:nvSpPr>
          <p:spPr bwMode="auto">
            <a:xfrm>
              <a:off x="10511779" y="1881475"/>
              <a:ext cx="79375" cy="7937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1" name="Line 535">
              <a:extLst>
                <a:ext uri="{FF2B5EF4-FFF2-40B4-BE49-F238E27FC236}">
                  <a16:creationId xmlns:a16="http://schemas.microsoft.com/office/drawing/2014/main" id="{E4F81085-207B-734D-B691-4C35F63EB010}"/>
                </a:ext>
              </a:extLst>
            </p:cNvPr>
            <p:cNvSpPr>
              <a:spLocks noChangeShapeType="1"/>
            </p:cNvSpPr>
            <p:nvPr/>
          </p:nvSpPr>
          <p:spPr bwMode="auto">
            <a:xfrm flipV="1">
              <a:off x="10591154" y="1949738"/>
              <a:ext cx="23813" cy="1111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2" name="Line 536">
              <a:extLst>
                <a:ext uri="{FF2B5EF4-FFF2-40B4-BE49-F238E27FC236}">
                  <a16:creationId xmlns:a16="http://schemas.microsoft.com/office/drawing/2014/main" id="{BAB1DEFC-045B-3A4B-88F5-A1911B90D1D9}"/>
                </a:ext>
              </a:extLst>
            </p:cNvPr>
            <p:cNvSpPr>
              <a:spLocks noChangeShapeType="1"/>
            </p:cNvSpPr>
            <p:nvPr/>
          </p:nvSpPr>
          <p:spPr bwMode="auto">
            <a:xfrm flipV="1">
              <a:off x="10683229" y="1910050"/>
              <a:ext cx="107950" cy="22225"/>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3" name="Line 539">
              <a:extLst>
                <a:ext uri="{FF2B5EF4-FFF2-40B4-BE49-F238E27FC236}">
                  <a16:creationId xmlns:a16="http://schemas.microsoft.com/office/drawing/2014/main" id="{42102E25-EECF-CF49-9E52-61249F0D5299}"/>
                </a:ext>
              </a:extLst>
            </p:cNvPr>
            <p:cNvSpPr>
              <a:spLocks noChangeShapeType="1"/>
            </p:cNvSpPr>
            <p:nvPr/>
          </p:nvSpPr>
          <p:spPr bwMode="auto">
            <a:xfrm flipV="1">
              <a:off x="2618729" y="936911"/>
              <a:ext cx="0" cy="469900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4" name="Line 540">
              <a:extLst>
                <a:ext uri="{FF2B5EF4-FFF2-40B4-BE49-F238E27FC236}">
                  <a16:creationId xmlns:a16="http://schemas.microsoft.com/office/drawing/2014/main" id="{E4213361-D7AC-C440-B20A-AE61A099C767}"/>
                </a:ext>
              </a:extLst>
            </p:cNvPr>
            <p:cNvSpPr>
              <a:spLocks noChangeShapeType="1"/>
            </p:cNvSpPr>
            <p:nvPr/>
          </p:nvSpPr>
          <p:spPr bwMode="auto">
            <a:xfrm flipH="1">
              <a:off x="2528241" y="5481925"/>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5" name="Rectangle 541">
              <a:extLst>
                <a:ext uri="{FF2B5EF4-FFF2-40B4-BE49-F238E27FC236}">
                  <a16:creationId xmlns:a16="http://schemas.microsoft.com/office/drawing/2014/main" id="{69C30082-E4F5-1947-B503-9B08F6A19B89}"/>
                </a:ext>
              </a:extLst>
            </p:cNvPr>
            <p:cNvSpPr>
              <a:spLocks noChangeArrowheads="1"/>
            </p:cNvSpPr>
            <p:nvPr/>
          </p:nvSpPr>
          <p:spPr bwMode="auto">
            <a:xfrm rot="16200000">
              <a:off x="2182064" y="5338792"/>
              <a:ext cx="3494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-0.06</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086" name="Line 542">
              <a:extLst>
                <a:ext uri="{FF2B5EF4-FFF2-40B4-BE49-F238E27FC236}">
                  <a16:creationId xmlns:a16="http://schemas.microsoft.com/office/drawing/2014/main" id="{3EA794FA-8AB2-9946-962F-1FEE1DDCB92A}"/>
                </a:ext>
              </a:extLst>
            </p:cNvPr>
            <p:cNvSpPr>
              <a:spLocks noChangeShapeType="1"/>
            </p:cNvSpPr>
            <p:nvPr/>
          </p:nvSpPr>
          <p:spPr bwMode="auto">
            <a:xfrm flipH="1">
              <a:off x="2528241" y="4785013"/>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8" name="Line 544">
              <a:extLst>
                <a:ext uri="{FF2B5EF4-FFF2-40B4-BE49-F238E27FC236}">
                  <a16:creationId xmlns:a16="http://schemas.microsoft.com/office/drawing/2014/main" id="{941450C2-918A-2842-BEF6-36126632DDD4}"/>
                </a:ext>
              </a:extLst>
            </p:cNvPr>
            <p:cNvSpPr>
              <a:spLocks noChangeShapeType="1"/>
            </p:cNvSpPr>
            <p:nvPr/>
          </p:nvSpPr>
          <p:spPr bwMode="auto">
            <a:xfrm flipH="1">
              <a:off x="2528241" y="4081750"/>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89" name="Rectangle 545">
              <a:extLst>
                <a:ext uri="{FF2B5EF4-FFF2-40B4-BE49-F238E27FC236}">
                  <a16:creationId xmlns:a16="http://schemas.microsoft.com/office/drawing/2014/main" id="{0AA3BCE6-F29E-DB41-944A-09066F633F9C}"/>
                </a:ext>
              </a:extLst>
            </p:cNvPr>
            <p:cNvSpPr>
              <a:spLocks noChangeArrowheads="1"/>
            </p:cNvSpPr>
            <p:nvPr/>
          </p:nvSpPr>
          <p:spPr bwMode="auto">
            <a:xfrm rot="16200000">
              <a:off x="2182064" y="3938617"/>
              <a:ext cx="3494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-0.04</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090" name="Line 546">
              <a:extLst>
                <a:ext uri="{FF2B5EF4-FFF2-40B4-BE49-F238E27FC236}">
                  <a16:creationId xmlns:a16="http://schemas.microsoft.com/office/drawing/2014/main" id="{D99489E2-053E-D549-A16B-82CF903879B4}"/>
                </a:ext>
              </a:extLst>
            </p:cNvPr>
            <p:cNvSpPr>
              <a:spLocks noChangeShapeType="1"/>
            </p:cNvSpPr>
            <p:nvPr/>
          </p:nvSpPr>
          <p:spPr bwMode="auto">
            <a:xfrm flipH="1">
              <a:off x="2528241" y="3384838"/>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92" name="Line 548">
              <a:extLst>
                <a:ext uri="{FF2B5EF4-FFF2-40B4-BE49-F238E27FC236}">
                  <a16:creationId xmlns:a16="http://schemas.microsoft.com/office/drawing/2014/main" id="{C1F97DFE-F199-A44E-988D-F7692F9C91EB}"/>
                </a:ext>
              </a:extLst>
            </p:cNvPr>
            <p:cNvSpPr>
              <a:spLocks noChangeShapeType="1"/>
            </p:cNvSpPr>
            <p:nvPr/>
          </p:nvSpPr>
          <p:spPr bwMode="auto">
            <a:xfrm flipH="1">
              <a:off x="2528241" y="2681575"/>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93" name="Rectangle 549">
              <a:extLst>
                <a:ext uri="{FF2B5EF4-FFF2-40B4-BE49-F238E27FC236}">
                  <a16:creationId xmlns:a16="http://schemas.microsoft.com/office/drawing/2014/main" id="{F7322C1C-AE21-6441-BF5E-B52C3235311F}"/>
                </a:ext>
              </a:extLst>
            </p:cNvPr>
            <p:cNvSpPr>
              <a:spLocks noChangeArrowheads="1"/>
            </p:cNvSpPr>
            <p:nvPr/>
          </p:nvSpPr>
          <p:spPr bwMode="auto">
            <a:xfrm rot="16200000">
              <a:off x="2182064" y="2530504"/>
              <a:ext cx="3494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-0.02</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094" name="Line 550">
              <a:extLst>
                <a:ext uri="{FF2B5EF4-FFF2-40B4-BE49-F238E27FC236}">
                  <a16:creationId xmlns:a16="http://schemas.microsoft.com/office/drawing/2014/main" id="{C70830AC-F300-F94E-B882-0A444029044E}"/>
                </a:ext>
              </a:extLst>
            </p:cNvPr>
            <p:cNvSpPr>
              <a:spLocks noChangeShapeType="1"/>
            </p:cNvSpPr>
            <p:nvPr/>
          </p:nvSpPr>
          <p:spPr bwMode="auto">
            <a:xfrm flipH="1">
              <a:off x="2528241" y="1978313"/>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96" name="Line 552">
              <a:extLst>
                <a:ext uri="{FF2B5EF4-FFF2-40B4-BE49-F238E27FC236}">
                  <a16:creationId xmlns:a16="http://schemas.microsoft.com/office/drawing/2014/main" id="{8E097454-EEB4-FC49-A13B-FE37E26AD356}"/>
                </a:ext>
              </a:extLst>
            </p:cNvPr>
            <p:cNvSpPr>
              <a:spLocks noChangeShapeType="1"/>
            </p:cNvSpPr>
            <p:nvPr/>
          </p:nvSpPr>
          <p:spPr bwMode="auto">
            <a:xfrm flipH="1">
              <a:off x="2528241" y="1281400"/>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97" name="Rectangle 553">
              <a:extLst>
                <a:ext uri="{FF2B5EF4-FFF2-40B4-BE49-F238E27FC236}">
                  <a16:creationId xmlns:a16="http://schemas.microsoft.com/office/drawing/2014/main" id="{2A6E8C7F-B212-0041-8DF2-2151638AEBE2}"/>
                </a:ext>
              </a:extLst>
            </p:cNvPr>
            <p:cNvSpPr>
              <a:spLocks noChangeArrowheads="1"/>
            </p:cNvSpPr>
            <p:nvPr/>
          </p:nvSpPr>
          <p:spPr bwMode="auto">
            <a:xfrm rot="16200000">
              <a:off x="2207710" y="1130329"/>
              <a:ext cx="2981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0.00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098" name="Line 557">
              <a:extLst>
                <a:ext uri="{FF2B5EF4-FFF2-40B4-BE49-F238E27FC236}">
                  <a16:creationId xmlns:a16="http://schemas.microsoft.com/office/drawing/2014/main" id="{FF2EE999-D328-0145-99FE-A71B9A2F2D8E}"/>
                </a:ext>
              </a:extLst>
            </p:cNvPr>
            <p:cNvSpPr>
              <a:spLocks noChangeShapeType="1"/>
            </p:cNvSpPr>
            <p:nvPr/>
          </p:nvSpPr>
          <p:spPr bwMode="auto">
            <a:xfrm>
              <a:off x="2618729" y="5635913"/>
              <a:ext cx="8321675"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099" name="Line 558">
              <a:extLst>
                <a:ext uri="{FF2B5EF4-FFF2-40B4-BE49-F238E27FC236}">
                  <a16:creationId xmlns:a16="http://schemas.microsoft.com/office/drawing/2014/main" id="{19569886-3E76-FB44-9687-2619F6081C84}"/>
                </a:ext>
              </a:extLst>
            </p:cNvPr>
            <p:cNvSpPr>
              <a:spLocks noChangeShapeType="1"/>
            </p:cNvSpPr>
            <p:nvPr/>
          </p:nvSpPr>
          <p:spPr bwMode="auto">
            <a:xfrm>
              <a:off x="27727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00" name="Rectangle 559">
              <a:extLst>
                <a:ext uri="{FF2B5EF4-FFF2-40B4-BE49-F238E27FC236}">
                  <a16:creationId xmlns:a16="http://schemas.microsoft.com/office/drawing/2014/main" id="{3E877663-4ED3-2345-89E3-300AA34B3350}"/>
                </a:ext>
              </a:extLst>
            </p:cNvPr>
            <p:cNvSpPr>
              <a:spLocks noChangeArrowheads="1"/>
            </p:cNvSpPr>
            <p:nvPr/>
          </p:nvSpPr>
          <p:spPr bwMode="auto">
            <a:xfrm>
              <a:off x="2704454" y="5778788"/>
              <a:ext cx="881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01" name="Line 560">
              <a:extLst>
                <a:ext uri="{FF2B5EF4-FFF2-40B4-BE49-F238E27FC236}">
                  <a16:creationId xmlns:a16="http://schemas.microsoft.com/office/drawing/2014/main" id="{D32AA155-F9C8-A84F-8CB1-945C0184413A}"/>
                </a:ext>
              </a:extLst>
            </p:cNvPr>
            <p:cNvSpPr>
              <a:spLocks noChangeShapeType="1"/>
            </p:cNvSpPr>
            <p:nvPr/>
          </p:nvSpPr>
          <p:spPr bwMode="auto">
            <a:xfrm>
              <a:off x="35728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02" name="Rectangle 561">
              <a:extLst>
                <a:ext uri="{FF2B5EF4-FFF2-40B4-BE49-F238E27FC236}">
                  <a16:creationId xmlns:a16="http://schemas.microsoft.com/office/drawing/2014/main" id="{78DB23FD-375E-8643-81A1-B24463F53F3B}"/>
                </a:ext>
              </a:extLst>
            </p:cNvPr>
            <p:cNvSpPr>
              <a:spLocks noChangeArrowheads="1"/>
            </p:cNvSpPr>
            <p:nvPr/>
          </p:nvSpPr>
          <p:spPr bwMode="auto">
            <a:xfrm>
              <a:off x="3442641" y="5778788"/>
              <a:ext cx="176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20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03" name="Line 562">
              <a:extLst>
                <a:ext uri="{FF2B5EF4-FFF2-40B4-BE49-F238E27FC236}">
                  <a16:creationId xmlns:a16="http://schemas.microsoft.com/office/drawing/2014/main" id="{5ECB6A7A-6552-9C4E-B637-C70FA127A4BA}"/>
                </a:ext>
              </a:extLst>
            </p:cNvPr>
            <p:cNvSpPr>
              <a:spLocks noChangeShapeType="1"/>
            </p:cNvSpPr>
            <p:nvPr/>
          </p:nvSpPr>
          <p:spPr bwMode="auto">
            <a:xfrm>
              <a:off x="43729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04" name="Rectangle 563">
              <a:extLst>
                <a:ext uri="{FF2B5EF4-FFF2-40B4-BE49-F238E27FC236}">
                  <a16:creationId xmlns:a16="http://schemas.microsoft.com/office/drawing/2014/main" id="{98571A3B-9C82-8D46-BCA2-4115592D25DA}"/>
                </a:ext>
              </a:extLst>
            </p:cNvPr>
            <p:cNvSpPr>
              <a:spLocks noChangeArrowheads="1"/>
            </p:cNvSpPr>
            <p:nvPr/>
          </p:nvSpPr>
          <p:spPr bwMode="auto">
            <a:xfrm>
              <a:off x="4242741" y="5778788"/>
              <a:ext cx="176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40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06" name="Line 565">
              <a:extLst>
                <a:ext uri="{FF2B5EF4-FFF2-40B4-BE49-F238E27FC236}">
                  <a16:creationId xmlns:a16="http://schemas.microsoft.com/office/drawing/2014/main" id="{E15B3B17-78E7-EC4E-9A7A-739FD2F94CF9}"/>
                </a:ext>
              </a:extLst>
            </p:cNvPr>
            <p:cNvSpPr>
              <a:spLocks noChangeShapeType="1"/>
            </p:cNvSpPr>
            <p:nvPr/>
          </p:nvSpPr>
          <p:spPr bwMode="auto">
            <a:xfrm>
              <a:off x="517936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07" name="Rectangle 566">
              <a:extLst>
                <a:ext uri="{FF2B5EF4-FFF2-40B4-BE49-F238E27FC236}">
                  <a16:creationId xmlns:a16="http://schemas.microsoft.com/office/drawing/2014/main" id="{D008A9E6-1EDE-BF46-BBCC-F9140F8279D8}"/>
                </a:ext>
              </a:extLst>
            </p:cNvPr>
            <p:cNvSpPr>
              <a:spLocks noChangeArrowheads="1"/>
            </p:cNvSpPr>
            <p:nvPr/>
          </p:nvSpPr>
          <p:spPr bwMode="auto">
            <a:xfrm>
              <a:off x="5047604" y="5778788"/>
              <a:ext cx="176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60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08" name="Line 567">
              <a:extLst>
                <a:ext uri="{FF2B5EF4-FFF2-40B4-BE49-F238E27FC236}">
                  <a16:creationId xmlns:a16="http://schemas.microsoft.com/office/drawing/2014/main" id="{BC0627FB-1F68-5B40-8EB4-F9CBEF5777AA}"/>
                </a:ext>
              </a:extLst>
            </p:cNvPr>
            <p:cNvSpPr>
              <a:spLocks noChangeShapeType="1"/>
            </p:cNvSpPr>
            <p:nvPr/>
          </p:nvSpPr>
          <p:spPr bwMode="auto">
            <a:xfrm>
              <a:off x="597946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09" name="Rectangle 568">
              <a:extLst>
                <a:ext uri="{FF2B5EF4-FFF2-40B4-BE49-F238E27FC236}">
                  <a16:creationId xmlns:a16="http://schemas.microsoft.com/office/drawing/2014/main" id="{366D525F-7BD1-1443-8416-FC2C498B3572}"/>
                </a:ext>
              </a:extLst>
            </p:cNvPr>
            <p:cNvSpPr>
              <a:spLocks noChangeArrowheads="1"/>
            </p:cNvSpPr>
            <p:nvPr/>
          </p:nvSpPr>
          <p:spPr bwMode="auto">
            <a:xfrm>
              <a:off x="5847704" y="5778788"/>
              <a:ext cx="176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80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11" name="Line 570">
              <a:extLst>
                <a:ext uri="{FF2B5EF4-FFF2-40B4-BE49-F238E27FC236}">
                  <a16:creationId xmlns:a16="http://schemas.microsoft.com/office/drawing/2014/main" id="{AF62E1BA-2834-6549-AC67-0275D9A88C1E}"/>
                </a:ext>
              </a:extLst>
            </p:cNvPr>
            <p:cNvSpPr>
              <a:spLocks noChangeShapeType="1"/>
            </p:cNvSpPr>
            <p:nvPr/>
          </p:nvSpPr>
          <p:spPr bwMode="auto">
            <a:xfrm>
              <a:off x="677956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12" name="Rectangle 571">
              <a:extLst>
                <a:ext uri="{FF2B5EF4-FFF2-40B4-BE49-F238E27FC236}">
                  <a16:creationId xmlns:a16="http://schemas.microsoft.com/office/drawing/2014/main" id="{7FE4CF52-EFED-B243-B3B8-D4793DBBCEAB}"/>
                </a:ext>
              </a:extLst>
            </p:cNvPr>
            <p:cNvSpPr>
              <a:spLocks noChangeArrowheads="1"/>
            </p:cNvSpPr>
            <p:nvPr/>
          </p:nvSpPr>
          <p:spPr bwMode="auto">
            <a:xfrm>
              <a:off x="6585891"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100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13" name="Line 572">
              <a:extLst>
                <a:ext uri="{FF2B5EF4-FFF2-40B4-BE49-F238E27FC236}">
                  <a16:creationId xmlns:a16="http://schemas.microsoft.com/office/drawing/2014/main" id="{341FDFE6-5C57-304C-A5D0-B5B49C204F91}"/>
                </a:ext>
              </a:extLst>
            </p:cNvPr>
            <p:cNvSpPr>
              <a:spLocks noChangeShapeType="1"/>
            </p:cNvSpPr>
            <p:nvPr/>
          </p:nvSpPr>
          <p:spPr bwMode="auto">
            <a:xfrm>
              <a:off x="757966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14" name="Rectangle 573">
              <a:extLst>
                <a:ext uri="{FF2B5EF4-FFF2-40B4-BE49-F238E27FC236}">
                  <a16:creationId xmlns:a16="http://schemas.microsoft.com/office/drawing/2014/main" id="{B464D962-6DE5-4C49-9DB1-84C15836593A}"/>
                </a:ext>
              </a:extLst>
            </p:cNvPr>
            <p:cNvSpPr>
              <a:spLocks noChangeArrowheads="1"/>
            </p:cNvSpPr>
            <p:nvPr/>
          </p:nvSpPr>
          <p:spPr bwMode="auto">
            <a:xfrm>
              <a:off x="7385991"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120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16" name="Line 575">
              <a:extLst>
                <a:ext uri="{FF2B5EF4-FFF2-40B4-BE49-F238E27FC236}">
                  <a16:creationId xmlns:a16="http://schemas.microsoft.com/office/drawing/2014/main" id="{764F4CC9-9A4E-204E-8AC6-FC80423BAE60}"/>
                </a:ext>
              </a:extLst>
            </p:cNvPr>
            <p:cNvSpPr>
              <a:spLocks noChangeShapeType="1"/>
            </p:cNvSpPr>
            <p:nvPr/>
          </p:nvSpPr>
          <p:spPr bwMode="auto">
            <a:xfrm>
              <a:off x="83861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17" name="Rectangle 576">
              <a:extLst>
                <a:ext uri="{FF2B5EF4-FFF2-40B4-BE49-F238E27FC236}">
                  <a16:creationId xmlns:a16="http://schemas.microsoft.com/office/drawing/2014/main" id="{DB346EDC-322B-6E49-B9EE-916933394DAD}"/>
                </a:ext>
              </a:extLst>
            </p:cNvPr>
            <p:cNvSpPr>
              <a:spLocks noChangeArrowheads="1"/>
            </p:cNvSpPr>
            <p:nvPr/>
          </p:nvSpPr>
          <p:spPr bwMode="auto">
            <a:xfrm>
              <a:off x="8186091"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140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18" name="Line 577">
              <a:extLst>
                <a:ext uri="{FF2B5EF4-FFF2-40B4-BE49-F238E27FC236}">
                  <a16:creationId xmlns:a16="http://schemas.microsoft.com/office/drawing/2014/main" id="{3462B149-0BAC-9C4F-A7A2-9E3E4936D945}"/>
                </a:ext>
              </a:extLst>
            </p:cNvPr>
            <p:cNvSpPr>
              <a:spLocks noChangeShapeType="1"/>
            </p:cNvSpPr>
            <p:nvPr/>
          </p:nvSpPr>
          <p:spPr bwMode="auto">
            <a:xfrm>
              <a:off x="91862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19" name="Rectangle 578">
              <a:extLst>
                <a:ext uri="{FF2B5EF4-FFF2-40B4-BE49-F238E27FC236}">
                  <a16:creationId xmlns:a16="http://schemas.microsoft.com/office/drawing/2014/main" id="{8AEA85F2-398C-8B46-BEF6-6B88151574EB}"/>
                </a:ext>
              </a:extLst>
            </p:cNvPr>
            <p:cNvSpPr>
              <a:spLocks noChangeArrowheads="1"/>
            </p:cNvSpPr>
            <p:nvPr/>
          </p:nvSpPr>
          <p:spPr bwMode="auto">
            <a:xfrm>
              <a:off x="8990954"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160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21" name="Line 580">
              <a:extLst>
                <a:ext uri="{FF2B5EF4-FFF2-40B4-BE49-F238E27FC236}">
                  <a16:creationId xmlns:a16="http://schemas.microsoft.com/office/drawing/2014/main" id="{EB0685F7-9E77-3646-867C-A99F3EA2F8C8}"/>
                </a:ext>
              </a:extLst>
            </p:cNvPr>
            <p:cNvSpPr>
              <a:spLocks noChangeShapeType="1"/>
            </p:cNvSpPr>
            <p:nvPr/>
          </p:nvSpPr>
          <p:spPr bwMode="auto">
            <a:xfrm>
              <a:off x="9986316"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22" name="Rectangle 581">
              <a:extLst>
                <a:ext uri="{FF2B5EF4-FFF2-40B4-BE49-F238E27FC236}">
                  <a16:creationId xmlns:a16="http://schemas.microsoft.com/office/drawing/2014/main" id="{8110AE87-0493-1F43-A851-69A4C444462B}"/>
                </a:ext>
              </a:extLst>
            </p:cNvPr>
            <p:cNvSpPr>
              <a:spLocks noChangeArrowheads="1"/>
            </p:cNvSpPr>
            <p:nvPr/>
          </p:nvSpPr>
          <p:spPr bwMode="auto">
            <a:xfrm>
              <a:off x="9791054"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180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23" name="Line 582">
              <a:extLst>
                <a:ext uri="{FF2B5EF4-FFF2-40B4-BE49-F238E27FC236}">
                  <a16:creationId xmlns:a16="http://schemas.microsoft.com/office/drawing/2014/main" id="{B82852DD-AB56-B948-9822-92673E4AE45C}"/>
                </a:ext>
              </a:extLst>
            </p:cNvPr>
            <p:cNvSpPr>
              <a:spLocks noChangeShapeType="1"/>
            </p:cNvSpPr>
            <p:nvPr/>
          </p:nvSpPr>
          <p:spPr bwMode="auto">
            <a:xfrm>
              <a:off x="10791179" y="5635913"/>
              <a:ext cx="0" cy="9207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dirty="0">
                <a:latin typeface="Futura PT Book" panose="020B0502020204020303" pitchFamily="34" charset="77"/>
              </a:endParaRPr>
            </a:p>
          </p:txBody>
        </p:sp>
        <p:sp>
          <p:nvSpPr>
            <p:cNvPr id="1124" name="Rectangle 583">
              <a:extLst>
                <a:ext uri="{FF2B5EF4-FFF2-40B4-BE49-F238E27FC236}">
                  <a16:creationId xmlns:a16="http://schemas.microsoft.com/office/drawing/2014/main" id="{C1519707-E01C-584B-AB2A-96474675EF58}"/>
                </a:ext>
              </a:extLst>
            </p:cNvPr>
            <p:cNvSpPr>
              <a:spLocks noChangeArrowheads="1"/>
            </p:cNvSpPr>
            <p:nvPr/>
          </p:nvSpPr>
          <p:spPr bwMode="auto">
            <a:xfrm>
              <a:off x="10591154" y="5778788"/>
              <a:ext cx="2644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Futura PT Book" panose="020B0502020204020303" pitchFamily="34" charset="77"/>
                </a:rPr>
                <a:t>200</a:t>
              </a:r>
              <a:endParaRPr kumimoji="0" lang="en-US" altLang="en-US" sz="1100" b="0" i="0" u="none" strike="noStrike" cap="none" normalizeH="0" baseline="0" dirty="0">
                <a:ln>
                  <a:noFill/>
                </a:ln>
                <a:solidFill>
                  <a:schemeClr val="tx1"/>
                </a:solidFill>
                <a:effectLst/>
                <a:latin typeface="Futura PT Book" panose="020B0502020204020303" pitchFamily="34" charset="77"/>
              </a:endParaRPr>
            </a:p>
          </p:txBody>
        </p:sp>
        <p:sp>
          <p:nvSpPr>
            <p:cNvPr id="1127" name="Rectangle 1126">
              <a:extLst>
                <a:ext uri="{FF2B5EF4-FFF2-40B4-BE49-F238E27FC236}">
                  <a16:creationId xmlns:a16="http://schemas.microsoft.com/office/drawing/2014/main" id="{1B04F473-589F-F140-9AA2-5EAFAEFDA3BB}"/>
                </a:ext>
              </a:extLst>
            </p:cNvPr>
            <p:cNvSpPr>
              <a:spLocks noChangeArrowheads="1"/>
            </p:cNvSpPr>
            <p:nvPr/>
          </p:nvSpPr>
          <p:spPr bwMode="auto">
            <a:xfrm>
              <a:off x="4522260" y="6516119"/>
              <a:ext cx="4716820" cy="37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Futura PT Book" panose="020B0502020204020303" pitchFamily="34" charset="77"/>
                </a:rPr>
                <a:t>Number of blocks away from origin</a:t>
              </a:r>
              <a:endParaRPr kumimoji="0" lang="en-US" altLang="en-US" sz="1400" b="0" i="0" u="none" strike="noStrike" cap="none" normalizeH="0" baseline="0" dirty="0">
                <a:ln>
                  <a:noFill/>
                </a:ln>
                <a:solidFill>
                  <a:schemeClr val="tx1"/>
                </a:solidFill>
                <a:effectLst/>
                <a:latin typeface="Futura PT Book" panose="020B0502020204020303" pitchFamily="34" charset="77"/>
              </a:endParaRPr>
            </a:p>
          </p:txBody>
        </p:sp>
        <p:sp>
          <p:nvSpPr>
            <p:cNvPr id="1129" name="Rectangle 1128">
              <a:extLst>
                <a:ext uri="{FF2B5EF4-FFF2-40B4-BE49-F238E27FC236}">
                  <a16:creationId xmlns:a16="http://schemas.microsoft.com/office/drawing/2014/main" id="{559AC6EF-2522-7F4E-AF95-BBD9DC97D8D0}"/>
                </a:ext>
              </a:extLst>
            </p:cNvPr>
            <p:cNvSpPr>
              <a:spLocks noChangeArrowheads="1"/>
            </p:cNvSpPr>
            <p:nvPr/>
          </p:nvSpPr>
          <p:spPr bwMode="auto">
            <a:xfrm rot="16200000">
              <a:off x="616505" y="3331832"/>
              <a:ext cx="1910939" cy="3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Futura PT Book" panose="020B0502020204020303" pitchFamily="34" charset="77"/>
                </a:rPr>
                <a:t>Size of correlation</a:t>
              </a:r>
              <a:endParaRPr kumimoji="0" lang="en-US" altLang="en-US" sz="1400" b="0" i="0" u="none" strike="noStrike" cap="none" normalizeH="0" baseline="0" dirty="0">
                <a:ln>
                  <a:noFill/>
                </a:ln>
                <a:solidFill>
                  <a:schemeClr val="tx1"/>
                </a:solidFill>
                <a:effectLst/>
                <a:latin typeface="Futura PT Book" panose="020B0502020204020303" pitchFamily="34" charset="77"/>
              </a:endParaRPr>
            </a:p>
          </p:txBody>
        </p:sp>
      </p:grpSp>
      <p:sp>
        <p:nvSpPr>
          <p:cNvPr id="1130" name="TextBox 92">
            <a:extLst>
              <a:ext uri="{FF2B5EF4-FFF2-40B4-BE49-F238E27FC236}">
                <a16:creationId xmlns:a16="http://schemas.microsoft.com/office/drawing/2014/main" id="{D707A9A1-9132-1843-A9F2-DD0980955DC5}"/>
              </a:ext>
            </a:extLst>
          </p:cNvPr>
          <p:cNvSpPr txBox="1"/>
          <p:nvPr/>
        </p:nvSpPr>
        <p:spPr>
          <a:xfrm>
            <a:off x="2080772" y="1760492"/>
            <a:ext cx="7722480" cy="307773"/>
          </a:xfrm>
          <a:prstGeom prst="rect">
            <a:avLst/>
          </a:prstGeom>
          <a:solidFill>
            <a:srgbClr val="012340"/>
          </a:solidFill>
        </p:spPr>
        <p:txBody>
          <a:bodyPr wrap="square" lIns="91350" tIns="45718" rIns="91350" bIns="45718" rtlCol="0" anchor="ctr">
            <a:spAutoFit/>
          </a:bodyPr>
          <a:lstStyle/>
          <a:p>
            <a:pPr marL="0" marR="0" lvl="0" indent="0" algn="ctr" defTabSz="91338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rgbClr val="DBE3F3"/>
                </a:solidFill>
                <a:effectLst/>
                <a:uLnTx/>
                <a:uFillTx/>
                <a:latin typeface="Futura PT Demi" panose="020B0502020204020303" pitchFamily="34" charset="77"/>
                <a:cs typeface="Arial" panose="020B0604020202020204" pitchFamily="34" charset="0"/>
              </a:rPr>
              <a:t>Impact of poverty </a:t>
            </a:r>
            <a:r>
              <a:rPr lang="en-US" sz="1400" b="1" kern="0" dirty="0">
                <a:solidFill>
                  <a:srgbClr val="DBE3F3"/>
                </a:solidFill>
                <a:latin typeface="Futura PT Demi" panose="020B0502020204020303" pitchFamily="34" charset="77"/>
                <a:cs typeface="Arial" panose="020B0604020202020204" pitchFamily="34" charset="0"/>
              </a:rPr>
              <a:t>rate on child household income by distance in blocks (left) and tracts (right)</a:t>
            </a:r>
            <a:endParaRPr kumimoji="0" lang="en-US" sz="1400" b="1" u="none" strike="noStrike" kern="0" cap="none" spc="0" normalizeH="0" baseline="0" noProof="0" dirty="0">
              <a:ln>
                <a:noFill/>
              </a:ln>
              <a:solidFill>
                <a:srgbClr val="DBE3F3"/>
              </a:solidFill>
              <a:effectLst/>
              <a:uLnTx/>
              <a:uFillTx/>
              <a:latin typeface="Futura PT Demi" panose="020B0502020204020303" pitchFamily="34" charset="77"/>
              <a:cs typeface="Arial" panose="020B0604020202020204" pitchFamily="34" charset="0"/>
            </a:endParaRPr>
          </a:p>
        </p:txBody>
      </p:sp>
      <p:sp>
        <p:nvSpPr>
          <p:cNvPr id="1131" name="Rectangle 569">
            <a:extLst>
              <a:ext uri="{FF2B5EF4-FFF2-40B4-BE49-F238E27FC236}">
                <a16:creationId xmlns:a16="http://schemas.microsoft.com/office/drawing/2014/main" id="{3ADAF2C9-7C9D-B44D-87F2-802243726EC2}"/>
              </a:ext>
            </a:extLst>
          </p:cNvPr>
          <p:cNvSpPr>
            <a:spLocks noChangeArrowheads="1"/>
          </p:cNvSpPr>
          <p:nvPr/>
        </p:nvSpPr>
        <p:spPr bwMode="auto">
          <a:xfrm>
            <a:off x="3809601" y="4849956"/>
            <a:ext cx="11685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7F7F7F"/>
                </a:solidFill>
                <a:effectLst/>
                <a:latin typeface="Futura PT Light" panose="020B0402020204020303" pitchFamily="34" charset="77"/>
              </a:rPr>
              <a:t> 1 mile from origin</a:t>
            </a:r>
            <a:endParaRPr kumimoji="0" lang="en-US" altLang="en-US" sz="1200" u="none" strike="noStrike" cap="none" normalizeH="0" baseline="0" dirty="0">
              <a:ln>
                <a:noFill/>
              </a:ln>
              <a:solidFill>
                <a:srgbClr val="7F7F7F"/>
              </a:solidFill>
              <a:effectLst/>
              <a:latin typeface="Futura PT Light" panose="020B0402020204020303" pitchFamily="34" charset="77"/>
            </a:endParaRPr>
          </a:p>
        </p:txBody>
      </p:sp>
      <p:cxnSp>
        <p:nvCxnSpPr>
          <p:cNvPr id="1132" name="Straight Arrow Connector 1131">
            <a:extLst>
              <a:ext uri="{FF2B5EF4-FFF2-40B4-BE49-F238E27FC236}">
                <a16:creationId xmlns:a16="http://schemas.microsoft.com/office/drawing/2014/main" id="{F9EC9987-00B2-7E49-A206-9EF8716DDED6}"/>
              </a:ext>
            </a:extLst>
          </p:cNvPr>
          <p:cNvCxnSpPr>
            <a:cxnSpLocks/>
            <a:stCxn id="1131" idx="1"/>
          </p:cNvCxnSpPr>
          <p:nvPr/>
        </p:nvCxnSpPr>
        <p:spPr>
          <a:xfrm flipH="1">
            <a:off x="3512719" y="4957678"/>
            <a:ext cx="296882" cy="194111"/>
          </a:xfrm>
          <a:prstGeom prst="straightConnector1">
            <a:avLst/>
          </a:prstGeom>
          <a:ln w="9525">
            <a:solidFill>
              <a:schemeClr val="bg1">
                <a:lumMod val="50000"/>
              </a:schemeClr>
            </a:solidFill>
            <a:tailEnd type="triangle"/>
          </a:ln>
          <a:effectLst/>
        </p:spPr>
        <p:style>
          <a:lnRef idx="1">
            <a:schemeClr val="dk1"/>
          </a:lnRef>
          <a:fillRef idx="0">
            <a:schemeClr val="dk1"/>
          </a:fillRef>
          <a:effectRef idx="0">
            <a:schemeClr val="dk1"/>
          </a:effectRef>
          <a:fontRef idx="minor">
            <a:schemeClr val="tx1"/>
          </a:fontRef>
        </p:style>
      </p:cxnSp>
      <p:sp>
        <p:nvSpPr>
          <p:cNvPr id="1136" name="Rectangle 569">
            <a:extLst>
              <a:ext uri="{FF2B5EF4-FFF2-40B4-BE49-F238E27FC236}">
                <a16:creationId xmlns:a16="http://schemas.microsoft.com/office/drawing/2014/main" id="{D4E51D64-3604-1145-934E-64583477F981}"/>
              </a:ext>
            </a:extLst>
          </p:cNvPr>
          <p:cNvSpPr>
            <a:spLocks noChangeArrowheads="1"/>
          </p:cNvSpPr>
          <p:nvPr/>
        </p:nvSpPr>
        <p:spPr bwMode="auto">
          <a:xfrm>
            <a:off x="7435534" y="4924470"/>
            <a:ext cx="11685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rgbClr val="7F7F7F"/>
                </a:solidFill>
                <a:effectLst/>
                <a:latin typeface="Futura PT Light" panose="020B0402020204020303" pitchFamily="34" charset="77"/>
              </a:rPr>
              <a:t> 1 mile from origin</a:t>
            </a:r>
            <a:endParaRPr kumimoji="0" lang="en-US" altLang="en-US" sz="1200" u="none" strike="noStrike" cap="none" normalizeH="0" baseline="0" dirty="0">
              <a:ln>
                <a:noFill/>
              </a:ln>
              <a:solidFill>
                <a:srgbClr val="7F7F7F"/>
              </a:solidFill>
              <a:effectLst/>
              <a:latin typeface="Futura PT Light" panose="020B0402020204020303" pitchFamily="34" charset="77"/>
            </a:endParaRPr>
          </a:p>
        </p:txBody>
      </p:sp>
      <p:cxnSp>
        <p:nvCxnSpPr>
          <p:cNvPr id="1137" name="Straight Arrow Connector 1136">
            <a:extLst>
              <a:ext uri="{FF2B5EF4-FFF2-40B4-BE49-F238E27FC236}">
                <a16:creationId xmlns:a16="http://schemas.microsoft.com/office/drawing/2014/main" id="{43F2FF56-FAD8-C14D-A6A2-521E34039F29}"/>
              </a:ext>
            </a:extLst>
          </p:cNvPr>
          <p:cNvCxnSpPr>
            <a:cxnSpLocks/>
          </p:cNvCxnSpPr>
          <p:nvPr/>
        </p:nvCxnSpPr>
        <p:spPr>
          <a:xfrm flipH="1">
            <a:off x="7138652" y="5041602"/>
            <a:ext cx="296882" cy="194111"/>
          </a:xfrm>
          <a:prstGeom prst="straightConnector1">
            <a:avLst/>
          </a:prstGeom>
          <a:ln w="9525">
            <a:solidFill>
              <a:schemeClr val="bg1">
                <a:lumMod val="50000"/>
              </a:schemeClr>
            </a:solidFill>
            <a:tailEnd type="triangle"/>
          </a:ln>
          <a:effectLst/>
        </p:spPr>
        <p:style>
          <a:lnRef idx="1">
            <a:schemeClr val="dk1"/>
          </a:lnRef>
          <a:fillRef idx="0">
            <a:schemeClr val="dk1"/>
          </a:fillRef>
          <a:effectRef idx="0">
            <a:schemeClr val="dk1"/>
          </a:effectRef>
          <a:fontRef idx="minor">
            <a:schemeClr val="tx1"/>
          </a:fontRef>
        </p:style>
      </p:cxnSp>
      <p:sp>
        <p:nvSpPr>
          <p:cNvPr id="526" name="Rectangle 62">
            <a:extLst>
              <a:ext uri="{FF2B5EF4-FFF2-40B4-BE49-F238E27FC236}">
                <a16:creationId xmlns:a16="http://schemas.microsoft.com/office/drawing/2014/main" id="{1402069F-7E27-A544-A52E-906B41806E5C}"/>
              </a:ext>
            </a:extLst>
          </p:cNvPr>
          <p:cNvSpPr>
            <a:spLocks noChangeArrowheads="1"/>
          </p:cNvSpPr>
          <p:nvPr/>
        </p:nvSpPr>
        <p:spPr bwMode="auto">
          <a:xfrm>
            <a:off x="6862740" y="6289288"/>
            <a:ext cx="24638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100" dirty="0">
                <a:solidFill>
                  <a:srgbClr val="000000"/>
                </a:solidFill>
                <a:latin typeface="Futura PT Light" panose="020B0402020204020303" pitchFamily="34" charset="77"/>
                <a:cs typeface="Arial" panose="020B0604020202020204" pitchFamily="34" charset="0"/>
              </a:rPr>
              <a:t>Adapted from Chetty’s Opportunity Atlas slides</a:t>
            </a:r>
            <a:endParaRPr lang="en-US" altLang="en-US" sz="1100" dirty="0">
              <a:latin typeface="Futura PT Light" panose="020B0402020204020303" pitchFamily="34" charset="77"/>
              <a:cs typeface="Arial" panose="020B0604020202020204" pitchFamily="34" charset="0"/>
            </a:endParaRPr>
          </a:p>
        </p:txBody>
      </p:sp>
    </p:spTree>
    <p:extLst>
      <p:ext uri="{BB962C8B-B14F-4D97-AF65-F5344CB8AC3E}">
        <p14:creationId xmlns:p14="http://schemas.microsoft.com/office/powerpoint/2010/main" val="2556791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6C26737-62ED-B44E-BF45-DD8A7E4B5C2C}"/>
              </a:ext>
            </a:extLst>
          </p:cNvPr>
          <p:cNvGrpSpPr/>
          <p:nvPr/>
        </p:nvGrpSpPr>
        <p:grpSpPr>
          <a:xfrm>
            <a:off x="9046508" y="6085322"/>
            <a:ext cx="1781735" cy="487456"/>
            <a:chOff x="9046508" y="6085322"/>
            <a:chExt cx="1781735" cy="487456"/>
          </a:xfrm>
        </p:grpSpPr>
        <p:sp>
          <p:nvSpPr>
            <p:cNvPr id="26" name="Rectangle 25">
              <a:extLst>
                <a:ext uri="{FF2B5EF4-FFF2-40B4-BE49-F238E27FC236}">
                  <a16:creationId xmlns:a16="http://schemas.microsoft.com/office/drawing/2014/main" id="{F8148977-5AEA-F84D-96A1-6C687E38CF5E}"/>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D216A172-AAD5-7D45-BFCF-41F4530525E3}"/>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29" name="Straight Connector 28">
              <a:extLst>
                <a:ext uri="{FF2B5EF4-FFF2-40B4-BE49-F238E27FC236}">
                  <a16:creationId xmlns:a16="http://schemas.microsoft.com/office/drawing/2014/main" id="{D623CDF1-13E2-B64E-8E16-6B20EC546F3D}"/>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04D8495-B93A-FC44-B3F2-410B22A20DEE}"/>
              </a:ext>
            </a:extLst>
          </p:cNvPr>
          <p:cNvSpPr>
            <a:spLocks noGrp="1"/>
          </p:cNvSpPr>
          <p:nvPr>
            <p:ph type="sldNum" sz="quarter" idx="12"/>
          </p:nvPr>
        </p:nvSpPr>
        <p:spPr/>
        <p:txBody>
          <a:bodyPr/>
          <a:lstStyle/>
          <a:p>
            <a:pPr fontAlgn="auto">
              <a:spcBef>
                <a:spcPts val="0"/>
              </a:spcBef>
              <a:spcAft>
                <a:spcPts val="0"/>
              </a:spcAft>
              <a:buSzTx/>
              <a:buFontTx/>
              <a:buNone/>
            </a:pPr>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
        <p:nvSpPr>
          <p:cNvPr id="33" name="Slide Number Placeholder 3">
            <a:extLst>
              <a:ext uri="{FF2B5EF4-FFF2-40B4-BE49-F238E27FC236}">
                <a16:creationId xmlns:a16="http://schemas.microsoft.com/office/drawing/2014/main" id="{14F535DC-6AEA-A146-B52F-49B90EBCD543}"/>
              </a:ext>
            </a:extLst>
          </p:cNvPr>
          <p:cNvSpPr txBox="1">
            <a:spLocks/>
          </p:cNvSpPr>
          <p:nvPr/>
        </p:nvSpPr>
        <p:spPr>
          <a:xfrm>
            <a:off x="8411090" y="6182523"/>
            <a:ext cx="2673906" cy="355912"/>
          </a:xfrm>
          <a:prstGeom prst="rect">
            <a:avLst/>
          </a:prstGeom>
        </p:spPr>
        <p:txBody>
          <a:bodyPr vert="horz" lIns="91440" tIns="45720" rIns="91440" bIns="45720" rtlCol="0" anchor="ctr"/>
          <a:lstStyle>
            <a:defPPr>
              <a:defRPr lang="en-US"/>
            </a:defPPr>
            <a:lvl1pPr algn="r" rtl="0" fontAlgn="base">
              <a:spcBef>
                <a:spcPct val="20000"/>
              </a:spcBef>
              <a:spcAft>
                <a:spcPct val="0"/>
              </a:spcAft>
              <a:buSzPct val="95000"/>
              <a:buChar char="•"/>
              <a:defRPr sz="1200" b="0" i="0" kern="1200">
                <a:solidFill>
                  <a:schemeClr val="bg1"/>
                </a:solidFill>
                <a:latin typeface="Futura PT Light" panose="020B0402020204020303" pitchFamily="34" charset="77"/>
                <a:ea typeface="ＭＳ Ｐゴシック" pitchFamily="-1" charset="-128"/>
                <a:cs typeface="+mn-cs"/>
              </a:defRPr>
            </a:lvl1pPr>
            <a:lvl2pPr marL="453440"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2pPr>
            <a:lvl3pPr marL="90687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3pPr>
            <a:lvl4pPr marL="1360313"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4pPr>
            <a:lvl5pPr marL="1813758" algn="l" rtl="0" fontAlgn="base">
              <a:spcBef>
                <a:spcPct val="20000"/>
              </a:spcBef>
              <a:spcAft>
                <a:spcPct val="0"/>
              </a:spcAft>
              <a:buSzPct val="95000"/>
              <a:buChar char="•"/>
              <a:defRPr sz="3200" kern="1200">
                <a:solidFill>
                  <a:srgbClr val="4D4D4D"/>
                </a:solidFill>
                <a:latin typeface="Arial" charset="0"/>
                <a:ea typeface="ＭＳ Ｐゴシック" pitchFamily="-1" charset="-128"/>
                <a:cs typeface="+mn-cs"/>
              </a:defRPr>
            </a:lvl5pPr>
            <a:lvl6pPr marL="2267188" algn="l" defTabSz="906878" rtl="0" eaLnBrk="1" latinLnBrk="0" hangingPunct="1">
              <a:defRPr sz="3200" kern="1200">
                <a:solidFill>
                  <a:srgbClr val="4D4D4D"/>
                </a:solidFill>
                <a:latin typeface="Arial" charset="0"/>
                <a:ea typeface="ＭＳ Ｐゴシック" pitchFamily="-1" charset="-128"/>
                <a:cs typeface="+mn-cs"/>
              </a:defRPr>
            </a:lvl6pPr>
            <a:lvl7pPr marL="2720627" algn="l" defTabSz="906878" rtl="0" eaLnBrk="1" latinLnBrk="0" hangingPunct="1">
              <a:defRPr sz="3200" kern="1200">
                <a:solidFill>
                  <a:srgbClr val="4D4D4D"/>
                </a:solidFill>
                <a:latin typeface="Arial" charset="0"/>
                <a:ea typeface="ＭＳ Ｐゴシック" pitchFamily="-1" charset="-128"/>
                <a:cs typeface="+mn-cs"/>
              </a:defRPr>
            </a:lvl7pPr>
            <a:lvl8pPr marL="3174066" algn="l" defTabSz="906878" rtl="0" eaLnBrk="1" latinLnBrk="0" hangingPunct="1">
              <a:defRPr sz="3200" kern="1200">
                <a:solidFill>
                  <a:srgbClr val="4D4D4D"/>
                </a:solidFill>
                <a:latin typeface="Arial" charset="0"/>
                <a:ea typeface="ＭＳ Ｐゴシック" pitchFamily="-1" charset="-128"/>
                <a:cs typeface="+mn-cs"/>
              </a:defRPr>
            </a:lvl8pPr>
            <a:lvl9pPr marL="3627505" algn="l" defTabSz="906878" rtl="0" eaLnBrk="1" latinLnBrk="0" hangingPunct="1">
              <a:defRPr sz="3200" kern="1200">
                <a:solidFill>
                  <a:srgbClr val="4D4D4D"/>
                </a:solidFill>
                <a:latin typeface="Arial" charset="0"/>
                <a:ea typeface="ＭＳ Ｐゴシック" pitchFamily="-1" charset="-128"/>
                <a:cs typeface="+mn-cs"/>
              </a:defRPr>
            </a:lvl9p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5</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pic>
        <p:nvPicPr>
          <p:cNvPr id="7" name="Picture 6" descr="Application&#10;&#10;Description automatically generated with medium confidence">
            <a:extLst>
              <a:ext uri="{FF2B5EF4-FFF2-40B4-BE49-F238E27FC236}">
                <a16:creationId xmlns:a16="http://schemas.microsoft.com/office/drawing/2014/main" id="{604E7399-CA10-F742-9145-EEF756FE6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878"/>
            <a:ext cx="11884026" cy="6700841"/>
          </a:xfrm>
          <a:prstGeom prst="rect">
            <a:avLst/>
          </a:prstGeom>
        </p:spPr>
      </p:pic>
      <p:sp>
        <p:nvSpPr>
          <p:cNvPr id="32" name="Rectangle 31">
            <a:extLst>
              <a:ext uri="{FF2B5EF4-FFF2-40B4-BE49-F238E27FC236}">
                <a16:creationId xmlns:a16="http://schemas.microsoft.com/office/drawing/2014/main" id="{449A5BAC-D186-E648-AC86-799926FB5D58}"/>
              </a:ext>
            </a:extLst>
          </p:cNvPr>
          <p:cNvSpPr/>
          <p:nvPr/>
        </p:nvSpPr>
        <p:spPr>
          <a:xfrm>
            <a:off x="6891663" y="1125044"/>
            <a:ext cx="4571907" cy="4016484"/>
          </a:xfrm>
          <a:prstGeom prst="rect">
            <a:avLst/>
          </a:prstGeom>
          <a:solidFill>
            <a:schemeClr val="bg1"/>
          </a:solidFill>
        </p:spPr>
        <p:txBody>
          <a:bodyPr wrap="square" lIns="274320" tIns="274320" rIns="274320" bIns="274320">
            <a:spAutoFit/>
          </a:bodyPr>
          <a:lstStyle/>
          <a:p>
            <a:pPr>
              <a:spcBef>
                <a:spcPts val="0"/>
              </a:spcBef>
              <a:buNone/>
            </a:pPr>
            <a:r>
              <a:rPr lang="en-US" sz="2400" b="1" dirty="0">
                <a:solidFill>
                  <a:srgbClr val="012340"/>
                </a:solidFill>
                <a:latin typeface="Futura PT Demi" panose="020B0502020204020303" pitchFamily="34" charset="77"/>
              </a:rPr>
              <a:t>We know neighborhood-level variation in economic mobility outcomes from Chetty’s data.</a:t>
            </a:r>
          </a:p>
          <a:p>
            <a:pPr>
              <a:spcBef>
                <a:spcPts val="0"/>
              </a:spcBef>
              <a:buNone/>
            </a:pPr>
            <a:endParaRPr lang="en-US" sz="2400" b="1" dirty="0">
              <a:solidFill>
                <a:srgbClr val="012340"/>
              </a:solidFill>
              <a:latin typeface="Futura PT Demi" panose="020B0502020204020303" pitchFamily="34" charset="77"/>
            </a:endParaRPr>
          </a:p>
          <a:p>
            <a:pPr>
              <a:spcBef>
                <a:spcPts val="0"/>
              </a:spcBef>
              <a:buNone/>
            </a:pPr>
            <a:r>
              <a:rPr lang="en-US" sz="2400" b="1" dirty="0">
                <a:solidFill>
                  <a:srgbClr val="457DB6"/>
                </a:solidFill>
                <a:latin typeface="Futura PT Demi" panose="020B0502020204020303" pitchFamily="34" charset="77"/>
              </a:rPr>
              <a:t>Why does this variation exist? </a:t>
            </a:r>
          </a:p>
          <a:p>
            <a:pPr>
              <a:spcBef>
                <a:spcPts val="600"/>
              </a:spcBef>
              <a:buNone/>
            </a:pPr>
            <a:r>
              <a:rPr lang="en-US" sz="2000" b="1" dirty="0">
                <a:solidFill>
                  <a:srgbClr val="457DB6"/>
                </a:solidFill>
                <a:latin typeface="Futura PT Light Italic" panose="020B0402020204090303" pitchFamily="34" charset="77"/>
              </a:rPr>
              <a:t>i.e., is there something fundamentally different about the people in different colored tracts (selection) or are these outcomes the product of neighborhood conditions (causal effects of place).</a:t>
            </a:r>
          </a:p>
        </p:txBody>
      </p:sp>
    </p:spTree>
    <p:extLst>
      <p:ext uri="{BB962C8B-B14F-4D97-AF65-F5344CB8AC3E}">
        <p14:creationId xmlns:p14="http://schemas.microsoft.com/office/powerpoint/2010/main" val="18065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161" y="1602743"/>
            <a:ext cx="10929701" cy="4634287"/>
          </a:xfrm>
        </p:spPr>
        <p:txBody>
          <a:bodyPr>
            <a:noAutofit/>
          </a:bodyPr>
          <a:lstStyle/>
          <a:p>
            <a:pPr>
              <a:lnSpc>
                <a:spcPct val="150000"/>
              </a:lnSpc>
              <a:buClr>
                <a:schemeClr val="tx2"/>
              </a:buClr>
              <a:buFont typeface="Wingdings" pitchFamily="2" charset="2"/>
              <a:buChar char="§"/>
            </a:pPr>
            <a:r>
              <a:rPr lang="en-US" sz="2242" dirty="0">
                <a:solidFill>
                  <a:srgbClr val="012340"/>
                </a:solidFill>
                <a:ea typeface="ＭＳ Ｐゴシック"/>
                <a:cs typeface="Arial" panose="020B0604020202020204" pitchFamily="34" charset="0"/>
              </a:rPr>
              <a:t>4,600 families at 5 sites from 1994-98: Baltimore, Boston, Chicago, LA, New York.</a:t>
            </a:r>
          </a:p>
          <a:p>
            <a:pPr>
              <a:lnSpc>
                <a:spcPct val="150000"/>
              </a:lnSpc>
              <a:buClr>
                <a:schemeClr val="tx2"/>
              </a:buClr>
              <a:buFont typeface="Wingdings" pitchFamily="2" charset="2"/>
              <a:buChar char="§"/>
            </a:pPr>
            <a:r>
              <a:rPr lang="en-US" sz="2242" dirty="0">
                <a:solidFill>
                  <a:srgbClr val="012340"/>
                </a:solidFill>
                <a:ea typeface="ＭＳ Ｐゴシック"/>
                <a:cs typeface="Arial" panose="020B0604020202020204" pitchFamily="34" charset="0"/>
              </a:rPr>
              <a:t>Families randomly assigned to one of three groups:</a:t>
            </a:r>
          </a:p>
          <a:p>
            <a:pPr marL="890470" lvl="1" indent="-445215">
              <a:lnSpc>
                <a:spcPct val="150000"/>
              </a:lnSpc>
              <a:buFont typeface="+mj-lt"/>
              <a:buAutoNum type="arabicPeriod"/>
            </a:pPr>
            <a:r>
              <a:rPr lang="en-US" sz="1949" dirty="0">
                <a:solidFill>
                  <a:srgbClr val="012340"/>
                </a:solidFill>
                <a:ea typeface="ＭＳ Ｐゴシック"/>
                <a:cs typeface="Arial" panose="020B0604020202020204" pitchFamily="34" charset="0"/>
              </a:rPr>
              <a:t>Control: public housing in high-poverty (50% at baseline) areas.</a:t>
            </a:r>
          </a:p>
          <a:p>
            <a:pPr marL="890470" lvl="1" indent="-445215">
              <a:lnSpc>
                <a:spcPct val="150000"/>
              </a:lnSpc>
              <a:buFont typeface="+mj-lt"/>
              <a:buAutoNum type="arabicPeriod"/>
            </a:pPr>
            <a:r>
              <a:rPr lang="en-US" sz="1949" dirty="0">
                <a:solidFill>
                  <a:srgbClr val="012340"/>
                </a:solidFill>
                <a:ea typeface="ＭＳ Ｐゴシック"/>
                <a:cs typeface="Arial" panose="020B0604020202020204" pitchFamily="34" charset="0"/>
              </a:rPr>
              <a:t>Section 8: conventional housing vouchers, no restrictions.</a:t>
            </a:r>
          </a:p>
          <a:p>
            <a:pPr marL="890470" lvl="1" indent="-445215">
              <a:lnSpc>
                <a:spcPct val="150000"/>
              </a:lnSpc>
              <a:buFont typeface="+mj-lt"/>
              <a:buAutoNum type="arabicPeriod"/>
            </a:pPr>
            <a:r>
              <a:rPr lang="en-US" sz="1949" dirty="0">
                <a:solidFill>
                  <a:srgbClr val="012340"/>
                </a:solidFill>
                <a:ea typeface="ＭＳ Ｐゴシック"/>
                <a:cs typeface="Arial" panose="020B0604020202020204" pitchFamily="34" charset="0"/>
              </a:rPr>
              <a:t>Experimental: housing vouchers restricted to low-poverty (&lt;10%) Census tracts.</a:t>
            </a:r>
            <a:endParaRPr lang="en-US" sz="2242" dirty="0">
              <a:solidFill>
                <a:srgbClr val="012340"/>
              </a:solidFill>
              <a:ea typeface="ＭＳ Ｐゴシック"/>
              <a:cs typeface="Arial" panose="020B0604020202020204" pitchFamily="34" charset="0"/>
            </a:endParaRPr>
          </a:p>
          <a:p>
            <a:pPr>
              <a:lnSpc>
                <a:spcPct val="150000"/>
              </a:lnSpc>
              <a:buClr>
                <a:schemeClr val="tx2"/>
              </a:buClr>
              <a:buFont typeface="Wingdings" pitchFamily="2" charset="2"/>
              <a:buChar char="§"/>
            </a:pPr>
            <a:r>
              <a:rPr lang="en-US" sz="2242" dirty="0">
                <a:solidFill>
                  <a:srgbClr val="012340"/>
                </a:solidFill>
                <a:cs typeface="Arial" panose="020B0604020202020204" pitchFamily="34" charset="0"/>
              </a:rPr>
              <a:t>Chetty, Hendren, and Katz (2016) show that children who moved using vouchers </a:t>
            </a:r>
            <a:r>
              <a:rPr lang="en-US" sz="2242" b="1" dirty="0">
                <a:solidFill>
                  <a:srgbClr val="012340"/>
                </a:solidFill>
                <a:cs typeface="Arial" panose="020B0604020202020204" pitchFamily="34" charset="0"/>
              </a:rPr>
              <a:t>when young </a:t>
            </a:r>
            <a:r>
              <a:rPr lang="en-US" sz="2242" dirty="0">
                <a:solidFill>
                  <a:srgbClr val="012340"/>
                </a:solidFill>
                <a:cs typeface="Arial" panose="020B0604020202020204" pitchFamily="34" charset="0"/>
              </a:rPr>
              <a:t>(&lt;age 13) earn more; those who move at older ages do not.</a:t>
            </a:r>
          </a:p>
          <a:p>
            <a:pPr lvl="1">
              <a:lnSpc>
                <a:spcPct val="150000"/>
              </a:lnSpc>
              <a:buClr>
                <a:schemeClr val="tx2"/>
              </a:buClr>
              <a:buFont typeface="Wingdings" pitchFamily="2" charset="2"/>
              <a:buChar char="§"/>
            </a:pPr>
            <a:r>
              <a:rPr lang="en-US" sz="1852" dirty="0">
                <a:solidFill>
                  <a:srgbClr val="012340"/>
                </a:solidFill>
                <a:cs typeface="Arial" panose="020B0604020202020204" pitchFamily="34" charset="0"/>
              </a:rPr>
              <a:t>This indicates that given otherwise similar family environment, place-based effects determine outcomes</a:t>
            </a:r>
          </a:p>
        </p:txBody>
      </p:sp>
      <p:sp>
        <p:nvSpPr>
          <p:cNvPr id="9" name="Title 1"/>
          <p:cNvSpPr txBox="1">
            <a:spLocks/>
          </p:cNvSpPr>
          <p:nvPr/>
        </p:nvSpPr>
        <p:spPr>
          <a:xfrm>
            <a:off x="791584" y="146528"/>
            <a:ext cx="9885347" cy="1534052"/>
          </a:xfrm>
          <a:prstGeom prst="rect">
            <a:avLst/>
          </a:prstGeom>
        </p:spPr>
        <p:txBody>
          <a:bodyPr vert="horz" lIns="89060" tIns="44563" rIns="89060" bIns="44563"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890470">
              <a:defRPr/>
            </a:pPr>
            <a:r>
              <a:rPr lang="en-US" dirty="0">
                <a:solidFill>
                  <a:srgbClr val="012340"/>
                </a:solidFill>
                <a:latin typeface="Futura PT Demi" panose="020B0502020204020303" pitchFamily="34" charset="77"/>
                <a:cs typeface="Arial" panose="020B0604020202020204" pitchFamily="34" charset="0"/>
              </a:rPr>
              <a:t>To answer this question Chetty and his colleagues examined a nearly 30-year-old experiment called Moving to Opportunity</a:t>
            </a:r>
          </a:p>
        </p:txBody>
      </p:sp>
      <p:sp>
        <p:nvSpPr>
          <p:cNvPr id="12" name="Slide Number Placeholder 3">
            <a:extLst>
              <a:ext uri="{FF2B5EF4-FFF2-40B4-BE49-F238E27FC236}">
                <a16:creationId xmlns:a16="http://schemas.microsoft.com/office/drawing/2014/main" id="{5476B0B4-5430-3241-8526-0DC2CF48378E}"/>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6</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grpSp>
        <p:nvGrpSpPr>
          <p:cNvPr id="13" name="Group 12">
            <a:extLst>
              <a:ext uri="{FF2B5EF4-FFF2-40B4-BE49-F238E27FC236}">
                <a16:creationId xmlns:a16="http://schemas.microsoft.com/office/drawing/2014/main" id="{CEE0BA6F-4254-5348-8658-29D3B49367E7}"/>
              </a:ext>
            </a:extLst>
          </p:cNvPr>
          <p:cNvGrpSpPr/>
          <p:nvPr/>
        </p:nvGrpSpPr>
        <p:grpSpPr>
          <a:xfrm>
            <a:off x="9046508" y="6085322"/>
            <a:ext cx="1781735" cy="487456"/>
            <a:chOff x="9046508" y="6085322"/>
            <a:chExt cx="1781735" cy="487456"/>
          </a:xfrm>
        </p:grpSpPr>
        <p:sp>
          <p:nvSpPr>
            <p:cNvPr id="14" name="Rectangle 13">
              <a:extLst>
                <a:ext uri="{FF2B5EF4-FFF2-40B4-BE49-F238E27FC236}">
                  <a16:creationId xmlns:a16="http://schemas.microsoft.com/office/drawing/2014/main" id="{AD0FC812-CDBB-7447-A1E1-D9B0C36131C6}"/>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1464547-6808-6046-8BF5-B8F510670F61}"/>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16" name="Straight Connector 15">
              <a:extLst>
                <a:ext uri="{FF2B5EF4-FFF2-40B4-BE49-F238E27FC236}">
                  <a16:creationId xmlns:a16="http://schemas.microsoft.com/office/drawing/2014/main" id="{46634856-D57C-B346-A84D-BFB7CC7168BF}"/>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sp>
        <p:nvSpPr>
          <p:cNvPr id="10" name="Rectangle 62">
            <a:extLst>
              <a:ext uri="{FF2B5EF4-FFF2-40B4-BE49-F238E27FC236}">
                <a16:creationId xmlns:a16="http://schemas.microsoft.com/office/drawing/2014/main" id="{D7E393A4-FFA7-4141-B0D3-DF3B44284FE8}"/>
              </a:ext>
            </a:extLst>
          </p:cNvPr>
          <p:cNvSpPr>
            <a:spLocks noChangeArrowheads="1"/>
          </p:cNvSpPr>
          <p:nvPr/>
        </p:nvSpPr>
        <p:spPr bwMode="auto">
          <a:xfrm>
            <a:off x="6585342" y="6273808"/>
            <a:ext cx="27603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1266">
              <a:buSzTx/>
              <a:buNone/>
            </a:pPr>
            <a:r>
              <a:rPr lang="en-US" altLang="en-US" sz="1100" dirty="0">
                <a:solidFill>
                  <a:srgbClr val="000000"/>
                </a:solidFill>
                <a:latin typeface="Futura PT Light" panose="020B0402020204020303" pitchFamily="34" charset="77"/>
                <a:cs typeface="Arial" panose="020B0604020202020204" pitchFamily="34" charset="0"/>
              </a:rPr>
              <a:t>Adapted from Chetty’s Moving to Opportunity slides</a:t>
            </a:r>
            <a:endParaRPr lang="en-US" altLang="en-US" sz="1100" dirty="0">
              <a:latin typeface="Futura PT Light" panose="020B0402020204020303" pitchFamily="34" charset="77"/>
              <a:cs typeface="Arial" panose="020B0604020202020204" pitchFamily="34" charset="0"/>
            </a:endParaRPr>
          </a:p>
        </p:txBody>
      </p:sp>
    </p:spTree>
    <p:extLst>
      <p:ext uri="{BB962C8B-B14F-4D97-AF65-F5344CB8AC3E}">
        <p14:creationId xmlns:p14="http://schemas.microsoft.com/office/powerpoint/2010/main" val="3667806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4928F3D-D69E-9C4B-9341-4A63EC333975}"/>
              </a:ext>
            </a:extLst>
          </p:cNvPr>
          <p:cNvGrpSpPr/>
          <p:nvPr/>
        </p:nvGrpSpPr>
        <p:grpSpPr>
          <a:xfrm>
            <a:off x="9046508" y="6085322"/>
            <a:ext cx="1781735" cy="487456"/>
            <a:chOff x="9046508" y="6085322"/>
            <a:chExt cx="1781735" cy="487456"/>
          </a:xfrm>
        </p:grpSpPr>
        <p:sp>
          <p:nvSpPr>
            <p:cNvPr id="23" name="Rectangle 22">
              <a:extLst>
                <a:ext uri="{FF2B5EF4-FFF2-40B4-BE49-F238E27FC236}">
                  <a16:creationId xmlns:a16="http://schemas.microsoft.com/office/drawing/2014/main" id="{E1CB1CC7-2135-F44E-8D8A-588120563420}"/>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D8E8627F-BF50-3045-B6D6-752F563231D8}"/>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25" name="Straight Connector 24">
              <a:extLst>
                <a:ext uri="{FF2B5EF4-FFF2-40B4-BE49-F238E27FC236}">
                  <a16:creationId xmlns:a16="http://schemas.microsoft.com/office/drawing/2014/main" id="{5B04A3E9-1F92-E14E-889E-F3614ABFC46F}"/>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50" name="Picture 49" descr="A picture containing building&#10;&#10;Description generated with high confidence">
            <a:extLst>
              <a:ext uri="{FF2B5EF4-FFF2-40B4-BE49-F238E27FC236}">
                <a16:creationId xmlns:a16="http://schemas.microsoft.com/office/drawing/2014/main" id="{F73DEEE9-B7C3-47EA-8CC8-CCAD330E2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974" y="552217"/>
            <a:ext cx="7127303" cy="6132645"/>
          </a:xfrm>
          <a:prstGeom prst="rect">
            <a:avLst/>
          </a:prstGeom>
        </p:spPr>
      </p:pic>
      <p:sp>
        <p:nvSpPr>
          <p:cNvPr id="60" name="Oval 59">
            <a:extLst>
              <a:ext uri="{FF2B5EF4-FFF2-40B4-BE49-F238E27FC236}">
                <a16:creationId xmlns:a16="http://schemas.microsoft.com/office/drawing/2014/main" id="{8999C02F-117F-4FC7-AC55-59AB7B9199C6}"/>
              </a:ext>
            </a:extLst>
          </p:cNvPr>
          <p:cNvSpPr/>
          <p:nvPr/>
        </p:nvSpPr>
        <p:spPr>
          <a:xfrm>
            <a:off x="6103335" y="3927740"/>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1" name="Oval 60">
            <a:extLst>
              <a:ext uri="{FF2B5EF4-FFF2-40B4-BE49-F238E27FC236}">
                <a16:creationId xmlns:a16="http://schemas.microsoft.com/office/drawing/2014/main" id="{E2E5F36A-E35E-4824-B6E1-6DE9B8C5FC23}"/>
              </a:ext>
            </a:extLst>
          </p:cNvPr>
          <p:cNvSpPr/>
          <p:nvPr/>
        </p:nvSpPr>
        <p:spPr>
          <a:xfrm>
            <a:off x="6156787" y="3711001"/>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2" name="Oval 61">
            <a:extLst>
              <a:ext uri="{FF2B5EF4-FFF2-40B4-BE49-F238E27FC236}">
                <a16:creationId xmlns:a16="http://schemas.microsoft.com/office/drawing/2014/main" id="{58BCB457-A6FD-43EE-9E9B-45552735B76E}"/>
              </a:ext>
            </a:extLst>
          </p:cNvPr>
          <p:cNvSpPr/>
          <p:nvPr/>
        </p:nvSpPr>
        <p:spPr>
          <a:xfrm>
            <a:off x="6092035" y="4155076"/>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8" name="TextBox 7"/>
          <p:cNvSpPr txBox="1"/>
          <p:nvPr/>
        </p:nvSpPr>
        <p:spPr>
          <a:xfrm>
            <a:off x="6525939" y="3574635"/>
            <a:ext cx="2531937"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Ida B. Wells Homes</a:t>
            </a:r>
          </a:p>
        </p:txBody>
      </p:sp>
      <p:sp>
        <p:nvSpPr>
          <p:cNvPr id="10" name="TextBox 9"/>
          <p:cNvSpPr txBox="1"/>
          <p:nvPr/>
        </p:nvSpPr>
        <p:spPr>
          <a:xfrm>
            <a:off x="6777550" y="4258364"/>
            <a:ext cx="2493163"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Robert Taylor Homes</a:t>
            </a:r>
          </a:p>
        </p:txBody>
      </p:sp>
      <p:sp>
        <p:nvSpPr>
          <p:cNvPr id="12" name="TextBox 11"/>
          <p:cNvSpPr txBox="1"/>
          <p:nvPr/>
        </p:nvSpPr>
        <p:spPr>
          <a:xfrm>
            <a:off x="6765018" y="3901985"/>
            <a:ext cx="2366760"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Stateway Gardens</a:t>
            </a:r>
          </a:p>
        </p:txBody>
      </p:sp>
      <p:cxnSp>
        <p:nvCxnSpPr>
          <p:cNvPr id="13" name="Straight Arrow Connector 12"/>
          <p:cNvCxnSpPr>
            <a:stCxn id="10" idx="1"/>
          </p:cNvCxnSpPr>
          <p:nvPr/>
        </p:nvCxnSpPr>
        <p:spPr>
          <a:xfrm flipH="1" flipV="1">
            <a:off x="6309425" y="4279768"/>
            <a:ext cx="468125" cy="151094"/>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19" name="TextBox 92"/>
          <p:cNvSpPr txBox="1"/>
          <p:nvPr/>
        </p:nvSpPr>
        <p:spPr>
          <a:xfrm>
            <a:off x="-1" y="85760"/>
            <a:ext cx="11884025" cy="389998"/>
          </a:xfrm>
          <a:prstGeom prst="rect">
            <a:avLst/>
          </a:prstGeom>
          <a:noFill/>
        </p:spPr>
        <p:txBody>
          <a:bodyPr wrap="square" lIns="89042" tIns="44563" rIns="89042" bIns="44563" rtlCol="0">
            <a:spAutoFit/>
          </a:bodyPr>
          <a:lstStyle/>
          <a:p>
            <a:pPr algn="ctr" defTabSz="890271" fontAlgn="auto">
              <a:spcBef>
                <a:spcPts val="0"/>
              </a:spcBef>
              <a:spcAft>
                <a:spcPts val="0"/>
              </a:spcAft>
              <a:buSzTx/>
              <a:buNone/>
              <a:defRPr/>
            </a:pPr>
            <a:r>
              <a:rPr lang="en-US" sz="1949" b="1" kern="0" dirty="0">
                <a:solidFill>
                  <a:srgbClr val="012340"/>
                </a:solidFill>
                <a:latin typeface="Futura PT Book" panose="020B0502020204020303" pitchFamily="34" charset="77"/>
                <a:cs typeface="Arial" panose="020B0604020202020204" pitchFamily="34" charset="0"/>
              </a:rPr>
              <a:t>Moving To Opportunity Experiment: Origin (Control Group) Locations in Chicago</a:t>
            </a:r>
          </a:p>
        </p:txBody>
      </p:sp>
      <p:grpSp>
        <p:nvGrpSpPr>
          <p:cNvPr id="87" name="Group 86"/>
          <p:cNvGrpSpPr/>
          <p:nvPr/>
        </p:nvGrpSpPr>
        <p:grpSpPr>
          <a:xfrm>
            <a:off x="9231504" y="938341"/>
            <a:ext cx="2020308" cy="743461"/>
            <a:chOff x="9470736" y="962556"/>
            <a:chExt cx="2072664" cy="762728"/>
          </a:xfrm>
        </p:grpSpPr>
        <p:sp>
          <p:nvSpPr>
            <p:cNvPr id="88" name="Rectangle 32"/>
            <p:cNvSpPr>
              <a:spLocks noChangeArrowheads="1"/>
            </p:cNvSpPr>
            <p:nvPr/>
          </p:nvSpPr>
          <p:spPr bwMode="auto">
            <a:xfrm>
              <a:off x="9729496" y="965202"/>
              <a:ext cx="12567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Control</a:t>
              </a:r>
              <a:endParaRPr lang="en-US" altLang="en-US" sz="1657" dirty="0">
                <a:solidFill>
                  <a:prstClr val="black"/>
                </a:solidFill>
                <a:cs typeface="Arial" panose="020B0604020202020204" pitchFamily="34" charset="0"/>
              </a:endParaRPr>
            </a:p>
          </p:txBody>
        </p:sp>
        <p:sp>
          <p:nvSpPr>
            <p:cNvPr id="89" name="Rectangle 33"/>
            <p:cNvSpPr>
              <a:spLocks noChangeArrowheads="1"/>
            </p:cNvSpPr>
            <p:nvPr/>
          </p:nvSpPr>
          <p:spPr bwMode="auto">
            <a:xfrm>
              <a:off x="9470736" y="1211264"/>
              <a:ext cx="17088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Section 8</a:t>
              </a:r>
              <a:endParaRPr lang="en-US" altLang="en-US" sz="1657" dirty="0">
                <a:solidFill>
                  <a:prstClr val="black"/>
                </a:solidFill>
                <a:cs typeface="Arial" panose="020B0604020202020204" pitchFamily="34" charset="0"/>
              </a:endParaRPr>
            </a:p>
          </p:txBody>
        </p:sp>
        <p:sp>
          <p:nvSpPr>
            <p:cNvPr id="90" name="Rectangle 34"/>
            <p:cNvSpPr>
              <a:spLocks noChangeArrowheads="1"/>
            </p:cNvSpPr>
            <p:nvPr/>
          </p:nvSpPr>
          <p:spPr bwMode="auto">
            <a:xfrm>
              <a:off x="9472320" y="1463674"/>
              <a:ext cx="20710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Experimental</a:t>
              </a:r>
              <a:endParaRPr lang="en-US" altLang="en-US" sz="1657" dirty="0">
                <a:solidFill>
                  <a:prstClr val="black"/>
                </a:solidFill>
                <a:cs typeface="Arial" panose="020B0604020202020204" pitchFamily="34" charset="0"/>
              </a:endParaRPr>
            </a:p>
          </p:txBody>
        </p:sp>
        <p:sp>
          <p:nvSpPr>
            <p:cNvPr id="91" name="Oval 12"/>
            <p:cNvSpPr>
              <a:spLocks noChangeArrowheads="1"/>
            </p:cNvSpPr>
            <p:nvPr/>
          </p:nvSpPr>
          <p:spPr bwMode="auto">
            <a:xfrm>
              <a:off x="9752247" y="962556"/>
              <a:ext cx="183888" cy="180237"/>
            </a:xfrm>
            <a:prstGeom prst="ellipse">
              <a:avLst/>
            </a:prstGeom>
            <a:solidFill>
              <a:schemeClr val="tx1"/>
            </a:solidFill>
            <a:ln w="22225">
              <a:solidFill>
                <a:schemeClr val="tx1"/>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sp>
          <p:nvSpPr>
            <p:cNvPr id="92" name="Freeform 17"/>
            <p:cNvSpPr>
              <a:spLocks/>
            </p:cNvSpPr>
            <p:nvPr/>
          </p:nvSpPr>
          <p:spPr bwMode="auto">
            <a:xfrm>
              <a:off x="9746068" y="1226859"/>
              <a:ext cx="188913" cy="166688"/>
            </a:xfrm>
            <a:custGeom>
              <a:avLst/>
              <a:gdLst>
                <a:gd name="T0" fmla="*/ 58 w 119"/>
                <a:gd name="T1" fmla="*/ 0 h 105"/>
                <a:gd name="T2" fmla="*/ 0 w 119"/>
                <a:gd name="T3" fmla="*/ 105 h 105"/>
                <a:gd name="T4" fmla="*/ 119 w 119"/>
                <a:gd name="T5" fmla="*/ 105 h 105"/>
                <a:gd name="T6" fmla="*/ 58 w 119"/>
                <a:gd name="T7" fmla="*/ 0 h 105"/>
              </a:gdLst>
              <a:ahLst/>
              <a:cxnLst>
                <a:cxn ang="0">
                  <a:pos x="T0" y="T1"/>
                </a:cxn>
                <a:cxn ang="0">
                  <a:pos x="T2" y="T3"/>
                </a:cxn>
                <a:cxn ang="0">
                  <a:pos x="T4" y="T5"/>
                </a:cxn>
                <a:cxn ang="0">
                  <a:pos x="T6" y="T7"/>
                </a:cxn>
              </a:cxnLst>
              <a:rect l="0" t="0" r="r" b="b"/>
              <a:pathLst>
                <a:path w="119" h="105">
                  <a:moveTo>
                    <a:pt x="58" y="0"/>
                  </a:moveTo>
                  <a:lnTo>
                    <a:pt x="0" y="105"/>
                  </a:lnTo>
                  <a:lnTo>
                    <a:pt x="119" y="105"/>
                  </a:lnTo>
                  <a:lnTo>
                    <a:pt x="58" y="0"/>
                  </a:lnTo>
                  <a:close/>
                </a:path>
              </a:pathLst>
            </a:custGeom>
            <a:noFill/>
            <a:ln w="222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sp>
          <p:nvSpPr>
            <p:cNvPr id="93" name="Freeform 22"/>
            <p:cNvSpPr>
              <a:spLocks/>
            </p:cNvSpPr>
            <p:nvPr/>
          </p:nvSpPr>
          <p:spPr bwMode="auto">
            <a:xfrm>
              <a:off x="9733357" y="1439149"/>
              <a:ext cx="222251" cy="222251"/>
            </a:xfrm>
            <a:custGeom>
              <a:avLst/>
              <a:gdLst>
                <a:gd name="T0" fmla="*/ 72 w 140"/>
                <a:gd name="T1" fmla="*/ 0 h 140"/>
                <a:gd name="T2" fmla="*/ 0 w 140"/>
                <a:gd name="T3" fmla="*/ 68 h 140"/>
                <a:gd name="T4" fmla="*/ 72 w 140"/>
                <a:gd name="T5" fmla="*/ 140 h 140"/>
                <a:gd name="T6" fmla="*/ 140 w 140"/>
                <a:gd name="T7" fmla="*/ 68 h 140"/>
                <a:gd name="T8" fmla="*/ 72 w 140"/>
                <a:gd name="T9" fmla="*/ 0 h 140"/>
              </a:gdLst>
              <a:ahLst/>
              <a:cxnLst>
                <a:cxn ang="0">
                  <a:pos x="T0" y="T1"/>
                </a:cxn>
                <a:cxn ang="0">
                  <a:pos x="T2" y="T3"/>
                </a:cxn>
                <a:cxn ang="0">
                  <a:pos x="T4" y="T5"/>
                </a:cxn>
                <a:cxn ang="0">
                  <a:pos x="T6" y="T7"/>
                </a:cxn>
                <a:cxn ang="0">
                  <a:pos x="T8" y="T9"/>
                </a:cxn>
              </a:cxnLst>
              <a:rect l="0" t="0" r="r" b="b"/>
              <a:pathLst>
                <a:path w="140" h="140">
                  <a:moveTo>
                    <a:pt x="72" y="0"/>
                  </a:moveTo>
                  <a:lnTo>
                    <a:pt x="0" y="68"/>
                  </a:lnTo>
                  <a:lnTo>
                    <a:pt x="72" y="140"/>
                  </a:lnTo>
                  <a:lnTo>
                    <a:pt x="140" y="68"/>
                  </a:lnTo>
                  <a:lnTo>
                    <a:pt x="72" y="0"/>
                  </a:lnTo>
                  <a:close/>
                </a:path>
              </a:pathLst>
            </a:custGeom>
            <a:solidFill>
              <a:schemeClr val="tx1"/>
            </a:solidFill>
            <a:ln w="22225">
              <a:solidFill>
                <a:schemeClr val="tx1"/>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grpSp>
      <p:sp>
        <p:nvSpPr>
          <p:cNvPr id="21" name="Slide Number Placeholder 3">
            <a:extLst>
              <a:ext uri="{FF2B5EF4-FFF2-40B4-BE49-F238E27FC236}">
                <a16:creationId xmlns:a16="http://schemas.microsoft.com/office/drawing/2014/main" id="{69EFB577-63C8-0743-9584-D7F04D6B6CB3}"/>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7</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Tree>
    <p:extLst>
      <p:ext uri="{BB962C8B-B14F-4D97-AF65-F5344CB8AC3E}">
        <p14:creationId xmlns:p14="http://schemas.microsoft.com/office/powerpoint/2010/main" val="3329236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E3F3"/>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33B27B2-FE8C-3746-BCEF-18F7E8A7C3DF}"/>
              </a:ext>
            </a:extLst>
          </p:cNvPr>
          <p:cNvGrpSpPr/>
          <p:nvPr/>
        </p:nvGrpSpPr>
        <p:grpSpPr>
          <a:xfrm>
            <a:off x="9046508" y="6085322"/>
            <a:ext cx="1781735" cy="487456"/>
            <a:chOff x="9046508" y="6085322"/>
            <a:chExt cx="1781735" cy="487456"/>
          </a:xfrm>
        </p:grpSpPr>
        <p:sp>
          <p:nvSpPr>
            <p:cNvPr id="33" name="Rectangle 32">
              <a:extLst>
                <a:ext uri="{FF2B5EF4-FFF2-40B4-BE49-F238E27FC236}">
                  <a16:creationId xmlns:a16="http://schemas.microsoft.com/office/drawing/2014/main" id="{89D53ED7-8AFF-E142-9815-5D1FCEAC812A}"/>
                </a:ext>
              </a:extLst>
            </p:cNvPr>
            <p:cNvSpPr/>
            <p:nvPr/>
          </p:nvSpPr>
          <p:spPr>
            <a:xfrm>
              <a:off x="9046508" y="6085322"/>
              <a:ext cx="1716741" cy="48745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86A7870B-2D0C-1546-8919-99290A1688FE}"/>
                </a:ext>
              </a:extLst>
            </p:cNvPr>
            <p:cNvPicPr>
              <a:picLocks noChangeAspect="1"/>
            </p:cNvPicPr>
            <p:nvPr/>
          </p:nvPicPr>
          <p:blipFill rotWithShape="1">
            <a:blip r:embed="rId3"/>
            <a:srcRect b="44833"/>
            <a:stretch/>
          </p:blipFill>
          <p:spPr>
            <a:xfrm>
              <a:off x="9177617" y="6176724"/>
              <a:ext cx="1650626" cy="361711"/>
            </a:xfrm>
            <a:prstGeom prst="rect">
              <a:avLst/>
            </a:prstGeom>
          </p:spPr>
        </p:pic>
        <p:cxnSp>
          <p:nvCxnSpPr>
            <p:cNvPr id="51" name="Straight Connector 50">
              <a:extLst>
                <a:ext uri="{FF2B5EF4-FFF2-40B4-BE49-F238E27FC236}">
                  <a16:creationId xmlns:a16="http://schemas.microsoft.com/office/drawing/2014/main" id="{48ABD494-DE1A-0646-87C6-D45BA2F6E704}"/>
                </a:ext>
              </a:extLst>
            </p:cNvPr>
            <p:cNvCxnSpPr/>
            <p:nvPr/>
          </p:nvCxnSpPr>
          <p:spPr>
            <a:xfrm>
              <a:off x="10693400" y="6257925"/>
              <a:ext cx="0" cy="244475"/>
            </a:xfrm>
            <a:prstGeom prst="line">
              <a:avLst/>
            </a:prstGeom>
            <a:ln>
              <a:solidFill>
                <a:srgbClr val="1F3C40"/>
              </a:solidFill>
            </a:ln>
          </p:spPr>
          <p:style>
            <a:lnRef idx="1">
              <a:schemeClr val="accent1"/>
            </a:lnRef>
            <a:fillRef idx="0">
              <a:schemeClr val="accent1"/>
            </a:fillRef>
            <a:effectRef idx="0">
              <a:schemeClr val="accent1"/>
            </a:effectRef>
            <a:fontRef idx="minor">
              <a:schemeClr val="tx1"/>
            </a:fontRef>
          </p:style>
        </p:cxnSp>
      </p:grpSp>
      <p:pic>
        <p:nvPicPr>
          <p:cNvPr id="50" name="Picture 49" descr="A picture containing building&#10;&#10;Description generated with high confidence">
            <a:extLst>
              <a:ext uri="{FF2B5EF4-FFF2-40B4-BE49-F238E27FC236}">
                <a16:creationId xmlns:a16="http://schemas.microsoft.com/office/drawing/2014/main" id="{F73DEEE9-B7C3-47EA-8CC8-CCAD330E2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974" y="552217"/>
            <a:ext cx="7127303" cy="6132645"/>
          </a:xfrm>
          <a:prstGeom prst="rect">
            <a:avLst/>
          </a:prstGeom>
        </p:spPr>
      </p:pic>
      <p:sp>
        <p:nvSpPr>
          <p:cNvPr id="57" name="Isosceles Triangle 56">
            <a:extLst>
              <a:ext uri="{FF2B5EF4-FFF2-40B4-BE49-F238E27FC236}">
                <a16:creationId xmlns:a16="http://schemas.microsoft.com/office/drawing/2014/main" id="{75B1E734-9D17-4281-8000-B7BB5AD24122}"/>
              </a:ext>
            </a:extLst>
          </p:cNvPr>
          <p:cNvSpPr>
            <a:spLocks noChangeAspect="1"/>
          </p:cNvSpPr>
          <p:nvPr/>
        </p:nvSpPr>
        <p:spPr>
          <a:xfrm>
            <a:off x="6290853" y="3765811"/>
            <a:ext cx="201309" cy="160434"/>
          </a:xfrm>
          <a:prstGeom prst="triangle">
            <a:avLst>
              <a:gd name="adj" fmla="val 50000"/>
            </a:avLst>
          </a:prstGeom>
          <a:noFill/>
          <a:ln w="38100"/>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89130" tIns="44565" rIns="89130" bIns="44565" numCol="1" spcCol="0" rtlCol="0" fromWordArt="0" anchor="ctr" anchorCtr="0" forceAA="0" compatLnSpc="1">
            <a:prstTxWarp prst="textNoShape">
              <a:avLst/>
            </a:prstTxWarp>
            <a:noAutofit/>
          </a:bodyPr>
          <a:lstStyle/>
          <a:p>
            <a:pPr algn="ctr"/>
            <a:endParaRPr lang="en-US" sz="3119" dirty="0">
              <a:ln w="0"/>
              <a:solidFill>
                <a:schemeClr val="tx1"/>
              </a:solidFill>
              <a:effectLst>
                <a:outerShdw blurRad="38100" dist="19050" dir="2700000" algn="tl" rotWithShape="0">
                  <a:schemeClr val="dk1">
                    <a:alpha val="40000"/>
                  </a:schemeClr>
                </a:outerShdw>
              </a:effectLst>
              <a:latin typeface="+mj-lt"/>
            </a:endParaRPr>
          </a:p>
        </p:txBody>
      </p:sp>
      <p:sp>
        <p:nvSpPr>
          <p:cNvPr id="58" name="Isosceles Triangle 57">
            <a:extLst>
              <a:ext uri="{FF2B5EF4-FFF2-40B4-BE49-F238E27FC236}">
                <a16:creationId xmlns:a16="http://schemas.microsoft.com/office/drawing/2014/main" id="{96753150-5F3B-4CE8-B608-D5D208E8A315}"/>
              </a:ext>
            </a:extLst>
          </p:cNvPr>
          <p:cNvSpPr>
            <a:spLocks noChangeAspect="1"/>
          </p:cNvSpPr>
          <p:nvPr/>
        </p:nvSpPr>
        <p:spPr>
          <a:xfrm>
            <a:off x="6267261" y="4038695"/>
            <a:ext cx="201309" cy="160434"/>
          </a:xfrm>
          <a:prstGeom prst="triangle">
            <a:avLst>
              <a:gd name="adj" fmla="val 50000"/>
            </a:avLst>
          </a:prstGeom>
          <a:noFill/>
          <a:ln w="38100"/>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89130" tIns="44565" rIns="89130" bIns="44565" numCol="1" spcCol="0" rtlCol="0" fromWordArt="0" anchor="ctr" anchorCtr="0" forceAA="0" compatLnSpc="1">
            <a:prstTxWarp prst="textNoShape">
              <a:avLst/>
            </a:prstTxWarp>
            <a:noAutofit/>
          </a:bodyPr>
          <a:lstStyle/>
          <a:p>
            <a:pPr algn="ctr"/>
            <a:endParaRPr lang="en-US" sz="3119" dirty="0">
              <a:ln w="0"/>
              <a:solidFill>
                <a:schemeClr val="tx1"/>
              </a:solidFill>
              <a:effectLst>
                <a:outerShdw blurRad="38100" dist="19050" dir="2700000" algn="tl" rotWithShape="0">
                  <a:schemeClr val="dk1">
                    <a:alpha val="40000"/>
                  </a:schemeClr>
                </a:outerShdw>
              </a:effectLst>
              <a:latin typeface="+mj-lt"/>
            </a:endParaRPr>
          </a:p>
        </p:txBody>
      </p:sp>
      <p:sp>
        <p:nvSpPr>
          <p:cNvPr id="59" name="Isosceles Triangle 58">
            <a:extLst>
              <a:ext uri="{FF2B5EF4-FFF2-40B4-BE49-F238E27FC236}">
                <a16:creationId xmlns:a16="http://schemas.microsoft.com/office/drawing/2014/main" id="{FBF99E71-0F25-4065-A862-137956281A3E}"/>
              </a:ext>
            </a:extLst>
          </p:cNvPr>
          <p:cNvSpPr>
            <a:spLocks noChangeAspect="1"/>
          </p:cNvSpPr>
          <p:nvPr/>
        </p:nvSpPr>
        <p:spPr>
          <a:xfrm>
            <a:off x="6200959" y="4782870"/>
            <a:ext cx="201309" cy="160434"/>
          </a:xfrm>
          <a:prstGeom prst="triangle">
            <a:avLst>
              <a:gd name="adj" fmla="val 50000"/>
            </a:avLst>
          </a:prstGeom>
          <a:noFill/>
          <a:ln w="38100"/>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89130" tIns="44565" rIns="89130" bIns="44565" numCol="1" spcCol="0" rtlCol="0" fromWordArt="0" anchor="ctr" anchorCtr="0" forceAA="0" compatLnSpc="1">
            <a:prstTxWarp prst="textNoShape">
              <a:avLst/>
            </a:prstTxWarp>
            <a:noAutofit/>
          </a:bodyPr>
          <a:lstStyle/>
          <a:p>
            <a:pPr algn="ctr"/>
            <a:endParaRPr lang="en-US" sz="1949" dirty="0">
              <a:ln w="0"/>
              <a:solidFill>
                <a:schemeClr val="tx1"/>
              </a:solidFill>
              <a:effectLst>
                <a:outerShdw blurRad="38100" dist="19050" dir="2700000" algn="tl" rotWithShape="0">
                  <a:schemeClr val="dk1">
                    <a:alpha val="40000"/>
                  </a:schemeClr>
                </a:outerShdw>
              </a:effectLst>
              <a:latin typeface="+mj-lt"/>
            </a:endParaRPr>
          </a:p>
        </p:txBody>
      </p:sp>
      <p:sp>
        <p:nvSpPr>
          <p:cNvPr id="60" name="Oval 59">
            <a:extLst>
              <a:ext uri="{FF2B5EF4-FFF2-40B4-BE49-F238E27FC236}">
                <a16:creationId xmlns:a16="http://schemas.microsoft.com/office/drawing/2014/main" id="{8999C02F-117F-4FC7-AC55-59AB7B9199C6}"/>
              </a:ext>
            </a:extLst>
          </p:cNvPr>
          <p:cNvSpPr/>
          <p:nvPr/>
        </p:nvSpPr>
        <p:spPr>
          <a:xfrm>
            <a:off x="6103335" y="3927740"/>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1" name="Oval 60">
            <a:extLst>
              <a:ext uri="{FF2B5EF4-FFF2-40B4-BE49-F238E27FC236}">
                <a16:creationId xmlns:a16="http://schemas.microsoft.com/office/drawing/2014/main" id="{E2E5F36A-E35E-4824-B6E1-6DE9B8C5FC23}"/>
              </a:ext>
            </a:extLst>
          </p:cNvPr>
          <p:cNvSpPr/>
          <p:nvPr/>
        </p:nvSpPr>
        <p:spPr>
          <a:xfrm>
            <a:off x="6156787" y="3711001"/>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2" name="Oval 61">
            <a:extLst>
              <a:ext uri="{FF2B5EF4-FFF2-40B4-BE49-F238E27FC236}">
                <a16:creationId xmlns:a16="http://schemas.microsoft.com/office/drawing/2014/main" id="{58BCB457-A6FD-43EE-9E9B-45552735B76E}"/>
              </a:ext>
            </a:extLst>
          </p:cNvPr>
          <p:cNvSpPr/>
          <p:nvPr/>
        </p:nvSpPr>
        <p:spPr>
          <a:xfrm>
            <a:off x="6092035" y="4155076"/>
            <a:ext cx="148666" cy="158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3" name="Rectangle 62">
            <a:extLst>
              <a:ext uri="{FF2B5EF4-FFF2-40B4-BE49-F238E27FC236}">
                <a16:creationId xmlns:a16="http://schemas.microsoft.com/office/drawing/2014/main" id="{A7164CCF-BF71-4FA4-A110-70E1262B8359}"/>
              </a:ext>
            </a:extLst>
          </p:cNvPr>
          <p:cNvSpPr>
            <a:spLocks noChangeAspect="1"/>
          </p:cNvSpPr>
          <p:nvPr/>
        </p:nvSpPr>
        <p:spPr>
          <a:xfrm rot="2623362">
            <a:off x="6717805" y="5401649"/>
            <a:ext cx="156746" cy="1515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4" name="Rectangle 63">
            <a:extLst>
              <a:ext uri="{FF2B5EF4-FFF2-40B4-BE49-F238E27FC236}">
                <a16:creationId xmlns:a16="http://schemas.microsoft.com/office/drawing/2014/main" id="{8A5E0513-8497-42F6-AE93-805E1E743AB0}"/>
              </a:ext>
            </a:extLst>
          </p:cNvPr>
          <p:cNvSpPr>
            <a:spLocks noChangeAspect="1"/>
          </p:cNvSpPr>
          <p:nvPr/>
        </p:nvSpPr>
        <p:spPr>
          <a:xfrm rot="2623362">
            <a:off x="6250965" y="6107578"/>
            <a:ext cx="156746" cy="1515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65" name="Rectangle 64">
            <a:extLst>
              <a:ext uri="{FF2B5EF4-FFF2-40B4-BE49-F238E27FC236}">
                <a16:creationId xmlns:a16="http://schemas.microsoft.com/office/drawing/2014/main" id="{0CA77AFF-1CDE-4127-8D6C-BE428DAD5D10}"/>
              </a:ext>
            </a:extLst>
          </p:cNvPr>
          <p:cNvSpPr>
            <a:spLocks noChangeAspect="1"/>
          </p:cNvSpPr>
          <p:nvPr/>
        </p:nvSpPr>
        <p:spPr>
          <a:xfrm rot="2623362">
            <a:off x="6717805" y="5701432"/>
            <a:ext cx="156746" cy="1515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dirty="0">
              <a:latin typeface="+mj-lt"/>
            </a:endParaRPr>
          </a:p>
        </p:txBody>
      </p:sp>
      <p:sp>
        <p:nvSpPr>
          <p:cNvPr id="19" name="TextBox 92"/>
          <p:cNvSpPr txBox="1"/>
          <p:nvPr/>
        </p:nvSpPr>
        <p:spPr>
          <a:xfrm>
            <a:off x="-1" y="85760"/>
            <a:ext cx="11884025" cy="389998"/>
          </a:xfrm>
          <a:prstGeom prst="rect">
            <a:avLst/>
          </a:prstGeom>
          <a:noFill/>
        </p:spPr>
        <p:txBody>
          <a:bodyPr wrap="square" lIns="89042" tIns="44563" rIns="89042" bIns="44563" rtlCol="0">
            <a:spAutoFit/>
          </a:bodyPr>
          <a:lstStyle/>
          <a:p>
            <a:pPr algn="ctr" defTabSz="890271">
              <a:buNone/>
              <a:defRPr/>
            </a:pPr>
            <a:r>
              <a:rPr lang="en-US" sz="1949" b="1" kern="0" dirty="0">
                <a:solidFill>
                  <a:srgbClr val="1E2D53"/>
                </a:solidFill>
                <a:latin typeface="Futura PT Book" panose="020B0502020204020303" pitchFamily="34" charset="77"/>
                <a:cs typeface="Arial" panose="020B0604020202020204" pitchFamily="34" charset="0"/>
              </a:rPr>
              <a:t>Moving To Opportunity Experiment: Origin and Destination Locations in Chicago</a:t>
            </a:r>
          </a:p>
        </p:txBody>
      </p:sp>
      <p:sp>
        <p:nvSpPr>
          <p:cNvPr id="34" name="TextBox 33"/>
          <p:cNvSpPr txBox="1"/>
          <p:nvPr/>
        </p:nvSpPr>
        <p:spPr>
          <a:xfrm>
            <a:off x="7369571" y="5236304"/>
            <a:ext cx="2508679"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Calumet Heights</a:t>
            </a:r>
          </a:p>
        </p:txBody>
      </p:sp>
      <p:sp>
        <p:nvSpPr>
          <p:cNvPr id="35" name="TextBox 34"/>
          <p:cNvSpPr txBox="1"/>
          <p:nvPr/>
        </p:nvSpPr>
        <p:spPr>
          <a:xfrm>
            <a:off x="7407926" y="5510106"/>
            <a:ext cx="4344351"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Cottage Grove Heights</a:t>
            </a:r>
          </a:p>
        </p:txBody>
      </p:sp>
      <p:sp>
        <p:nvSpPr>
          <p:cNvPr id="36" name="TextBox 35"/>
          <p:cNvSpPr txBox="1"/>
          <p:nvPr/>
        </p:nvSpPr>
        <p:spPr>
          <a:xfrm>
            <a:off x="7578369" y="5795145"/>
            <a:ext cx="3053789"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Riverdale</a:t>
            </a:r>
          </a:p>
        </p:txBody>
      </p:sp>
      <p:cxnSp>
        <p:nvCxnSpPr>
          <p:cNvPr id="37" name="Straight Arrow Connector 36"/>
          <p:cNvCxnSpPr>
            <a:stCxn id="36" idx="1"/>
          </p:cNvCxnSpPr>
          <p:nvPr/>
        </p:nvCxnSpPr>
        <p:spPr>
          <a:xfrm flipH="1">
            <a:off x="6584682" y="5967644"/>
            <a:ext cx="993687" cy="148847"/>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38" name="TextBox 37"/>
          <p:cNvSpPr txBox="1"/>
          <p:nvPr/>
        </p:nvSpPr>
        <p:spPr>
          <a:xfrm>
            <a:off x="6524314" y="3704479"/>
            <a:ext cx="1463379"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Oakland</a:t>
            </a:r>
          </a:p>
        </p:txBody>
      </p:sp>
      <p:sp>
        <p:nvSpPr>
          <p:cNvPr id="39" name="TextBox 38"/>
          <p:cNvSpPr txBox="1"/>
          <p:nvPr/>
        </p:nvSpPr>
        <p:spPr>
          <a:xfrm>
            <a:off x="6699265" y="4059833"/>
            <a:ext cx="2296185"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Washington Park</a:t>
            </a:r>
          </a:p>
        </p:txBody>
      </p:sp>
      <p:sp>
        <p:nvSpPr>
          <p:cNvPr id="40" name="TextBox 39"/>
          <p:cNvSpPr txBox="1"/>
          <p:nvPr/>
        </p:nvSpPr>
        <p:spPr>
          <a:xfrm>
            <a:off x="6988126" y="4512121"/>
            <a:ext cx="2542377" cy="344998"/>
          </a:xfrm>
          <a:prstGeom prst="rect">
            <a:avLst/>
          </a:prstGeom>
          <a:noFill/>
        </p:spPr>
        <p:txBody>
          <a:bodyPr wrap="square" lIns="89060" tIns="44563" rIns="89060" bIns="44563" rtlCol="0">
            <a:spAutoFit/>
          </a:bodyPr>
          <a:lstStyle/>
          <a:p>
            <a:pPr defTabSz="890470" fontAlgn="auto">
              <a:spcBef>
                <a:spcPts val="0"/>
              </a:spcBef>
              <a:spcAft>
                <a:spcPts val="0"/>
              </a:spcAft>
              <a:buSzTx/>
              <a:buNone/>
              <a:defRPr/>
            </a:pPr>
            <a:r>
              <a:rPr lang="en-US" sz="1657" b="1" dirty="0">
                <a:solidFill>
                  <a:prstClr val="black"/>
                </a:solidFill>
                <a:latin typeface="Arial" panose="020B0604020202020204" pitchFamily="34" charset="0"/>
                <a:cs typeface="Arial" panose="020B0604020202020204" pitchFamily="34" charset="0"/>
              </a:rPr>
              <a:t>Grand Crossing</a:t>
            </a:r>
          </a:p>
        </p:txBody>
      </p:sp>
      <p:cxnSp>
        <p:nvCxnSpPr>
          <p:cNvPr id="41" name="Straight Arrow Connector 40"/>
          <p:cNvCxnSpPr>
            <a:stCxn id="40" idx="1"/>
          </p:cNvCxnSpPr>
          <p:nvPr/>
        </p:nvCxnSpPr>
        <p:spPr>
          <a:xfrm flipH="1">
            <a:off x="6430342" y="4684620"/>
            <a:ext cx="557784" cy="111189"/>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grpSp>
        <p:nvGrpSpPr>
          <p:cNvPr id="42" name="Group 41">
            <a:extLst>
              <a:ext uri="{FF2B5EF4-FFF2-40B4-BE49-F238E27FC236}">
                <a16:creationId xmlns:a16="http://schemas.microsoft.com/office/drawing/2014/main" id="{E79B2D9D-8A53-4EF1-8AFF-E9FBEE748DA2}"/>
              </a:ext>
            </a:extLst>
          </p:cNvPr>
          <p:cNvGrpSpPr/>
          <p:nvPr/>
        </p:nvGrpSpPr>
        <p:grpSpPr>
          <a:xfrm>
            <a:off x="9231504" y="938341"/>
            <a:ext cx="2020309" cy="743462"/>
            <a:chOff x="9470736" y="962556"/>
            <a:chExt cx="2072665" cy="762729"/>
          </a:xfrm>
        </p:grpSpPr>
        <p:sp>
          <p:nvSpPr>
            <p:cNvPr id="43" name="Rectangle 32">
              <a:extLst>
                <a:ext uri="{FF2B5EF4-FFF2-40B4-BE49-F238E27FC236}">
                  <a16:creationId xmlns:a16="http://schemas.microsoft.com/office/drawing/2014/main" id="{21658D7A-5AEB-4BB1-BBC7-0DA7E5832E1E}"/>
                </a:ext>
              </a:extLst>
            </p:cNvPr>
            <p:cNvSpPr>
              <a:spLocks noChangeArrowheads="1"/>
            </p:cNvSpPr>
            <p:nvPr/>
          </p:nvSpPr>
          <p:spPr bwMode="auto">
            <a:xfrm>
              <a:off x="9729496" y="965202"/>
              <a:ext cx="12567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Control</a:t>
              </a:r>
              <a:endParaRPr lang="en-US" altLang="en-US" sz="1657" dirty="0">
                <a:solidFill>
                  <a:prstClr val="black"/>
                </a:solidFill>
                <a:cs typeface="Arial" panose="020B0604020202020204" pitchFamily="34" charset="0"/>
              </a:endParaRPr>
            </a:p>
          </p:txBody>
        </p:sp>
        <p:sp>
          <p:nvSpPr>
            <p:cNvPr id="44" name="Rectangle 33">
              <a:extLst>
                <a:ext uri="{FF2B5EF4-FFF2-40B4-BE49-F238E27FC236}">
                  <a16:creationId xmlns:a16="http://schemas.microsoft.com/office/drawing/2014/main" id="{5380F2E5-34A1-45C4-9F95-C38727E3077F}"/>
                </a:ext>
              </a:extLst>
            </p:cNvPr>
            <p:cNvSpPr>
              <a:spLocks noChangeArrowheads="1"/>
            </p:cNvSpPr>
            <p:nvPr/>
          </p:nvSpPr>
          <p:spPr bwMode="auto">
            <a:xfrm>
              <a:off x="9470736" y="1211263"/>
              <a:ext cx="17088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Section 8</a:t>
              </a:r>
              <a:endParaRPr lang="en-US" altLang="en-US" sz="1657" dirty="0">
                <a:solidFill>
                  <a:prstClr val="black"/>
                </a:solidFill>
                <a:cs typeface="Arial" panose="020B0604020202020204" pitchFamily="34" charset="0"/>
              </a:endParaRPr>
            </a:p>
          </p:txBody>
        </p:sp>
        <p:sp>
          <p:nvSpPr>
            <p:cNvPr id="45" name="Rectangle 34">
              <a:extLst>
                <a:ext uri="{FF2B5EF4-FFF2-40B4-BE49-F238E27FC236}">
                  <a16:creationId xmlns:a16="http://schemas.microsoft.com/office/drawing/2014/main" id="{68C99D0F-ABB6-4CA9-9575-3453ED278384}"/>
                </a:ext>
              </a:extLst>
            </p:cNvPr>
            <p:cNvSpPr>
              <a:spLocks noChangeArrowheads="1"/>
            </p:cNvSpPr>
            <p:nvPr/>
          </p:nvSpPr>
          <p:spPr bwMode="auto">
            <a:xfrm>
              <a:off x="9472321" y="1463675"/>
              <a:ext cx="20710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0470">
                <a:buSzTx/>
                <a:buNone/>
                <a:defRPr/>
              </a:pPr>
              <a:r>
                <a:rPr lang="en-US" altLang="en-US" sz="1657" dirty="0">
                  <a:solidFill>
                    <a:srgbClr val="000000"/>
                  </a:solidFill>
                  <a:cs typeface="Arial" panose="020B0604020202020204" pitchFamily="34" charset="0"/>
                </a:rPr>
                <a:t>          = Experimental</a:t>
              </a:r>
              <a:endParaRPr lang="en-US" altLang="en-US" sz="1657" dirty="0">
                <a:solidFill>
                  <a:prstClr val="black"/>
                </a:solidFill>
                <a:cs typeface="Arial" panose="020B0604020202020204" pitchFamily="34" charset="0"/>
              </a:endParaRPr>
            </a:p>
          </p:txBody>
        </p:sp>
        <p:sp>
          <p:nvSpPr>
            <p:cNvPr id="46" name="Oval 12">
              <a:extLst>
                <a:ext uri="{FF2B5EF4-FFF2-40B4-BE49-F238E27FC236}">
                  <a16:creationId xmlns:a16="http://schemas.microsoft.com/office/drawing/2014/main" id="{5B49E5B6-729C-46C0-A58E-6808545FFB66}"/>
                </a:ext>
              </a:extLst>
            </p:cNvPr>
            <p:cNvSpPr>
              <a:spLocks noChangeArrowheads="1"/>
            </p:cNvSpPr>
            <p:nvPr/>
          </p:nvSpPr>
          <p:spPr bwMode="auto">
            <a:xfrm>
              <a:off x="9752247" y="962556"/>
              <a:ext cx="183888" cy="180237"/>
            </a:xfrm>
            <a:prstGeom prst="ellipse">
              <a:avLst/>
            </a:prstGeom>
            <a:solidFill>
              <a:schemeClr val="tx1"/>
            </a:solidFill>
            <a:ln w="22225">
              <a:solidFill>
                <a:schemeClr val="tx1"/>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sp>
          <p:nvSpPr>
            <p:cNvPr id="47" name="Freeform 17">
              <a:extLst>
                <a:ext uri="{FF2B5EF4-FFF2-40B4-BE49-F238E27FC236}">
                  <a16:creationId xmlns:a16="http://schemas.microsoft.com/office/drawing/2014/main" id="{6C9E8740-35F0-4738-964A-6CBE1B678FA3}"/>
                </a:ext>
              </a:extLst>
            </p:cNvPr>
            <p:cNvSpPr>
              <a:spLocks/>
            </p:cNvSpPr>
            <p:nvPr/>
          </p:nvSpPr>
          <p:spPr bwMode="auto">
            <a:xfrm>
              <a:off x="9746068" y="1226859"/>
              <a:ext cx="188913" cy="166688"/>
            </a:xfrm>
            <a:custGeom>
              <a:avLst/>
              <a:gdLst>
                <a:gd name="T0" fmla="*/ 58 w 119"/>
                <a:gd name="T1" fmla="*/ 0 h 105"/>
                <a:gd name="T2" fmla="*/ 0 w 119"/>
                <a:gd name="T3" fmla="*/ 105 h 105"/>
                <a:gd name="T4" fmla="*/ 119 w 119"/>
                <a:gd name="T5" fmla="*/ 105 h 105"/>
                <a:gd name="T6" fmla="*/ 58 w 119"/>
                <a:gd name="T7" fmla="*/ 0 h 105"/>
              </a:gdLst>
              <a:ahLst/>
              <a:cxnLst>
                <a:cxn ang="0">
                  <a:pos x="T0" y="T1"/>
                </a:cxn>
                <a:cxn ang="0">
                  <a:pos x="T2" y="T3"/>
                </a:cxn>
                <a:cxn ang="0">
                  <a:pos x="T4" y="T5"/>
                </a:cxn>
                <a:cxn ang="0">
                  <a:pos x="T6" y="T7"/>
                </a:cxn>
              </a:cxnLst>
              <a:rect l="0" t="0" r="r" b="b"/>
              <a:pathLst>
                <a:path w="119" h="105">
                  <a:moveTo>
                    <a:pt x="58" y="0"/>
                  </a:moveTo>
                  <a:lnTo>
                    <a:pt x="0" y="105"/>
                  </a:lnTo>
                  <a:lnTo>
                    <a:pt x="119" y="105"/>
                  </a:lnTo>
                  <a:lnTo>
                    <a:pt x="58" y="0"/>
                  </a:lnTo>
                  <a:close/>
                </a:path>
              </a:pathLst>
            </a:custGeom>
            <a:noFill/>
            <a:ln w="222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sp>
          <p:nvSpPr>
            <p:cNvPr id="48" name="Freeform 22">
              <a:extLst>
                <a:ext uri="{FF2B5EF4-FFF2-40B4-BE49-F238E27FC236}">
                  <a16:creationId xmlns:a16="http://schemas.microsoft.com/office/drawing/2014/main" id="{589A5FA0-4C8B-4E53-809C-3FA3A49387FA}"/>
                </a:ext>
              </a:extLst>
            </p:cNvPr>
            <p:cNvSpPr>
              <a:spLocks/>
            </p:cNvSpPr>
            <p:nvPr/>
          </p:nvSpPr>
          <p:spPr bwMode="auto">
            <a:xfrm>
              <a:off x="9733357" y="1439149"/>
              <a:ext cx="222251" cy="222251"/>
            </a:xfrm>
            <a:custGeom>
              <a:avLst/>
              <a:gdLst>
                <a:gd name="T0" fmla="*/ 72 w 140"/>
                <a:gd name="T1" fmla="*/ 0 h 140"/>
                <a:gd name="T2" fmla="*/ 0 w 140"/>
                <a:gd name="T3" fmla="*/ 68 h 140"/>
                <a:gd name="T4" fmla="*/ 72 w 140"/>
                <a:gd name="T5" fmla="*/ 140 h 140"/>
                <a:gd name="T6" fmla="*/ 140 w 140"/>
                <a:gd name="T7" fmla="*/ 68 h 140"/>
                <a:gd name="T8" fmla="*/ 72 w 140"/>
                <a:gd name="T9" fmla="*/ 0 h 140"/>
              </a:gdLst>
              <a:ahLst/>
              <a:cxnLst>
                <a:cxn ang="0">
                  <a:pos x="T0" y="T1"/>
                </a:cxn>
                <a:cxn ang="0">
                  <a:pos x="T2" y="T3"/>
                </a:cxn>
                <a:cxn ang="0">
                  <a:pos x="T4" y="T5"/>
                </a:cxn>
                <a:cxn ang="0">
                  <a:pos x="T6" y="T7"/>
                </a:cxn>
                <a:cxn ang="0">
                  <a:pos x="T8" y="T9"/>
                </a:cxn>
              </a:cxnLst>
              <a:rect l="0" t="0" r="r" b="b"/>
              <a:pathLst>
                <a:path w="140" h="140">
                  <a:moveTo>
                    <a:pt x="72" y="0"/>
                  </a:moveTo>
                  <a:lnTo>
                    <a:pt x="0" y="68"/>
                  </a:lnTo>
                  <a:lnTo>
                    <a:pt x="72" y="140"/>
                  </a:lnTo>
                  <a:lnTo>
                    <a:pt x="140" y="68"/>
                  </a:lnTo>
                  <a:lnTo>
                    <a:pt x="72" y="0"/>
                  </a:lnTo>
                  <a:close/>
                </a:path>
              </a:pathLst>
            </a:custGeom>
            <a:solidFill>
              <a:schemeClr val="tx1"/>
            </a:solidFill>
            <a:ln w="22225">
              <a:solidFill>
                <a:schemeClr val="tx1"/>
              </a:solidFill>
              <a:prstDash val="solid"/>
              <a:round/>
              <a:headEnd/>
              <a:tailEnd/>
            </a:ln>
          </p:spPr>
          <p:txBody>
            <a:bodyPr vert="horz" wrap="square" lIns="89095" tIns="44563" rIns="89095" bIns="44563" numCol="1" anchor="t" anchorCtr="0" compatLnSpc="1">
              <a:prstTxWarp prst="textNoShape">
                <a:avLst/>
              </a:prstTxWarp>
            </a:bodyPr>
            <a:lstStyle/>
            <a:p>
              <a:pPr defTabSz="890470" fontAlgn="auto">
                <a:spcBef>
                  <a:spcPts val="0"/>
                </a:spcBef>
                <a:spcAft>
                  <a:spcPts val="0"/>
                </a:spcAft>
                <a:buSzTx/>
                <a:buNone/>
                <a:defRPr/>
              </a:pPr>
              <a:endParaRPr lang="en-US" sz="1657" dirty="0">
                <a:solidFill>
                  <a:prstClr val="black"/>
                </a:solidFill>
                <a:latin typeface="Arial" panose="020B0604020202020204" pitchFamily="34" charset="0"/>
                <a:cs typeface="Arial" panose="020B0604020202020204" pitchFamily="34" charset="0"/>
              </a:endParaRPr>
            </a:p>
          </p:txBody>
        </p:sp>
      </p:grpSp>
      <p:sp>
        <p:nvSpPr>
          <p:cNvPr id="31" name="Slide Number Placeholder 3">
            <a:extLst>
              <a:ext uri="{FF2B5EF4-FFF2-40B4-BE49-F238E27FC236}">
                <a16:creationId xmlns:a16="http://schemas.microsoft.com/office/drawing/2014/main" id="{3DF0CED9-89FC-B942-B7EE-86AAB9221C32}"/>
              </a:ext>
            </a:extLst>
          </p:cNvPr>
          <p:cNvSpPr>
            <a:spLocks noGrp="1"/>
          </p:cNvSpPr>
          <p:nvPr>
            <p:ph type="sldNum" sz="quarter" idx="12"/>
          </p:nvPr>
        </p:nvSpPr>
        <p:spPr>
          <a:xfrm>
            <a:off x="8393092" y="6195971"/>
            <a:ext cx="2673906" cy="355912"/>
          </a:xfrm>
        </p:spPr>
        <p:txBody>
          <a:bodyPr/>
          <a:lstStyle/>
          <a:p>
            <a:pPr fontAlgn="auto">
              <a:spcBef>
                <a:spcPts val="0"/>
              </a:spcBef>
              <a:spcAft>
                <a:spcPts val="0"/>
              </a:spcAft>
              <a:buSzTx/>
              <a:buFontTx/>
              <a:buNone/>
            </a:pPr>
            <a:fld id="{06B20F21-3DA8-8247-8B05-2D29AECF244F}" type="slidenum">
              <a:rPr lang="en-US" smtClean="0">
                <a:solidFill>
                  <a:srgbClr val="012340"/>
                </a:solidFill>
                <a:latin typeface="Corbel"/>
                <a:ea typeface="+mn-ea"/>
                <a:cs typeface="Arial" charset="0"/>
              </a:rPr>
              <a:pPr fontAlgn="auto">
                <a:spcBef>
                  <a:spcPts val="0"/>
                </a:spcBef>
                <a:spcAft>
                  <a:spcPts val="0"/>
                </a:spcAft>
                <a:buSzTx/>
                <a:buFontTx/>
                <a:buNone/>
              </a:pPr>
              <a:t>8</a:t>
            </a:fld>
            <a:r>
              <a:rPr lang="en-US" dirty="0">
                <a:solidFill>
                  <a:srgbClr val="012340"/>
                </a:solidFill>
                <a:latin typeface="Corbel"/>
                <a:ea typeface="+mn-ea"/>
                <a:cs typeface="Arial" charset="0"/>
              </a:rPr>
              <a:t>   </a:t>
            </a:r>
            <a:r>
              <a:rPr lang="en-US" dirty="0">
                <a:solidFill>
                  <a:srgbClr val="FFFFFF"/>
                </a:solidFill>
                <a:latin typeface="Corbel"/>
                <a:ea typeface="+mn-ea"/>
                <a:cs typeface="Arial" charset="0"/>
              </a:rPr>
              <a:t>   </a:t>
            </a:r>
          </a:p>
        </p:txBody>
      </p:sp>
    </p:spTree>
    <p:extLst>
      <p:ext uri="{BB962C8B-B14F-4D97-AF65-F5344CB8AC3E}">
        <p14:creationId xmlns:p14="http://schemas.microsoft.com/office/powerpoint/2010/main" val="3753642703"/>
      </p:ext>
    </p:extLst>
  </p:cSld>
  <p:clrMapOvr>
    <a:masterClrMapping/>
  </p:clrMapOvr>
</p:sld>
</file>

<file path=ppt/theme/theme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OnBoardSettings xmlns="https://onboard.passageways.com/OnBoardSetting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B49247D0C86A43A313E21F62A4E5E8" ma:contentTypeVersion="11" ma:contentTypeDescription="Create a new document." ma:contentTypeScope="" ma:versionID="84baec3b844fcaab30763db17133aef1">
  <xsd:schema xmlns:xsd="http://www.w3.org/2001/XMLSchema" xmlns:xs="http://www.w3.org/2001/XMLSchema" xmlns:p="http://schemas.microsoft.com/office/2006/metadata/properties" xmlns:ns2="6b1d17cb-6a89-4ad3-9942-2b49f8c1bd2e" xmlns:ns3="273807a6-7a8a-440d-80ab-05cf14c4c89f" targetNamespace="http://schemas.microsoft.com/office/2006/metadata/properties" ma:root="true" ma:fieldsID="08853f9425892696f3875c538e7220f5" ns2:_="" ns3:_="">
    <xsd:import namespace="6b1d17cb-6a89-4ad3-9942-2b49f8c1bd2e"/>
    <xsd:import namespace="273807a6-7a8a-440d-80ab-05cf14c4c8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1d17cb-6a89-4ad3-9942-2b49f8c1b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3807a6-7a8a-440d-80ab-05cf14c4c89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haredWithUsers xmlns="273807a6-7a8a-440d-80ab-05cf14c4c89f">
      <UserInfo>
        <DisplayName>Brian Collier</DisplayName>
        <AccountId>17</AccountId>
        <AccountType/>
      </UserInfo>
      <UserInfo>
        <DisplayName>Nandi Relford</DisplayName>
        <AccountId>3</AccountId>
        <AccountType/>
      </UserInfo>
      <UserInfo>
        <DisplayName>AJ Calhoun</DisplayName>
        <AccountId>23</AccountId>
        <AccountType/>
      </UserInfo>
    </SharedWithUsers>
  </documentManagement>
</p:properties>
</file>

<file path=customXml/itemProps1.xml><?xml version="1.0" encoding="utf-8"?>
<ds:datastoreItem xmlns:ds="http://schemas.openxmlformats.org/officeDocument/2006/customXml" ds:itemID="{3FA62E39-210B-4A0E-9B41-71E368163B04}">
  <ds:schemaRefs>
    <ds:schemaRef ds:uri="https://onboard.passageways.com/OnBoardSettings"/>
  </ds:schemaRefs>
</ds:datastoreItem>
</file>

<file path=customXml/itemProps2.xml><?xml version="1.0" encoding="utf-8"?>
<ds:datastoreItem xmlns:ds="http://schemas.openxmlformats.org/officeDocument/2006/customXml" ds:itemID="{7A681AEB-1B8F-4274-8D5F-A3CD1BFD75D2}">
  <ds:schemaRefs>
    <ds:schemaRef ds:uri="http://schemas.microsoft.com/sharepoint/v3/contenttype/forms"/>
  </ds:schemaRefs>
</ds:datastoreItem>
</file>

<file path=customXml/itemProps3.xml><?xml version="1.0" encoding="utf-8"?>
<ds:datastoreItem xmlns:ds="http://schemas.openxmlformats.org/officeDocument/2006/customXml" ds:itemID="{095335D6-A417-4598-9E1C-893F98D80B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1d17cb-6a89-4ad3-9942-2b49f8c1bd2e"/>
    <ds:schemaRef ds:uri="273807a6-7a8a-440d-80ab-05cf14c4c8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8A6498C-1DE5-4D68-B555-AD3A93968AF6}">
  <ds:schemaRefs>
    <ds:schemaRef ds:uri="http://purl.org/dc/dcmitype/"/>
    <ds:schemaRef ds:uri="http://schemas.microsoft.com/office/2006/metadata/properties"/>
    <ds:schemaRef ds:uri="http://purl.org/dc/terms/"/>
    <ds:schemaRef ds:uri="http://www.w3.org/XML/1998/namespace"/>
    <ds:schemaRef ds:uri="6b1d17cb-6a89-4ad3-9942-2b49f8c1bd2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273807a6-7a8a-440d-80ab-05cf14c4c89f"/>
  </ds:schemaRefs>
</ds:datastoreItem>
</file>

<file path=docProps/app.xml><?xml version="1.0" encoding="utf-8"?>
<Properties xmlns="http://schemas.openxmlformats.org/officeDocument/2006/extended-properties" xmlns:vt="http://schemas.openxmlformats.org/officeDocument/2006/docPropsVTypes">
  <TotalTime>59275</TotalTime>
  <Words>6052</Words>
  <Application>Microsoft Macintosh PowerPoint</Application>
  <PresentationFormat>Custom</PresentationFormat>
  <Paragraphs>502</Paragraphs>
  <Slides>26</Slides>
  <Notes>26</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Calibri Light</vt:lpstr>
      <vt:lpstr>Corbel</vt:lpstr>
      <vt:lpstr>Futura PT Bold</vt:lpstr>
      <vt:lpstr>Futura PT Book</vt:lpstr>
      <vt:lpstr>Futura PT Demi</vt:lpstr>
      <vt:lpstr>Futura PT Heavy</vt:lpstr>
      <vt:lpstr>Futura PT Light</vt:lpstr>
      <vt:lpstr>Futura PT Light Italic</vt:lpstr>
      <vt:lpstr>Wingdings</vt:lpstr>
      <vt:lpstr>5_Office Theme</vt:lpstr>
      <vt:lpstr>PowerPoint Presentation</vt:lpstr>
      <vt:lpstr>Community-level descriptive statistics can be powerful but can also be deceiving.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Neighborhood traits are strong predictors of economic mobility</vt:lpstr>
      <vt:lpstr>PowerPoint Presentation</vt:lpstr>
      <vt:lpstr>Examining work by Chetty and others we can compile a list of semi-predictive neighborhood characteristics:   This evidence supports and  nuances the initial opportunity task force recommendations </vt:lpstr>
      <vt:lpstr>Knowing is not enough, we must act</vt:lpstr>
      <vt:lpstr>We can enable people to move to higher opportunity neighborhoods </vt:lpstr>
      <vt:lpstr>PowerPoint Presentation</vt:lpstr>
      <vt:lpstr>We can invest in neighborhoods to increase opportunity outcomes</vt:lpstr>
      <vt:lpstr>Displacement will halt our opportunity efforts</vt:lpstr>
      <vt:lpstr>We can reduce “stickiness” in intergenerational mobility by expanding access to postsecondary pathways</vt:lpstr>
      <vt:lpstr>PowerPoint Presentation</vt:lpstr>
      <vt:lpstr>PowerPoint Presentation</vt:lpstr>
      <vt:lpstr>PowerPoint Presentation</vt:lpstr>
      <vt:lpstr>We can invest in neighborhoods to increase opportunity outcomes</vt:lpstr>
      <vt:lpstr>Segregation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Cooper-Lewter</dc:creator>
  <cp:lastModifiedBy>AJ Calhoun</cp:lastModifiedBy>
  <cp:revision>409</cp:revision>
  <dcterms:created xsi:type="dcterms:W3CDTF">2019-04-07T19:29:55Z</dcterms:created>
  <dcterms:modified xsi:type="dcterms:W3CDTF">2021-04-07T18:21:36Z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12</vt:lpwstr>
  </property>
  <property fmtid="{D5CDD505-2E9C-101B-9397-08002B2CF9AE}" pid="3" name="ContentTypeId">
    <vt:lpwstr>0x01010010B49247D0C86A43A313E21F62A4E5E8</vt:lpwstr>
  </property>
</Properties>
</file>