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 id="2147483648" r:id="rId3"/>
    <p:sldMasterId id="2147483696" r:id="rId4"/>
    <p:sldMasterId id="2147483684" r:id="rId5"/>
  </p:sldMasterIdLst>
  <p:notesMasterIdLst>
    <p:notesMasterId r:id="rId25"/>
  </p:notesMasterIdLst>
  <p:sldIdLst>
    <p:sldId id="276" r:id="rId6"/>
    <p:sldId id="277" r:id="rId7"/>
    <p:sldId id="280" r:id="rId8"/>
    <p:sldId id="279" r:id="rId9"/>
    <p:sldId id="278" r:id="rId10"/>
    <p:sldId id="256" r:id="rId11"/>
    <p:sldId id="257" r:id="rId12"/>
    <p:sldId id="258" r:id="rId13"/>
    <p:sldId id="264" r:id="rId14"/>
    <p:sldId id="263" r:id="rId15"/>
    <p:sldId id="262" r:id="rId16"/>
    <p:sldId id="287" r:id="rId17"/>
    <p:sldId id="286" r:id="rId18"/>
    <p:sldId id="285" r:id="rId19"/>
    <p:sldId id="284" r:id="rId20"/>
    <p:sldId id="283" r:id="rId21"/>
    <p:sldId id="269" r:id="rId22"/>
    <p:sldId id="268" r:id="rId23"/>
    <p:sldId id="26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rbel" panose="020B0503020204020204" pitchFamily="34" charset="0"/>
      <p:regular r:id="rId32"/>
      <p:bold r:id="rId33"/>
      <p:italic r:id="rId34"/>
      <p:boldItalic r:id="rId35"/>
    </p:embeddedFont>
    <p:embeddedFont>
      <p:font typeface="Franklin Gothic Book" panose="020B0503020102020204" pitchFamily="34" charset="0"/>
      <p:regular r:id="rId36"/>
      <p:italic r:id="rId37"/>
    </p:embeddedFont>
    <p:embeddedFont>
      <p:font typeface="Garamond" panose="02020404030301010803" pitchFamily="18" charset="0"/>
      <p:regular r:id="rId38"/>
      <p:bold r:id="rId39"/>
      <p:italic r:id="rId40"/>
    </p:embeddedFont>
    <p:embeddedFont>
      <p:font typeface="Libre Franklin" panose="020B0604020202020204" charset="0"/>
      <p:regular r:id="rId41"/>
      <p:bold r:id="rId42"/>
      <p:italic r:id="rId43"/>
      <p:boldItalic r:id="rId44"/>
    </p:embeddedFont>
    <p:embeddedFont>
      <p:font typeface="Wingdings 2" panose="05020102010507070707" pitchFamily="18" charset="2"/>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j1vfLqw0uCdA/HYpWaDNEupKme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7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3.xml"/><Relationship Id="rId51"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EE04D-0759-47F1-A8C8-BE040F873E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855E68F-8890-47D2-A1FB-97CD849C60F4}">
      <dgm:prSet/>
      <dgm:spPr/>
      <dgm:t>
        <a:bodyPr/>
        <a:lstStyle/>
        <a:p>
          <a:r>
            <a:rPr lang="en-US" b="1" dirty="0">
              <a:solidFill>
                <a:schemeClr val="tx1"/>
              </a:solidFill>
            </a:rPr>
            <a:t>Due to a variety of factors </a:t>
          </a:r>
        </a:p>
        <a:p>
          <a:r>
            <a:rPr lang="en-US" dirty="0">
              <a:solidFill>
                <a:schemeClr val="tx1"/>
              </a:solidFill>
              <a:latin typeface="Garamond" panose="02020404030301010803" pitchFamily="18" charset="0"/>
            </a:rPr>
            <a:t>▪ I</a:t>
          </a:r>
          <a:r>
            <a:rPr lang="en-US" dirty="0">
              <a:solidFill>
                <a:schemeClr val="tx1"/>
              </a:solidFill>
            </a:rPr>
            <a:t>ncreased complexity of care</a:t>
          </a:r>
        </a:p>
        <a:p>
          <a:r>
            <a:rPr lang="en-US" dirty="0">
              <a:solidFill>
                <a:schemeClr val="tx1"/>
              </a:solidFill>
              <a:latin typeface="Garamond" panose="02020404030301010803" pitchFamily="18" charset="0"/>
            </a:rPr>
            <a:t>▪ F</a:t>
          </a:r>
          <a:r>
            <a:rPr lang="en-US" dirty="0">
              <a:solidFill>
                <a:schemeClr val="tx1"/>
              </a:solidFill>
            </a:rPr>
            <a:t>ragmented system/transitions</a:t>
          </a:r>
        </a:p>
        <a:p>
          <a:r>
            <a:rPr lang="en-US" dirty="0">
              <a:solidFill>
                <a:schemeClr val="tx1"/>
              </a:solidFill>
              <a:latin typeface="Garamond" panose="02020404030301010803" pitchFamily="18" charset="0"/>
            </a:rPr>
            <a:t>▪ R</a:t>
          </a:r>
          <a:r>
            <a:rPr lang="en-US" dirty="0">
              <a:solidFill>
                <a:schemeClr val="tx1"/>
              </a:solidFill>
            </a:rPr>
            <a:t>ecognized need to address social factors</a:t>
          </a:r>
        </a:p>
      </dgm:t>
    </dgm:pt>
    <dgm:pt modelId="{8B6640A3-48E0-4B86-988B-1282DB34CDBF}" type="parTrans" cxnId="{492EAD5F-D3EE-4E20-B781-57D421719925}">
      <dgm:prSet/>
      <dgm:spPr/>
      <dgm:t>
        <a:bodyPr/>
        <a:lstStyle/>
        <a:p>
          <a:endParaRPr lang="en-US"/>
        </a:p>
      </dgm:t>
    </dgm:pt>
    <dgm:pt modelId="{37CBA19E-2472-4359-A853-D47799A060F3}" type="sibTrans" cxnId="{492EAD5F-D3EE-4E20-B781-57D421719925}">
      <dgm:prSet/>
      <dgm:spPr/>
      <dgm:t>
        <a:bodyPr/>
        <a:lstStyle/>
        <a:p>
          <a:endParaRPr lang="en-US"/>
        </a:p>
      </dgm:t>
    </dgm:pt>
    <dgm:pt modelId="{F6312625-C5C6-4135-998A-AB4A872E5E12}">
      <dgm:prSet/>
      <dgm:spPr/>
      <dgm:t>
        <a:bodyPr/>
        <a:lstStyle/>
        <a:p>
          <a:r>
            <a:rPr lang="en-US" b="1" dirty="0">
              <a:solidFill>
                <a:schemeClr val="tx1"/>
              </a:solidFill>
            </a:rPr>
            <a:t>Healthcare </a:t>
          </a:r>
          <a:r>
            <a:rPr lang="en-US" b="1" u="sng" dirty="0">
              <a:solidFill>
                <a:schemeClr val="tx1"/>
              </a:solidFill>
            </a:rPr>
            <a:t>MUST</a:t>
          </a:r>
          <a:r>
            <a:rPr lang="en-US" b="1" dirty="0">
              <a:solidFill>
                <a:schemeClr val="tx1"/>
              </a:solidFill>
            </a:rPr>
            <a:t> be provided by interprofessional teams</a:t>
          </a:r>
        </a:p>
        <a:p>
          <a:r>
            <a:rPr lang="en-US" dirty="0">
              <a:solidFill>
                <a:schemeClr val="tx1"/>
              </a:solidFill>
              <a:latin typeface="Garamond" panose="02020404030301010803" pitchFamily="18" charset="0"/>
            </a:rPr>
            <a:t>▪ </a:t>
          </a:r>
          <a:r>
            <a:rPr lang="en-US" dirty="0">
              <a:solidFill>
                <a:schemeClr val="tx1"/>
              </a:solidFill>
            </a:rPr>
            <a:t>Current health professionals </a:t>
          </a:r>
          <a:r>
            <a:rPr lang="en-US" b="1" u="sng" dirty="0">
              <a:solidFill>
                <a:schemeClr val="tx1"/>
              </a:solidFill>
            </a:rPr>
            <a:t>must</a:t>
          </a:r>
          <a:r>
            <a:rPr lang="en-US" dirty="0">
              <a:solidFill>
                <a:schemeClr val="tx1"/>
              </a:solidFill>
            </a:rPr>
            <a:t> shift to team-based care</a:t>
          </a:r>
        </a:p>
        <a:p>
          <a:r>
            <a:rPr lang="en-US" dirty="0">
              <a:solidFill>
                <a:schemeClr val="tx1"/>
              </a:solidFill>
              <a:latin typeface="Garamond" panose="02020404030301010803" pitchFamily="18" charset="0"/>
            </a:rPr>
            <a:t>▪ </a:t>
          </a:r>
          <a:r>
            <a:rPr lang="en-US" dirty="0">
              <a:solidFill>
                <a:schemeClr val="tx1"/>
              </a:solidFill>
            </a:rPr>
            <a:t>Graduates </a:t>
          </a:r>
          <a:r>
            <a:rPr lang="en-US" b="1" u="sng" dirty="0">
              <a:solidFill>
                <a:schemeClr val="tx1"/>
              </a:solidFill>
            </a:rPr>
            <a:t>must</a:t>
          </a:r>
          <a:r>
            <a:rPr lang="en-US" dirty="0">
              <a:solidFill>
                <a:schemeClr val="tx1"/>
              </a:solidFill>
            </a:rPr>
            <a:t> be prepared to work in teams</a:t>
          </a:r>
        </a:p>
      </dgm:t>
    </dgm:pt>
    <dgm:pt modelId="{42CE308F-E696-4053-B85A-395F5BEFAC32}" type="parTrans" cxnId="{1F5F1E65-E1DE-4F0D-ACA1-D4C174006B69}">
      <dgm:prSet/>
      <dgm:spPr/>
      <dgm:t>
        <a:bodyPr/>
        <a:lstStyle/>
        <a:p>
          <a:endParaRPr lang="en-US"/>
        </a:p>
      </dgm:t>
    </dgm:pt>
    <dgm:pt modelId="{379D9A8A-0A7E-4C2F-AFDF-42AC6B32F275}" type="sibTrans" cxnId="{1F5F1E65-E1DE-4F0D-ACA1-D4C174006B69}">
      <dgm:prSet/>
      <dgm:spPr/>
      <dgm:t>
        <a:bodyPr/>
        <a:lstStyle/>
        <a:p>
          <a:endParaRPr lang="en-US"/>
        </a:p>
      </dgm:t>
    </dgm:pt>
    <dgm:pt modelId="{D3DEFDB3-A644-47E6-B0E5-6BBA81CA9B48}">
      <dgm:prSet/>
      <dgm:spPr/>
      <dgm:t>
        <a:bodyPr/>
        <a:lstStyle/>
        <a:p>
          <a:r>
            <a:rPr lang="en-US" b="1" dirty="0">
              <a:solidFill>
                <a:schemeClr val="tx1"/>
              </a:solidFill>
            </a:rPr>
            <a:t>PROBLEM: </a:t>
          </a:r>
        </a:p>
        <a:p>
          <a:r>
            <a:rPr lang="en-US" dirty="0">
              <a:solidFill>
                <a:schemeClr val="tx1"/>
              </a:solidFill>
            </a:rPr>
            <a:t>Practice &amp;</a:t>
          </a:r>
          <a:r>
            <a:rPr lang="en-US" b="1" dirty="0">
              <a:solidFill>
                <a:schemeClr val="tx1"/>
              </a:solidFill>
            </a:rPr>
            <a:t> </a:t>
          </a:r>
          <a:r>
            <a:rPr lang="en-US" dirty="0">
              <a:solidFill>
                <a:schemeClr val="tx1"/>
              </a:solidFill>
            </a:rPr>
            <a:t>Education occur largely in professional silos</a:t>
          </a:r>
        </a:p>
      </dgm:t>
    </dgm:pt>
    <dgm:pt modelId="{5CEFE722-DF84-4D30-8D58-318F90F1FCD0}" type="parTrans" cxnId="{6F3E81D2-5D49-40E0-AD88-60C07F9E82EE}">
      <dgm:prSet/>
      <dgm:spPr/>
      <dgm:t>
        <a:bodyPr/>
        <a:lstStyle/>
        <a:p>
          <a:endParaRPr lang="en-US"/>
        </a:p>
      </dgm:t>
    </dgm:pt>
    <dgm:pt modelId="{494609F6-904C-438A-B11E-C9B3E885DEC6}" type="sibTrans" cxnId="{6F3E81D2-5D49-40E0-AD88-60C07F9E82EE}">
      <dgm:prSet/>
      <dgm:spPr/>
      <dgm:t>
        <a:bodyPr/>
        <a:lstStyle/>
        <a:p>
          <a:endParaRPr lang="en-US"/>
        </a:p>
      </dgm:t>
    </dgm:pt>
    <dgm:pt modelId="{1D7FB0AF-FF46-4D36-8D34-3DDC2304F8A2}" type="pres">
      <dgm:prSet presAssocID="{FDCEE04D-0759-47F1-A8C8-BE040F873E2F}" presName="diagram" presStyleCnt="0">
        <dgm:presLayoutVars>
          <dgm:dir/>
          <dgm:resizeHandles val="exact"/>
        </dgm:presLayoutVars>
      </dgm:prSet>
      <dgm:spPr/>
    </dgm:pt>
    <dgm:pt modelId="{E2601B36-85F7-4DC1-A05E-1C5E5B21EFAB}" type="pres">
      <dgm:prSet presAssocID="{0855E68F-8890-47D2-A1FB-97CD849C60F4}" presName="node" presStyleLbl="node1" presStyleIdx="0" presStyleCnt="3">
        <dgm:presLayoutVars>
          <dgm:bulletEnabled val="1"/>
        </dgm:presLayoutVars>
      </dgm:prSet>
      <dgm:spPr/>
    </dgm:pt>
    <dgm:pt modelId="{2146E48A-2597-466E-9EAA-DB1933946CE1}" type="pres">
      <dgm:prSet presAssocID="{37CBA19E-2472-4359-A853-D47799A060F3}" presName="sibTrans" presStyleCnt="0"/>
      <dgm:spPr/>
    </dgm:pt>
    <dgm:pt modelId="{B5744F9B-AC1E-4D89-9541-5B89C0704ED8}" type="pres">
      <dgm:prSet presAssocID="{F6312625-C5C6-4135-998A-AB4A872E5E12}" presName="node" presStyleLbl="node1" presStyleIdx="1" presStyleCnt="3">
        <dgm:presLayoutVars>
          <dgm:bulletEnabled val="1"/>
        </dgm:presLayoutVars>
      </dgm:prSet>
      <dgm:spPr/>
    </dgm:pt>
    <dgm:pt modelId="{F64A123D-D38A-4647-9D6E-36189E1BAE4B}" type="pres">
      <dgm:prSet presAssocID="{379D9A8A-0A7E-4C2F-AFDF-42AC6B32F275}" presName="sibTrans" presStyleCnt="0"/>
      <dgm:spPr/>
    </dgm:pt>
    <dgm:pt modelId="{9425D460-2985-4ED1-BB73-46FB2CE8BE83}" type="pres">
      <dgm:prSet presAssocID="{D3DEFDB3-A644-47E6-B0E5-6BBA81CA9B48}" presName="node" presStyleLbl="node1" presStyleIdx="2" presStyleCnt="3">
        <dgm:presLayoutVars>
          <dgm:bulletEnabled val="1"/>
        </dgm:presLayoutVars>
      </dgm:prSet>
      <dgm:spPr/>
    </dgm:pt>
  </dgm:ptLst>
  <dgm:cxnLst>
    <dgm:cxn modelId="{44A2C616-D2DE-480F-901E-D0563DDA2C1F}" type="presOf" srcId="{D3DEFDB3-A644-47E6-B0E5-6BBA81CA9B48}" destId="{9425D460-2985-4ED1-BB73-46FB2CE8BE83}" srcOrd="0" destOrd="0" presId="urn:microsoft.com/office/officeart/2005/8/layout/default"/>
    <dgm:cxn modelId="{D069BD3A-F38A-451C-9602-15E1738FC3AF}" type="presOf" srcId="{FDCEE04D-0759-47F1-A8C8-BE040F873E2F}" destId="{1D7FB0AF-FF46-4D36-8D34-3DDC2304F8A2}" srcOrd="0" destOrd="0" presId="urn:microsoft.com/office/officeart/2005/8/layout/default"/>
    <dgm:cxn modelId="{492EAD5F-D3EE-4E20-B781-57D421719925}" srcId="{FDCEE04D-0759-47F1-A8C8-BE040F873E2F}" destId="{0855E68F-8890-47D2-A1FB-97CD849C60F4}" srcOrd="0" destOrd="0" parTransId="{8B6640A3-48E0-4B86-988B-1282DB34CDBF}" sibTransId="{37CBA19E-2472-4359-A853-D47799A060F3}"/>
    <dgm:cxn modelId="{1F5F1E65-E1DE-4F0D-ACA1-D4C174006B69}" srcId="{FDCEE04D-0759-47F1-A8C8-BE040F873E2F}" destId="{F6312625-C5C6-4135-998A-AB4A872E5E12}" srcOrd="1" destOrd="0" parTransId="{42CE308F-E696-4053-B85A-395F5BEFAC32}" sibTransId="{379D9A8A-0A7E-4C2F-AFDF-42AC6B32F275}"/>
    <dgm:cxn modelId="{09B51169-B1D1-4BF5-BF0F-8932F69F56BA}" type="presOf" srcId="{F6312625-C5C6-4135-998A-AB4A872E5E12}" destId="{B5744F9B-AC1E-4D89-9541-5B89C0704ED8}" srcOrd="0" destOrd="0" presId="urn:microsoft.com/office/officeart/2005/8/layout/default"/>
    <dgm:cxn modelId="{E8602F73-B43B-4B4B-AFA5-30F38AF2922B}" type="presOf" srcId="{0855E68F-8890-47D2-A1FB-97CD849C60F4}" destId="{E2601B36-85F7-4DC1-A05E-1C5E5B21EFAB}" srcOrd="0" destOrd="0" presId="urn:microsoft.com/office/officeart/2005/8/layout/default"/>
    <dgm:cxn modelId="{6F3E81D2-5D49-40E0-AD88-60C07F9E82EE}" srcId="{FDCEE04D-0759-47F1-A8C8-BE040F873E2F}" destId="{D3DEFDB3-A644-47E6-B0E5-6BBA81CA9B48}" srcOrd="2" destOrd="0" parTransId="{5CEFE722-DF84-4D30-8D58-318F90F1FCD0}" sibTransId="{494609F6-904C-438A-B11E-C9B3E885DEC6}"/>
    <dgm:cxn modelId="{7A5F8882-659C-4716-B23F-CDC532C8F61E}" type="presParOf" srcId="{1D7FB0AF-FF46-4D36-8D34-3DDC2304F8A2}" destId="{E2601B36-85F7-4DC1-A05E-1C5E5B21EFAB}" srcOrd="0" destOrd="0" presId="urn:microsoft.com/office/officeart/2005/8/layout/default"/>
    <dgm:cxn modelId="{D10F2442-710B-4705-98C8-4DD8396DBCE3}" type="presParOf" srcId="{1D7FB0AF-FF46-4D36-8D34-3DDC2304F8A2}" destId="{2146E48A-2597-466E-9EAA-DB1933946CE1}" srcOrd="1" destOrd="0" presId="urn:microsoft.com/office/officeart/2005/8/layout/default"/>
    <dgm:cxn modelId="{4EA51ABD-991A-46EF-9940-4136B0460D97}" type="presParOf" srcId="{1D7FB0AF-FF46-4D36-8D34-3DDC2304F8A2}" destId="{B5744F9B-AC1E-4D89-9541-5B89C0704ED8}" srcOrd="2" destOrd="0" presId="urn:microsoft.com/office/officeart/2005/8/layout/default"/>
    <dgm:cxn modelId="{897294F4-5125-4DFE-B9DC-87CFDA918697}" type="presParOf" srcId="{1D7FB0AF-FF46-4D36-8D34-3DDC2304F8A2}" destId="{F64A123D-D38A-4647-9D6E-36189E1BAE4B}" srcOrd="3" destOrd="0" presId="urn:microsoft.com/office/officeart/2005/8/layout/default"/>
    <dgm:cxn modelId="{60675658-7459-497B-B41E-369112F84492}" type="presParOf" srcId="{1D7FB0AF-FF46-4D36-8D34-3DDC2304F8A2}" destId="{9425D460-2985-4ED1-BB73-46FB2CE8BE8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1B36-85F7-4DC1-A05E-1C5E5B21EFAB}">
      <dsp:nvSpPr>
        <dsp:cNvPr id="0" name=""/>
        <dsp:cNvSpPr/>
      </dsp:nvSpPr>
      <dsp:spPr>
        <a:xfrm>
          <a:off x="890" y="263919"/>
          <a:ext cx="3472299" cy="208337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Due to a variety of factors </a:t>
          </a:r>
        </a:p>
        <a:p>
          <a:pPr marL="0" lvl="0" indent="0" algn="ctr" defTabSz="844550">
            <a:lnSpc>
              <a:spcPct val="90000"/>
            </a:lnSpc>
            <a:spcBef>
              <a:spcPct val="0"/>
            </a:spcBef>
            <a:spcAft>
              <a:spcPct val="35000"/>
            </a:spcAft>
            <a:buNone/>
          </a:pPr>
          <a:r>
            <a:rPr lang="en-US" sz="1900" kern="1200" dirty="0">
              <a:solidFill>
                <a:schemeClr val="tx1"/>
              </a:solidFill>
              <a:latin typeface="Garamond" panose="02020404030301010803" pitchFamily="18" charset="0"/>
            </a:rPr>
            <a:t>▪ I</a:t>
          </a:r>
          <a:r>
            <a:rPr lang="en-US" sz="1900" kern="1200" dirty="0">
              <a:solidFill>
                <a:schemeClr val="tx1"/>
              </a:solidFill>
            </a:rPr>
            <a:t>ncreased complexity of care</a:t>
          </a:r>
        </a:p>
        <a:p>
          <a:pPr marL="0" lvl="0" indent="0" algn="ctr" defTabSz="844550">
            <a:lnSpc>
              <a:spcPct val="90000"/>
            </a:lnSpc>
            <a:spcBef>
              <a:spcPct val="0"/>
            </a:spcBef>
            <a:spcAft>
              <a:spcPct val="35000"/>
            </a:spcAft>
            <a:buNone/>
          </a:pPr>
          <a:r>
            <a:rPr lang="en-US" sz="1900" kern="1200" dirty="0">
              <a:solidFill>
                <a:schemeClr val="tx1"/>
              </a:solidFill>
              <a:latin typeface="Garamond" panose="02020404030301010803" pitchFamily="18" charset="0"/>
            </a:rPr>
            <a:t>▪ F</a:t>
          </a:r>
          <a:r>
            <a:rPr lang="en-US" sz="1900" kern="1200" dirty="0">
              <a:solidFill>
                <a:schemeClr val="tx1"/>
              </a:solidFill>
            </a:rPr>
            <a:t>ragmented system/transitions</a:t>
          </a:r>
        </a:p>
        <a:p>
          <a:pPr marL="0" lvl="0" indent="0" algn="ctr" defTabSz="844550">
            <a:lnSpc>
              <a:spcPct val="90000"/>
            </a:lnSpc>
            <a:spcBef>
              <a:spcPct val="0"/>
            </a:spcBef>
            <a:spcAft>
              <a:spcPct val="35000"/>
            </a:spcAft>
            <a:buNone/>
          </a:pPr>
          <a:r>
            <a:rPr lang="en-US" sz="1900" kern="1200" dirty="0">
              <a:solidFill>
                <a:schemeClr val="tx1"/>
              </a:solidFill>
              <a:latin typeface="Garamond" panose="02020404030301010803" pitchFamily="18" charset="0"/>
            </a:rPr>
            <a:t>▪ R</a:t>
          </a:r>
          <a:r>
            <a:rPr lang="en-US" sz="1900" kern="1200" dirty="0">
              <a:solidFill>
                <a:schemeClr val="tx1"/>
              </a:solidFill>
            </a:rPr>
            <a:t>ecognized need to address social factors</a:t>
          </a:r>
        </a:p>
      </dsp:txBody>
      <dsp:txXfrm>
        <a:off x="890" y="263919"/>
        <a:ext cx="3472299" cy="2083379"/>
      </dsp:txXfrm>
    </dsp:sp>
    <dsp:sp modelId="{B5744F9B-AC1E-4D89-9541-5B89C0704ED8}">
      <dsp:nvSpPr>
        <dsp:cNvPr id="0" name=""/>
        <dsp:cNvSpPr/>
      </dsp:nvSpPr>
      <dsp:spPr>
        <a:xfrm>
          <a:off x="3820419" y="263919"/>
          <a:ext cx="3472299" cy="2083379"/>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Healthcare </a:t>
          </a:r>
          <a:r>
            <a:rPr lang="en-US" sz="1900" b="1" u="sng" kern="1200" dirty="0">
              <a:solidFill>
                <a:schemeClr val="tx1"/>
              </a:solidFill>
            </a:rPr>
            <a:t>MUST</a:t>
          </a:r>
          <a:r>
            <a:rPr lang="en-US" sz="1900" b="1" kern="1200" dirty="0">
              <a:solidFill>
                <a:schemeClr val="tx1"/>
              </a:solidFill>
            </a:rPr>
            <a:t> be provided by interprofessional teams</a:t>
          </a:r>
        </a:p>
        <a:p>
          <a:pPr marL="0" lvl="0" indent="0" algn="ctr" defTabSz="844550">
            <a:lnSpc>
              <a:spcPct val="90000"/>
            </a:lnSpc>
            <a:spcBef>
              <a:spcPct val="0"/>
            </a:spcBef>
            <a:spcAft>
              <a:spcPct val="35000"/>
            </a:spcAft>
            <a:buNone/>
          </a:pPr>
          <a:r>
            <a:rPr lang="en-US" sz="1900" kern="1200" dirty="0">
              <a:solidFill>
                <a:schemeClr val="tx1"/>
              </a:solidFill>
              <a:latin typeface="Garamond" panose="02020404030301010803" pitchFamily="18" charset="0"/>
            </a:rPr>
            <a:t>▪ </a:t>
          </a:r>
          <a:r>
            <a:rPr lang="en-US" sz="1900" kern="1200" dirty="0">
              <a:solidFill>
                <a:schemeClr val="tx1"/>
              </a:solidFill>
            </a:rPr>
            <a:t>Current health professionals </a:t>
          </a:r>
          <a:r>
            <a:rPr lang="en-US" sz="1900" b="1" u="sng" kern="1200" dirty="0">
              <a:solidFill>
                <a:schemeClr val="tx1"/>
              </a:solidFill>
            </a:rPr>
            <a:t>must</a:t>
          </a:r>
          <a:r>
            <a:rPr lang="en-US" sz="1900" kern="1200" dirty="0">
              <a:solidFill>
                <a:schemeClr val="tx1"/>
              </a:solidFill>
            </a:rPr>
            <a:t> shift to team-based care</a:t>
          </a:r>
        </a:p>
        <a:p>
          <a:pPr marL="0" lvl="0" indent="0" algn="ctr" defTabSz="844550">
            <a:lnSpc>
              <a:spcPct val="90000"/>
            </a:lnSpc>
            <a:spcBef>
              <a:spcPct val="0"/>
            </a:spcBef>
            <a:spcAft>
              <a:spcPct val="35000"/>
            </a:spcAft>
            <a:buNone/>
          </a:pPr>
          <a:r>
            <a:rPr lang="en-US" sz="1900" kern="1200" dirty="0">
              <a:solidFill>
                <a:schemeClr val="tx1"/>
              </a:solidFill>
              <a:latin typeface="Garamond" panose="02020404030301010803" pitchFamily="18" charset="0"/>
            </a:rPr>
            <a:t>▪ </a:t>
          </a:r>
          <a:r>
            <a:rPr lang="en-US" sz="1900" kern="1200" dirty="0">
              <a:solidFill>
                <a:schemeClr val="tx1"/>
              </a:solidFill>
            </a:rPr>
            <a:t>Graduates </a:t>
          </a:r>
          <a:r>
            <a:rPr lang="en-US" sz="1900" b="1" u="sng" kern="1200" dirty="0">
              <a:solidFill>
                <a:schemeClr val="tx1"/>
              </a:solidFill>
            </a:rPr>
            <a:t>must</a:t>
          </a:r>
          <a:r>
            <a:rPr lang="en-US" sz="1900" kern="1200" dirty="0">
              <a:solidFill>
                <a:schemeClr val="tx1"/>
              </a:solidFill>
            </a:rPr>
            <a:t> be prepared to work in teams</a:t>
          </a:r>
        </a:p>
      </dsp:txBody>
      <dsp:txXfrm>
        <a:off x="3820419" y="263919"/>
        <a:ext cx="3472299" cy="2083379"/>
      </dsp:txXfrm>
    </dsp:sp>
    <dsp:sp modelId="{9425D460-2985-4ED1-BB73-46FB2CE8BE83}">
      <dsp:nvSpPr>
        <dsp:cNvPr id="0" name=""/>
        <dsp:cNvSpPr/>
      </dsp:nvSpPr>
      <dsp:spPr>
        <a:xfrm>
          <a:off x="1910655" y="2694529"/>
          <a:ext cx="3472299" cy="2083379"/>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PROBLEM: </a:t>
          </a:r>
        </a:p>
        <a:p>
          <a:pPr marL="0" lvl="0" indent="0" algn="ctr" defTabSz="844550">
            <a:lnSpc>
              <a:spcPct val="90000"/>
            </a:lnSpc>
            <a:spcBef>
              <a:spcPct val="0"/>
            </a:spcBef>
            <a:spcAft>
              <a:spcPct val="35000"/>
            </a:spcAft>
            <a:buNone/>
          </a:pPr>
          <a:r>
            <a:rPr lang="en-US" sz="1900" kern="1200" dirty="0">
              <a:solidFill>
                <a:schemeClr val="tx1"/>
              </a:solidFill>
            </a:rPr>
            <a:t>Practice &amp;</a:t>
          </a:r>
          <a:r>
            <a:rPr lang="en-US" sz="1900" b="1" kern="1200" dirty="0">
              <a:solidFill>
                <a:schemeClr val="tx1"/>
              </a:solidFill>
            </a:rPr>
            <a:t> </a:t>
          </a:r>
          <a:r>
            <a:rPr lang="en-US" sz="1900" kern="1200" dirty="0">
              <a:solidFill>
                <a:schemeClr val="tx1"/>
              </a:solidFill>
            </a:rPr>
            <a:t>Education occur largely in professional silos</a:t>
          </a:r>
        </a:p>
      </dsp:txBody>
      <dsp:txXfrm>
        <a:off x="1910655" y="2694529"/>
        <a:ext cx="3472299" cy="20833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D41D-0976-43E2-8ABA-36D8E1F19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DFC9C-D91A-469D-A4D3-A367CC667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63E342-5A76-41F3-8A26-15D7DB87716E}"/>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BBD8D5E4-E025-4C67-B9C0-9AFF2BCD7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6B78D-B9DF-49CB-A9FF-EA3E6FCB6911}"/>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163215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5158-C7ED-4D39-BDDE-14DAC95D2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13B60-1760-43A4-91B0-16D020CC3B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B3752-7F24-4640-9D81-DD35DBB1AF73}"/>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4320238A-0E92-4C9B-A3B3-68B48E479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53FBF-F9CC-4741-B834-AF392AA521C0}"/>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141348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14EB-16AC-4C26-8DB3-65A1B488E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6BA3E3-22B9-496E-8F03-7BE30F16F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9A3F92-E4FB-4A35-9A09-D86A8788E3A3}"/>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D1A12235-F31D-49A0-96D1-0508F92F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BADED-DED4-4BC4-B10F-98E565321DDB}"/>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45653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4398-91AA-4623-B61F-8326F5C9B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6BC2C-6A8B-4CBC-B3CE-754977E37C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B0699-E5BE-4C0D-A3F8-2F1E177EE2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88297-A96D-42BD-8651-904DA0EF3BA4}"/>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6" name="Footer Placeholder 5">
            <a:extLst>
              <a:ext uri="{FF2B5EF4-FFF2-40B4-BE49-F238E27FC236}">
                <a16:creationId xmlns:a16="http://schemas.microsoft.com/office/drawing/2014/main" id="{AA319236-CF96-4FC9-B58F-52ED5986E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B5669-9628-43A7-AD55-6DBBD5C08D59}"/>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341488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A047-3B38-4200-81D7-2F77C74E7E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64B3A-21CD-4BDC-AB4D-8DAD38EBE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F28519-A792-49B0-904E-10C91AFE72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E4DEE0-2A46-4281-9164-783F26A72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2B3E7B-2F0F-4608-8940-15B5F4511F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BFD29-5C9E-4DA3-82E8-6171CDF3E38F}"/>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8" name="Footer Placeholder 7">
            <a:extLst>
              <a:ext uri="{FF2B5EF4-FFF2-40B4-BE49-F238E27FC236}">
                <a16:creationId xmlns:a16="http://schemas.microsoft.com/office/drawing/2014/main" id="{1AEDB5FF-C576-40A5-9F2D-D491E9AD81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305C50-B7F0-4AEA-B210-E529D0379426}"/>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674552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15F6-EB8D-41F2-81ED-32BAB424D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040BBE-A761-40B7-9915-EF3C4C7A6D33}"/>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4" name="Footer Placeholder 3">
            <a:extLst>
              <a:ext uri="{FF2B5EF4-FFF2-40B4-BE49-F238E27FC236}">
                <a16:creationId xmlns:a16="http://schemas.microsoft.com/office/drawing/2014/main" id="{50E85F19-31A2-44CA-ADA6-BAE1F6EA8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39BE0-F5AE-4D61-B933-8BCC32B0EA8A}"/>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125621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2149FD-48B4-460F-A31C-D2651A4ED4B6}"/>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3" name="Footer Placeholder 2">
            <a:extLst>
              <a:ext uri="{FF2B5EF4-FFF2-40B4-BE49-F238E27FC236}">
                <a16:creationId xmlns:a16="http://schemas.microsoft.com/office/drawing/2014/main" id="{75888484-5B50-4111-83C0-66A864B7B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A753A9-F67E-40B9-A50E-B50E922B0A08}"/>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275392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46B0-AFA8-4E29-855A-8A73B011A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ADD06-6A97-4698-9938-08E497A2B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FCBF2-F098-4227-AA83-428F078EF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A9BE9B-4FCA-4718-A790-EF8328C0A740}"/>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6" name="Footer Placeholder 5">
            <a:extLst>
              <a:ext uri="{FF2B5EF4-FFF2-40B4-BE49-F238E27FC236}">
                <a16:creationId xmlns:a16="http://schemas.microsoft.com/office/drawing/2014/main" id="{E296A79D-027D-4F98-B04B-F03CA8EE4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D5A86-92EE-4655-8884-791011CA6B65}"/>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24649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CA29-176A-44DA-BDFD-2E9A45A9A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E320C3-737A-434E-B350-B47DCB43E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DD389A-0A01-45BC-91C3-9B8C3056C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57EA5D-0553-4DEC-A7AE-60E34C577319}"/>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6" name="Footer Placeholder 5">
            <a:extLst>
              <a:ext uri="{FF2B5EF4-FFF2-40B4-BE49-F238E27FC236}">
                <a16:creationId xmlns:a16="http://schemas.microsoft.com/office/drawing/2014/main" id="{BDBDDCA9-9255-4C1C-8692-09E9E49B5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7A37A-FAA3-45D3-B421-0316A7B1E122}"/>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309273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DAE6-EE6A-47C3-8B48-9B6D17B4D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B399D-CF38-4296-800E-3AA9CA03D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55EA9-6C51-4019-A757-AFFDDFD3E2AA}"/>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96F55D61-DE43-4D63-AF09-AAEEA717D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1C3C8-E19C-4D60-A0C9-D4F91E33D535}"/>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3997351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12A2D-D63F-4317-9248-729A5670A5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87CDF-9806-44FD-93ED-5FF89B8174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99B8F-45DB-4E60-BB63-187F6569ED35}"/>
              </a:ext>
            </a:extLst>
          </p:cNvPr>
          <p:cNvSpPr>
            <a:spLocks noGrp="1"/>
          </p:cNvSpPr>
          <p:nvPr>
            <p:ph type="dt" sz="half" idx="10"/>
          </p:nvPr>
        </p:nvSpPr>
        <p:spPr/>
        <p:txBody>
          <a:body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9BDAF360-763C-4B55-BFDE-9B0B4312D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F0E5E-E621-463B-9E40-D621F02AAC10}"/>
              </a:ext>
            </a:extLst>
          </p:cNvPr>
          <p:cNvSpPr>
            <a:spLocks noGrp="1"/>
          </p:cNvSpPr>
          <p:nvPr>
            <p:ph type="sldNum" sz="quarter" idx="12"/>
          </p:nvPr>
        </p:nvSpPr>
        <p:spPr/>
        <p:txBody>
          <a:bodyPr/>
          <a:lstStyle/>
          <a:p>
            <a:fld id="{4E43BBDF-62F8-403E-8311-59835A07D88C}" type="slidenum">
              <a:rPr lang="en-US" smtClean="0"/>
              <a:t>‹#›</a:t>
            </a:fld>
            <a:endParaRPr lang="en-US"/>
          </a:p>
        </p:txBody>
      </p:sp>
    </p:spTree>
    <p:extLst>
      <p:ext uri="{BB962C8B-B14F-4D97-AF65-F5344CB8AC3E}">
        <p14:creationId xmlns:p14="http://schemas.microsoft.com/office/powerpoint/2010/main" val="2168829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advTm="400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648EE7-B31A-4D2F-9E10-065D25EFC294}" type="datetimeFigureOut">
              <a:rPr lang="en-US" smtClean="0"/>
              <a:t>24-Apr-21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3141413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48EE7-B31A-4D2F-9E10-065D25EFC294}" type="datetimeFigureOut">
              <a:rPr lang="en-US" smtClean="0"/>
              <a:t>24-Apr-21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1769499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48EE7-B31A-4D2F-9E10-065D25EFC294}" type="datetimeFigureOut">
              <a:rPr lang="en-US" smtClean="0"/>
              <a:t>24-Apr-21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1721870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C648EE7-B31A-4D2F-9E10-065D25EFC294}" type="datetimeFigureOut">
              <a:rPr lang="en-US" smtClean="0"/>
              <a:t>24-Apr-21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228282828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C648EE7-B31A-4D2F-9E10-065D25EFC294}" type="datetimeFigureOut">
              <a:rPr lang="en-US" smtClean="0"/>
              <a:t>24-Apr-21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23906946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C648EE7-B31A-4D2F-9E10-065D25EFC294}" type="datetimeFigureOut">
              <a:rPr lang="en-US" smtClean="0"/>
              <a:t>24-Apr-21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1924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648EE7-B31A-4D2F-9E10-065D25EFC294}" type="datetimeFigureOut">
              <a:rPr lang="en-US" smtClean="0"/>
              <a:t>24-Apr-21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89848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648EE7-B31A-4D2F-9E10-065D25EFC294}" type="datetimeFigureOut">
              <a:rPr lang="en-US" smtClean="0"/>
              <a:t>24-Apr-21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204584218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648EE7-B31A-4D2F-9E10-065D25EFC294}" type="datetimeFigureOut">
              <a:rPr lang="en-US" smtClean="0"/>
              <a:t>24-Apr-21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574237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648EE7-B31A-4D2F-9E10-065D25EFC294}" type="datetimeFigureOut">
              <a:rPr lang="en-US" smtClean="0"/>
              <a:t>24-Apr-21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2816235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648EE7-B31A-4D2F-9E10-065D25EFC294}" type="datetimeFigureOut">
              <a:rPr lang="en-US" smtClean="0"/>
              <a:t>24-Apr-21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55368-85E3-494C-A3B1-9DCE68F45089}" type="slidenum">
              <a:rPr lang="en-US" smtClean="0"/>
              <a:t>‹#›</a:t>
            </a:fld>
            <a:endParaRPr lang="en-US"/>
          </a:p>
        </p:txBody>
      </p:sp>
    </p:spTree>
    <p:extLst>
      <p:ext uri="{BB962C8B-B14F-4D97-AF65-F5344CB8AC3E}">
        <p14:creationId xmlns:p14="http://schemas.microsoft.com/office/powerpoint/2010/main" val="199298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1AF69-13D1-4B34-9919-5E59D2A0D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0E0F0-5595-4DDF-8FAC-62BE921B8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AD333-57E9-4A66-99E9-BCD06A630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C19B8-D328-4884-AB50-5245BED66C00}" type="datetimeFigureOut">
              <a:rPr lang="en-US" smtClean="0"/>
              <a:t>24-Apr-21</a:t>
            </a:fld>
            <a:endParaRPr lang="en-US"/>
          </a:p>
        </p:txBody>
      </p:sp>
      <p:sp>
        <p:nvSpPr>
          <p:cNvPr id="5" name="Footer Placeholder 4">
            <a:extLst>
              <a:ext uri="{FF2B5EF4-FFF2-40B4-BE49-F238E27FC236}">
                <a16:creationId xmlns:a16="http://schemas.microsoft.com/office/drawing/2014/main" id="{4B226992-F3CA-4DD1-BF05-7FD68A05E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69F8E5-F4A9-4568-8B36-B6700061B2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3BBDF-62F8-403E-8311-59835A07D88C}" type="slidenum">
              <a:rPr lang="en-US" smtClean="0"/>
              <a:t>‹#›</a:t>
            </a:fld>
            <a:endParaRPr lang="en-US"/>
          </a:p>
        </p:txBody>
      </p:sp>
    </p:spTree>
    <p:extLst>
      <p:ext uri="{BB962C8B-B14F-4D97-AF65-F5344CB8AC3E}">
        <p14:creationId xmlns:p14="http://schemas.microsoft.com/office/powerpoint/2010/main" val="3645173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Tm="4000"/>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C648EE7-B31A-4D2F-9E10-065D25EFC294}" type="datetimeFigureOut">
              <a:rPr lang="en-US" smtClean="0"/>
              <a:t>24-Apr-21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3455368-85E3-494C-A3B1-9DCE68F45089}" type="slidenum">
              <a:rPr lang="en-US" smtClean="0"/>
              <a:t>‹#›</a:t>
            </a:fld>
            <a:endParaRPr lang="en-US"/>
          </a:p>
        </p:txBody>
      </p:sp>
    </p:spTree>
    <p:extLst>
      <p:ext uri="{BB962C8B-B14F-4D97-AF65-F5344CB8AC3E}">
        <p14:creationId xmlns:p14="http://schemas.microsoft.com/office/powerpoint/2010/main" val="1553577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http://www.aphinnovation.org/zoom-meeting-links" TargetMode="External"/><Relationship Id="rId2" Type="http://schemas.openxmlformats.org/officeDocument/2006/relationships/hyperlink" Target="mailto:contact@aphinnovation.or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aphinnovation.org/zoom-meeting-links" TargetMode="External"/><Relationship Id="rId2" Type="http://schemas.openxmlformats.org/officeDocument/2006/relationships/hyperlink" Target="mailto:contact@aphinnovation.or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www.aphinnovation.org/zoom-meeting-link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ontact@aphinnovation.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aphinnovation.org/zoom-meeting-link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phinnovation.org/zoom-meeting-links" TargetMode="External"/><Relationship Id="rId2" Type="http://schemas.openxmlformats.org/officeDocument/2006/relationships/hyperlink" Target="mailto:contact@aphinnovation.or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83"/>
        <p:cNvGrpSpPr/>
        <p:nvPr/>
      </p:nvGrpSpPr>
      <p:grpSpPr>
        <a:xfrm>
          <a:off x="0" y="0"/>
          <a:ext cx="0" cy="0"/>
          <a:chOff x="0" y="0"/>
          <a:chExt cx="0" cy="0"/>
        </a:xfrm>
      </p:grpSpPr>
      <p:sp>
        <p:nvSpPr>
          <p:cNvPr id="84" name="Google Shape;84;p1"/>
          <p:cNvSpPr/>
          <p:nvPr/>
        </p:nvSpPr>
        <p:spPr>
          <a:xfrm>
            <a:off x="615368" y="459748"/>
            <a:ext cx="10968506" cy="5945745"/>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a:stretch/>
        </p:blipFill>
        <p:spPr>
          <a:xfrm>
            <a:off x="2536752" y="1527647"/>
            <a:ext cx="7265723" cy="1617981"/>
          </a:xfrm>
          <a:prstGeom prst="rect">
            <a:avLst/>
          </a:prstGeom>
          <a:noFill/>
          <a:ln>
            <a:noFill/>
          </a:ln>
        </p:spPr>
      </p:pic>
      <p:sp>
        <p:nvSpPr>
          <p:cNvPr id="5" name="Google Shape;85;p1">
            <a:extLst>
              <a:ext uri="{FF2B5EF4-FFF2-40B4-BE49-F238E27FC236}">
                <a16:creationId xmlns:a16="http://schemas.microsoft.com/office/drawing/2014/main" id="{79EB4C18-74A0-4223-96D3-9D2110062F0D}"/>
              </a:ext>
            </a:extLst>
          </p:cNvPr>
          <p:cNvSpPr txBox="1"/>
          <p:nvPr/>
        </p:nvSpPr>
        <p:spPr>
          <a:xfrm>
            <a:off x="1667176" y="3430123"/>
            <a:ext cx="9008116" cy="14465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solidFill>
                  <a:srgbClr val="086B60"/>
                </a:solidFill>
              </a:rPr>
              <a:t>Report-Out Session</a:t>
            </a:r>
            <a:endParaRPr lang="en-US" sz="4400"/>
          </a:p>
          <a:p>
            <a:pPr algn="ctr"/>
            <a:r>
              <a:rPr lang="en-US" sz="4400" b="1" dirty="0">
                <a:solidFill>
                  <a:srgbClr val="086B60"/>
                </a:solidFill>
              </a:rPr>
              <a:t>and Synthesis</a:t>
            </a:r>
            <a:endParaRPr lang="en-US" sz="4400" dirty="0"/>
          </a:p>
        </p:txBody>
      </p:sp>
    </p:spTree>
    <p:extLst>
      <p:ext uri="{BB962C8B-B14F-4D97-AF65-F5344CB8AC3E}">
        <p14:creationId xmlns:p14="http://schemas.microsoft.com/office/powerpoint/2010/main" val="3752992982"/>
      </p:ext>
    </p:extLst>
  </p:cSld>
  <p:clrMapOvr>
    <a:masterClrMapping/>
  </p:clrMapOvr>
  <p:transition spd="med" advTm="4000"/>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
        <p:cNvGrpSpPr/>
        <p:nvPr/>
      </p:nvGrpSpPr>
      <p:grpSpPr>
        <a:xfrm>
          <a:off x="0" y="0"/>
          <a:ext cx="0" cy="0"/>
          <a:chOff x="0" y="0"/>
          <a:chExt cx="0" cy="0"/>
        </a:xfrm>
      </p:grpSpPr>
      <p:sp>
        <p:nvSpPr>
          <p:cNvPr id="4" name="Text Placeholder 28">
            <a:extLst>
              <a:ext uri="{FF2B5EF4-FFF2-40B4-BE49-F238E27FC236}">
                <a16:creationId xmlns:a16="http://schemas.microsoft.com/office/drawing/2014/main" id="{0FE51CE4-2435-4E81-B62A-2624138D72CA}"/>
              </a:ext>
            </a:extLst>
          </p:cNvPr>
          <p:cNvSpPr txBox="1">
            <a:spLocks/>
          </p:cNvSpPr>
          <p:nvPr/>
        </p:nvSpPr>
        <p:spPr>
          <a:xfrm>
            <a:off x="1066800" y="914400"/>
            <a:ext cx="10058400" cy="5029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4000"/>
              </a:lnSpc>
              <a:spcBef>
                <a:spcPts val="0"/>
              </a:spcBef>
            </a:pPr>
            <a:r>
              <a:rPr lang="en-US">
                <a:solidFill>
                  <a:srgbClr val="000000"/>
                </a:solidFill>
                <a:latin typeface="Franklin Gothic Book" panose="020B0503020102020204" pitchFamily="34" charset="0"/>
              </a:rPr>
              <a:t>Welcome! </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The APHI 2021 Nexus will start soon ... please make use of the chat feature to connect with other attendees while you wait.</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Please email </a:t>
            </a:r>
            <a:r>
              <a:rPr lang="en-US" u="sng">
                <a:solidFill>
                  <a:srgbClr val="000000"/>
                </a:solidFill>
                <a:latin typeface="Franklin Gothic Book" panose="020B0503020102020204" pitchFamily="34" charset="0"/>
                <a:hlinkClick r:id="rId2"/>
              </a:rPr>
              <a:t>contact@aphinnovation.org</a:t>
            </a:r>
            <a:r>
              <a:rPr lang="en-US" u="sng">
                <a:solidFill>
                  <a:srgbClr val="000000"/>
                </a:solidFill>
                <a:latin typeface="Franklin Gothic Book" panose="020B0503020102020204" pitchFamily="34" charset="0"/>
              </a:rPr>
              <a:t> </a:t>
            </a:r>
            <a:r>
              <a:rPr lang="en-US">
                <a:solidFill>
                  <a:srgbClr val="000000"/>
                </a:solidFill>
                <a:latin typeface="Franklin Gothic Book" panose="020B0503020102020204" pitchFamily="34" charset="0"/>
              </a:rPr>
              <a:t>with any questions or concerns you might have during the conference.</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Visit </a:t>
            </a:r>
            <a:r>
              <a:rPr lang="en-US">
                <a:solidFill>
                  <a:srgbClr val="000000"/>
                </a:solidFill>
                <a:latin typeface="Franklin Gothic Book" panose="020B0503020102020204" pitchFamily="34" charset="0"/>
                <a:hlinkClick r:id="rId3"/>
              </a:rPr>
              <a:t>www.aphinnovation.org/zoom-meeting-links</a:t>
            </a:r>
            <a:r>
              <a:rPr lang="en-US">
                <a:solidFill>
                  <a:srgbClr val="000000"/>
                </a:solidFill>
                <a:latin typeface="Franklin Gothic Book" panose="020B0503020102020204" pitchFamily="34" charset="0"/>
              </a:rPr>
              <a:t> and follow the "join this session" buttons for Zoom meeting links.</a:t>
            </a:r>
          </a:p>
          <a:p>
            <a:pPr>
              <a:lnSpc>
                <a:spcPct val="114000"/>
              </a:lnSpc>
              <a:spcBef>
                <a:spcPts val="0"/>
              </a:spcBef>
            </a:pPr>
            <a:endParaRPr lang="en-US">
              <a:solidFill>
                <a:srgbClr val="000000"/>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18648802-695A-41CA-B2D5-A1171CD9BF9E}"/>
              </a:ext>
            </a:extLst>
          </p:cNvPr>
          <p:cNvSpPr/>
          <p:nvPr/>
        </p:nvSpPr>
        <p:spPr>
          <a:xfrm>
            <a:off x="583843" y="452906"/>
            <a:ext cx="10959922" cy="5943406"/>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32F24B-2A00-46C4-97C6-1F122B244048}"/>
              </a:ext>
            </a:extLst>
          </p:cNvPr>
          <p:cNvSpPr txBox="1"/>
          <p:nvPr/>
        </p:nvSpPr>
        <p:spPr>
          <a:xfrm>
            <a:off x="1193443" y="2331077"/>
            <a:ext cx="9751454" cy="2746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Building systems that automatically share information to understand the patient's SDH context</a:t>
            </a:r>
          </a:p>
          <a:p>
            <a:pPr marL="800100" lvl="1" indent="-342900">
              <a:lnSpc>
                <a:spcPct val="114999"/>
              </a:lnSpc>
              <a:spcBef>
                <a:spcPts val="1500"/>
              </a:spcBef>
              <a:buFont typeface="Arial"/>
              <a:buChar char="•"/>
            </a:pPr>
            <a:r>
              <a:rPr lang="en-US" sz="1800" dirty="0">
                <a:solidFill>
                  <a:schemeClr val="bg2">
                    <a:lumMod val="25000"/>
                  </a:schemeClr>
                </a:solidFill>
                <a:latin typeface="Arial"/>
                <a:ea typeface="+mn-lt"/>
                <a:cs typeface="+mn-lt"/>
              </a:rPr>
              <a:t>Health Collaborative, Access to State Health Information Exchange</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Building systems that support reporting of issues electronically and automatically</a:t>
            </a:r>
            <a:endParaRPr lang="en-US" sz="1800" dirty="0">
              <a:solidFill>
                <a:schemeClr val="bg2">
                  <a:lumMod val="25000"/>
                </a:schemeClr>
              </a:solidFill>
            </a:endParaRPr>
          </a:p>
          <a:p>
            <a:pPr marL="800100" lvl="1" indent="-342900">
              <a:lnSpc>
                <a:spcPct val="114999"/>
              </a:lnSpc>
              <a:spcBef>
                <a:spcPts val="1500"/>
              </a:spcBef>
              <a:buFont typeface="Arial"/>
              <a:buChar char="•"/>
            </a:pPr>
            <a:r>
              <a:rPr lang="en-US" sz="1800" i="1" u="sng" dirty="0">
                <a:solidFill>
                  <a:schemeClr val="bg2">
                    <a:lumMod val="25000"/>
                  </a:schemeClr>
                </a:solidFill>
                <a:latin typeface="Arial"/>
                <a:ea typeface="+mn-lt"/>
                <a:cs typeface="+mn-lt"/>
              </a:rPr>
              <a:t>Areas of interest</a:t>
            </a:r>
            <a:r>
              <a:rPr lang="en-US" sz="1800" dirty="0">
                <a:solidFill>
                  <a:schemeClr val="bg2">
                    <a:lumMod val="25000"/>
                  </a:schemeClr>
                </a:solidFill>
                <a:latin typeface="Arial"/>
                <a:ea typeface="+mn-lt"/>
                <a:cs typeface="+mn-lt"/>
              </a:rPr>
              <a:t>: Dental health integration, Child abuse and neglect reporting</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Shift of Perspective – example: Typical IT services to Health IT services</a:t>
            </a:r>
          </a:p>
        </p:txBody>
      </p:sp>
      <p:grpSp>
        <p:nvGrpSpPr>
          <p:cNvPr id="6" name="Group 5">
            <a:extLst>
              <a:ext uri="{FF2B5EF4-FFF2-40B4-BE49-F238E27FC236}">
                <a16:creationId xmlns:a16="http://schemas.microsoft.com/office/drawing/2014/main" id="{1964B56E-55B2-4CC1-9E6C-F7263A3E4DCA}"/>
              </a:ext>
            </a:extLst>
          </p:cNvPr>
          <p:cNvGrpSpPr/>
          <p:nvPr/>
        </p:nvGrpSpPr>
        <p:grpSpPr>
          <a:xfrm>
            <a:off x="1066865" y="674128"/>
            <a:ext cx="5572125" cy="1431740"/>
            <a:chOff x="1195654" y="1242945"/>
            <a:chExt cx="5572125" cy="1431740"/>
          </a:xfrm>
        </p:grpSpPr>
        <p:pic>
          <p:nvPicPr>
            <p:cNvPr id="2" name="Picture 2" descr="Logo&#10;&#10;Description automatically generated">
              <a:extLst>
                <a:ext uri="{FF2B5EF4-FFF2-40B4-BE49-F238E27FC236}">
                  <a16:creationId xmlns:a16="http://schemas.microsoft.com/office/drawing/2014/main" id="{C1A60AE5-8B13-4708-A136-E471FA6BE067}"/>
                </a:ext>
              </a:extLst>
            </p:cNvPr>
            <p:cNvPicPr>
              <a:picLocks noChangeAspect="1"/>
            </p:cNvPicPr>
            <p:nvPr/>
          </p:nvPicPr>
          <p:blipFill>
            <a:blip r:embed="rId4"/>
            <a:stretch>
              <a:fillRect/>
            </a:stretch>
          </p:blipFill>
          <p:spPr>
            <a:xfrm>
              <a:off x="1195654" y="1242945"/>
              <a:ext cx="5572125" cy="1238250"/>
            </a:xfrm>
            <a:prstGeom prst="rect">
              <a:avLst/>
            </a:prstGeom>
          </p:spPr>
        </p:pic>
        <p:sp>
          <p:nvSpPr>
            <p:cNvPr id="7" name="TextBox 6">
              <a:extLst>
                <a:ext uri="{FF2B5EF4-FFF2-40B4-BE49-F238E27FC236}">
                  <a16:creationId xmlns:a16="http://schemas.microsoft.com/office/drawing/2014/main" id="{0780332C-99F1-4222-B5BD-24D7B683BF14}"/>
                </a:ext>
              </a:extLst>
            </p:cNvPr>
            <p:cNvSpPr txBox="1"/>
            <p:nvPr/>
          </p:nvSpPr>
          <p:spPr>
            <a:xfrm>
              <a:off x="2191555" y="2213020"/>
              <a:ext cx="43315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spcBef>
                  <a:spcPts val="200"/>
                </a:spcBef>
              </a:pPr>
              <a:r>
                <a:rPr lang="en-US" sz="1700" b="1" dirty="0">
                  <a:solidFill>
                    <a:schemeClr val="bg2">
                      <a:lumMod val="50000"/>
                    </a:schemeClr>
                  </a:solidFill>
                  <a:latin typeface="Arial"/>
                  <a:ea typeface="+mn-lt"/>
                  <a:cs typeface="+mn-lt"/>
                </a:rPr>
                <a:t>Breakout Session C  |  </a:t>
              </a:r>
              <a:r>
                <a:rPr lang="en-US" sz="2400" b="1" dirty="0">
                  <a:solidFill>
                    <a:srgbClr val="086B60"/>
                  </a:solidFill>
                  <a:latin typeface="Arial"/>
                  <a:ea typeface="+mn-lt"/>
                  <a:cs typeface="+mn-lt"/>
                </a:rPr>
                <a:t>PROCESS</a:t>
              </a:r>
              <a:endParaRPr lang="en-US" sz="1700" b="1">
                <a:solidFill>
                  <a:srgbClr val="086B60"/>
                </a:solidFill>
                <a:latin typeface="Arial"/>
                <a:cs typeface="Calibri"/>
              </a:endParaRPr>
            </a:p>
          </p:txBody>
        </p:sp>
      </p:grpSp>
      <p:grpSp>
        <p:nvGrpSpPr>
          <p:cNvPr id="5" name="Group 4">
            <a:extLst>
              <a:ext uri="{FF2B5EF4-FFF2-40B4-BE49-F238E27FC236}">
                <a16:creationId xmlns:a16="http://schemas.microsoft.com/office/drawing/2014/main" id="{122CF8AB-62B1-4161-8875-EE788C4C55DA}"/>
              </a:ext>
            </a:extLst>
          </p:cNvPr>
          <p:cNvGrpSpPr/>
          <p:nvPr/>
        </p:nvGrpSpPr>
        <p:grpSpPr>
          <a:xfrm>
            <a:off x="7084371" y="917920"/>
            <a:ext cx="3728405" cy="1019165"/>
            <a:chOff x="7094140" y="986305"/>
            <a:chExt cx="3728405" cy="1019165"/>
          </a:xfrm>
        </p:grpSpPr>
        <p:sp>
          <p:nvSpPr>
            <p:cNvPr id="13" name="Rectangle 12">
              <a:extLst>
                <a:ext uri="{FF2B5EF4-FFF2-40B4-BE49-F238E27FC236}">
                  <a16:creationId xmlns:a16="http://schemas.microsoft.com/office/drawing/2014/main" id="{41DCCCC1-586D-4238-A86E-A0B45D2C52B0}"/>
                </a:ext>
              </a:extLst>
            </p:cNvPr>
            <p:cNvSpPr/>
            <p:nvPr/>
          </p:nvSpPr>
          <p:spPr>
            <a:xfrm>
              <a:off x="7094140" y="986305"/>
              <a:ext cx="3728405" cy="101916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977140F-06DE-4933-BFBD-B4AD20E8E42C}"/>
                </a:ext>
              </a:extLst>
            </p:cNvPr>
            <p:cNvSpPr txBox="1"/>
            <p:nvPr/>
          </p:nvSpPr>
          <p:spPr>
            <a:xfrm>
              <a:off x="7125559" y="1082267"/>
              <a:ext cx="36586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200"/>
                </a:spcBef>
              </a:pPr>
              <a:r>
                <a:rPr lang="en-US" sz="2400" b="1">
                  <a:solidFill>
                    <a:schemeClr val="bg1"/>
                  </a:solidFill>
                  <a:latin typeface="Arial"/>
                  <a:ea typeface="+mn-lt"/>
                  <a:cs typeface="+mn-lt"/>
                </a:rPr>
                <a:t>DATA-DRIVEN LEARNING</a:t>
              </a:r>
              <a:endParaRPr lang="en-US">
                <a:solidFill>
                  <a:schemeClr val="bg1"/>
                </a:solidFill>
              </a:endParaRPr>
            </a:p>
          </p:txBody>
        </p:sp>
      </p:grpSp>
    </p:spTree>
    <p:extLst>
      <p:ext uri="{BB962C8B-B14F-4D97-AF65-F5344CB8AC3E}">
        <p14:creationId xmlns:p14="http://schemas.microsoft.com/office/powerpoint/2010/main" val="226922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
        <p:cNvGrpSpPr/>
        <p:nvPr/>
      </p:nvGrpSpPr>
      <p:grpSpPr>
        <a:xfrm>
          <a:off x="0" y="0"/>
          <a:ext cx="0" cy="0"/>
          <a:chOff x="0" y="0"/>
          <a:chExt cx="0" cy="0"/>
        </a:xfrm>
      </p:grpSpPr>
      <p:sp>
        <p:nvSpPr>
          <p:cNvPr id="4" name="Text Placeholder 28">
            <a:extLst>
              <a:ext uri="{FF2B5EF4-FFF2-40B4-BE49-F238E27FC236}">
                <a16:creationId xmlns:a16="http://schemas.microsoft.com/office/drawing/2014/main" id="{0FE51CE4-2435-4E81-B62A-2624138D72CA}"/>
              </a:ext>
            </a:extLst>
          </p:cNvPr>
          <p:cNvSpPr txBox="1">
            <a:spLocks/>
          </p:cNvSpPr>
          <p:nvPr/>
        </p:nvSpPr>
        <p:spPr>
          <a:xfrm>
            <a:off x="1066800" y="914400"/>
            <a:ext cx="10058400" cy="5029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4000"/>
              </a:lnSpc>
              <a:spcBef>
                <a:spcPts val="0"/>
              </a:spcBef>
            </a:pPr>
            <a:r>
              <a:rPr lang="en-US">
                <a:solidFill>
                  <a:srgbClr val="000000"/>
                </a:solidFill>
                <a:latin typeface="Franklin Gothic Book" panose="020B0503020102020204" pitchFamily="34" charset="0"/>
              </a:rPr>
              <a:t>Welcome! </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The APHI 2021 Nexus will start soon ... please make use of the chat feature to connect with other attendees while you wait.</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Please email </a:t>
            </a:r>
            <a:r>
              <a:rPr lang="en-US" u="sng">
                <a:solidFill>
                  <a:srgbClr val="000000"/>
                </a:solidFill>
                <a:latin typeface="Franklin Gothic Book" panose="020B0503020102020204" pitchFamily="34" charset="0"/>
                <a:hlinkClick r:id="rId2"/>
              </a:rPr>
              <a:t>contact@aphinnovation.org</a:t>
            </a:r>
            <a:r>
              <a:rPr lang="en-US" u="sng">
                <a:solidFill>
                  <a:srgbClr val="000000"/>
                </a:solidFill>
                <a:latin typeface="Franklin Gothic Book" panose="020B0503020102020204" pitchFamily="34" charset="0"/>
              </a:rPr>
              <a:t> </a:t>
            </a:r>
            <a:r>
              <a:rPr lang="en-US">
                <a:solidFill>
                  <a:srgbClr val="000000"/>
                </a:solidFill>
                <a:latin typeface="Franklin Gothic Book" panose="020B0503020102020204" pitchFamily="34" charset="0"/>
              </a:rPr>
              <a:t>with any questions or concerns you might have during the conference.</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Visit </a:t>
            </a:r>
            <a:r>
              <a:rPr lang="en-US">
                <a:solidFill>
                  <a:srgbClr val="000000"/>
                </a:solidFill>
                <a:latin typeface="Franklin Gothic Book" panose="020B0503020102020204" pitchFamily="34" charset="0"/>
                <a:hlinkClick r:id="rId3"/>
              </a:rPr>
              <a:t>www.aphinnovation.org/zoom-meeting-links</a:t>
            </a:r>
            <a:r>
              <a:rPr lang="en-US">
                <a:solidFill>
                  <a:srgbClr val="000000"/>
                </a:solidFill>
                <a:latin typeface="Franklin Gothic Book" panose="020B0503020102020204" pitchFamily="34" charset="0"/>
              </a:rPr>
              <a:t> and follow the "join this session" buttons for Zoom meeting links.</a:t>
            </a:r>
          </a:p>
          <a:p>
            <a:pPr>
              <a:lnSpc>
                <a:spcPct val="114000"/>
              </a:lnSpc>
              <a:spcBef>
                <a:spcPts val="0"/>
              </a:spcBef>
            </a:pPr>
            <a:endParaRPr lang="en-US">
              <a:solidFill>
                <a:srgbClr val="000000"/>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18648802-695A-41CA-B2D5-A1171CD9BF9E}"/>
              </a:ext>
            </a:extLst>
          </p:cNvPr>
          <p:cNvSpPr/>
          <p:nvPr/>
        </p:nvSpPr>
        <p:spPr>
          <a:xfrm>
            <a:off x="616039" y="457297"/>
            <a:ext cx="10959922" cy="5943406"/>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32F24B-2A00-46C4-97C6-1F122B244048}"/>
              </a:ext>
            </a:extLst>
          </p:cNvPr>
          <p:cNvSpPr txBox="1"/>
          <p:nvPr/>
        </p:nvSpPr>
        <p:spPr>
          <a:xfrm>
            <a:off x="1193443" y="2331077"/>
            <a:ext cx="9751454" cy="2042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Data-driven insights based on social determinants of health make indicator development easier in the field</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Strengthening link between public health and clinical practices through data sharing and creation of dashboards to understand patient's place in the distribution.</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Aligning data-driven initiatives to support existing workflows and match PH 3.0 needs</a:t>
            </a:r>
          </a:p>
        </p:txBody>
      </p:sp>
      <p:grpSp>
        <p:nvGrpSpPr>
          <p:cNvPr id="6" name="Group 5">
            <a:extLst>
              <a:ext uri="{FF2B5EF4-FFF2-40B4-BE49-F238E27FC236}">
                <a16:creationId xmlns:a16="http://schemas.microsoft.com/office/drawing/2014/main" id="{1964B56E-55B2-4CC1-9E6C-F7263A3E4DCA}"/>
              </a:ext>
            </a:extLst>
          </p:cNvPr>
          <p:cNvGrpSpPr/>
          <p:nvPr/>
        </p:nvGrpSpPr>
        <p:grpSpPr>
          <a:xfrm>
            <a:off x="1066865" y="674128"/>
            <a:ext cx="5572125" cy="1431740"/>
            <a:chOff x="1195654" y="1242945"/>
            <a:chExt cx="5572125" cy="1431740"/>
          </a:xfrm>
        </p:grpSpPr>
        <p:pic>
          <p:nvPicPr>
            <p:cNvPr id="2" name="Picture 2" descr="Logo&#10;&#10;Description automatically generated">
              <a:extLst>
                <a:ext uri="{FF2B5EF4-FFF2-40B4-BE49-F238E27FC236}">
                  <a16:creationId xmlns:a16="http://schemas.microsoft.com/office/drawing/2014/main" id="{C1A60AE5-8B13-4708-A136-E471FA6BE067}"/>
                </a:ext>
              </a:extLst>
            </p:cNvPr>
            <p:cNvPicPr>
              <a:picLocks noChangeAspect="1"/>
            </p:cNvPicPr>
            <p:nvPr/>
          </p:nvPicPr>
          <p:blipFill>
            <a:blip r:embed="rId4"/>
            <a:stretch>
              <a:fillRect/>
            </a:stretch>
          </p:blipFill>
          <p:spPr>
            <a:xfrm>
              <a:off x="1195654" y="1242945"/>
              <a:ext cx="5572125" cy="1238250"/>
            </a:xfrm>
            <a:prstGeom prst="rect">
              <a:avLst/>
            </a:prstGeom>
          </p:spPr>
        </p:pic>
        <p:sp>
          <p:nvSpPr>
            <p:cNvPr id="7" name="TextBox 6">
              <a:extLst>
                <a:ext uri="{FF2B5EF4-FFF2-40B4-BE49-F238E27FC236}">
                  <a16:creationId xmlns:a16="http://schemas.microsoft.com/office/drawing/2014/main" id="{0780332C-99F1-4222-B5BD-24D7B683BF14}"/>
                </a:ext>
              </a:extLst>
            </p:cNvPr>
            <p:cNvSpPr txBox="1"/>
            <p:nvPr/>
          </p:nvSpPr>
          <p:spPr>
            <a:xfrm>
              <a:off x="2191555" y="2213020"/>
              <a:ext cx="43315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spcBef>
                  <a:spcPts val="200"/>
                </a:spcBef>
              </a:pPr>
              <a:r>
                <a:rPr lang="en-US" sz="1700" b="1" dirty="0">
                  <a:solidFill>
                    <a:schemeClr val="bg2">
                      <a:lumMod val="50000"/>
                    </a:schemeClr>
                  </a:solidFill>
                  <a:latin typeface="Arial"/>
                  <a:ea typeface="+mn-lt"/>
                  <a:cs typeface="+mn-lt"/>
                </a:rPr>
                <a:t>Breakout Session C  |  </a:t>
              </a:r>
              <a:r>
                <a:rPr lang="en-US" sz="2400" b="1" dirty="0">
                  <a:solidFill>
                    <a:srgbClr val="086B60"/>
                  </a:solidFill>
                  <a:latin typeface="Arial"/>
                  <a:ea typeface="+mn-lt"/>
                  <a:cs typeface="+mn-lt"/>
                </a:rPr>
                <a:t>PRODUCT</a:t>
              </a:r>
              <a:endParaRPr lang="en-US" sz="2400" b="1" dirty="0">
                <a:solidFill>
                  <a:srgbClr val="086B60"/>
                </a:solidFill>
                <a:latin typeface="Arial"/>
                <a:cs typeface="Calibri"/>
              </a:endParaRPr>
            </a:p>
          </p:txBody>
        </p:sp>
      </p:grpSp>
      <p:grpSp>
        <p:nvGrpSpPr>
          <p:cNvPr id="8" name="Group 7">
            <a:extLst>
              <a:ext uri="{FF2B5EF4-FFF2-40B4-BE49-F238E27FC236}">
                <a16:creationId xmlns:a16="http://schemas.microsoft.com/office/drawing/2014/main" id="{02B991D1-8065-4200-B6C3-710FF26B391A}"/>
              </a:ext>
            </a:extLst>
          </p:cNvPr>
          <p:cNvGrpSpPr/>
          <p:nvPr/>
        </p:nvGrpSpPr>
        <p:grpSpPr>
          <a:xfrm>
            <a:off x="7084371" y="917920"/>
            <a:ext cx="3728405" cy="1019165"/>
            <a:chOff x="7094140" y="986305"/>
            <a:chExt cx="3728405" cy="1019165"/>
          </a:xfrm>
        </p:grpSpPr>
        <p:sp>
          <p:nvSpPr>
            <p:cNvPr id="13" name="Rectangle 12">
              <a:extLst>
                <a:ext uri="{FF2B5EF4-FFF2-40B4-BE49-F238E27FC236}">
                  <a16:creationId xmlns:a16="http://schemas.microsoft.com/office/drawing/2014/main" id="{204963B8-0DE7-416C-8A57-88ADF2293FE0}"/>
                </a:ext>
              </a:extLst>
            </p:cNvPr>
            <p:cNvSpPr/>
            <p:nvPr/>
          </p:nvSpPr>
          <p:spPr>
            <a:xfrm>
              <a:off x="7094140" y="986305"/>
              <a:ext cx="3728405" cy="101916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4E137A-7049-49AF-B05E-0A328888B3DB}"/>
                </a:ext>
              </a:extLst>
            </p:cNvPr>
            <p:cNvSpPr txBox="1"/>
            <p:nvPr/>
          </p:nvSpPr>
          <p:spPr>
            <a:xfrm>
              <a:off x="7125559" y="1082267"/>
              <a:ext cx="36586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200"/>
                </a:spcBef>
              </a:pPr>
              <a:r>
                <a:rPr lang="en-US" sz="2400" b="1">
                  <a:solidFill>
                    <a:schemeClr val="bg1"/>
                  </a:solidFill>
                  <a:latin typeface="Arial"/>
                  <a:ea typeface="+mn-lt"/>
                  <a:cs typeface="+mn-lt"/>
                </a:rPr>
                <a:t>DATA-DRIVEN LEARNING</a:t>
              </a:r>
              <a:endParaRPr lang="en-US">
                <a:solidFill>
                  <a:schemeClr val="bg1"/>
                </a:solidFill>
              </a:endParaRPr>
            </a:p>
          </p:txBody>
        </p:sp>
      </p:grpSp>
    </p:spTree>
    <p:extLst>
      <p:ext uri="{BB962C8B-B14F-4D97-AF65-F5344CB8AC3E}">
        <p14:creationId xmlns:p14="http://schemas.microsoft.com/office/powerpoint/2010/main" val="172760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D56F0-DF63-4E90-903B-486B2B353E06}"/>
              </a:ext>
            </a:extLst>
          </p:cNvPr>
          <p:cNvSpPr>
            <a:spLocks noGrp="1"/>
          </p:cNvSpPr>
          <p:nvPr>
            <p:ph type="title"/>
          </p:nvPr>
        </p:nvSpPr>
        <p:spPr>
          <a:xfrm>
            <a:off x="8895775" y="1123837"/>
            <a:ext cx="2947482" cy="4601183"/>
          </a:xfrm>
        </p:spPr>
        <p:txBody>
          <a:bodyPr>
            <a:normAutofit/>
          </a:bodyPr>
          <a:lstStyle/>
          <a:p>
            <a:pPr lvl="2"/>
            <a:r>
              <a:rPr lang="en-US" sz="2400" b="1" dirty="0">
                <a:solidFill>
                  <a:schemeClr val="bg1"/>
                </a:solidFill>
                <a:latin typeface="+mj-lt"/>
              </a:rPr>
              <a:t>Addressing </a:t>
            </a:r>
            <a:r>
              <a:rPr lang="en-US" sz="2400" b="1" dirty="0" err="1">
                <a:solidFill>
                  <a:schemeClr val="bg1"/>
                </a:solidFill>
                <a:latin typeface="+mj-lt"/>
              </a:rPr>
              <a:t>SDoH</a:t>
            </a:r>
            <a:r>
              <a:rPr lang="en-US" sz="2400" b="1" dirty="0">
                <a:solidFill>
                  <a:schemeClr val="bg1"/>
                </a:solidFill>
                <a:latin typeface="+mj-lt"/>
              </a:rPr>
              <a:t> requires team approach, expertise of various professions</a:t>
            </a:r>
          </a:p>
        </p:txBody>
      </p:sp>
      <p:sp>
        <p:nvSpPr>
          <p:cNvPr id="30" name="Rectangle 29">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32832623-F8D7-4CB5-A17E-B37FE3C73B6D}"/>
              </a:ext>
            </a:extLst>
          </p:cNvPr>
          <p:cNvGraphicFramePr>
            <a:graphicFrameLocks noGrp="1"/>
          </p:cNvGraphicFramePr>
          <p:nvPr>
            <p:ph idx="1"/>
            <p:extLst>
              <p:ext uri="{D42A27DB-BD31-4B8C-83A1-F6EECF244321}">
                <p14:modId xmlns:p14="http://schemas.microsoft.com/office/powerpoint/2010/main" val="109053101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98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ight bulb on yellow background with sketched light beams and cord">
            <a:extLst>
              <a:ext uri="{FF2B5EF4-FFF2-40B4-BE49-F238E27FC236}">
                <a16:creationId xmlns:a16="http://schemas.microsoft.com/office/drawing/2014/main" id="{00069986-8C8D-49E0-84E2-8C3C7BF41A66}"/>
              </a:ext>
            </a:extLst>
          </p:cNvPr>
          <p:cNvPicPr>
            <a:picLocks noChangeAspect="1"/>
          </p:cNvPicPr>
          <p:nvPr/>
        </p:nvPicPr>
        <p:blipFill rotWithShape="1">
          <a:blip r:embed="rId2"/>
          <a:srcRect l="9091" t="14133" r="1" b="2699"/>
          <a:stretch/>
        </p:blipFill>
        <p:spPr>
          <a:xfrm>
            <a:off x="860771" y="2361374"/>
            <a:ext cx="3778286" cy="2125808"/>
          </a:xfrm>
          <a:prstGeom prst="rect">
            <a:avLst/>
          </a:prstGeom>
        </p:spPr>
      </p:pic>
      <p:sp>
        <p:nvSpPr>
          <p:cNvPr id="3" name="Content Placeholder 2">
            <a:extLst>
              <a:ext uri="{FF2B5EF4-FFF2-40B4-BE49-F238E27FC236}">
                <a16:creationId xmlns:a16="http://schemas.microsoft.com/office/drawing/2014/main" id="{40E4076C-E5BB-4D63-9A97-3E73B41CC985}"/>
              </a:ext>
            </a:extLst>
          </p:cNvPr>
          <p:cNvSpPr>
            <a:spLocks noGrp="1"/>
          </p:cNvSpPr>
          <p:nvPr>
            <p:ph idx="1"/>
          </p:nvPr>
        </p:nvSpPr>
        <p:spPr>
          <a:xfrm>
            <a:off x="5219463" y="2797603"/>
            <a:ext cx="6787661" cy="2761561"/>
          </a:xfrm>
        </p:spPr>
        <p:txBody>
          <a:bodyPr anchor="t">
            <a:normAutofit/>
          </a:bodyPr>
          <a:lstStyle/>
          <a:p>
            <a:pPr marL="0" indent="0">
              <a:buNone/>
            </a:pPr>
            <a:r>
              <a:rPr lang="en-US" sz="3200" b="1" dirty="0">
                <a:solidFill>
                  <a:srgbClr val="FFFFFF"/>
                </a:solidFill>
              </a:rPr>
              <a:t>Interprofessional Education (IPE)</a:t>
            </a:r>
          </a:p>
          <a:p>
            <a:pPr marL="502920" lvl="1" indent="0">
              <a:buNone/>
            </a:pPr>
            <a:r>
              <a:rPr lang="en-US" sz="2000" b="1" i="1" dirty="0">
                <a:solidFill>
                  <a:srgbClr val="FFFFFF"/>
                </a:solidFill>
              </a:rPr>
              <a:t>Can improve practice among current health professionals &amp; prepare future health professionals for workforce</a:t>
            </a:r>
          </a:p>
        </p:txBody>
      </p:sp>
      <p:pic>
        <p:nvPicPr>
          <p:cNvPr id="8" name="Content Placeholder 3" descr="Diagram&#10;&#10;Description automatically generated">
            <a:extLst>
              <a:ext uri="{FF2B5EF4-FFF2-40B4-BE49-F238E27FC236}">
                <a16:creationId xmlns:a16="http://schemas.microsoft.com/office/drawing/2014/main" id="{7853F08F-7F7E-452B-B243-8C616A1B7827}"/>
              </a:ext>
            </a:extLst>
          </p:cNvPr>
          <p:cNvPicPr>
            <a:picLocks noChangeAspect="1"/>
          </p:cNvPicPr>
          <p:nvPr/>
        </p:nvPicPr>
        <p:blipFill>
          <a:blip r:embed="rId3"/>
          <a:stretch>
            <a:fillRect/>
          </a:stretch>
        </p:blipFill>
        <p:spPr>
          <a:xfrm>
            <a:off x="651806" y="2182119"/>
            <a:ext cx="4291987" cy="3161322"/>
          </a:xfrm>
          <a:prstGeom prst="rect">
            <a:avLst/>
          </a:prstGeom>
        </p:spPr>
      </p:pic>
    </p:spTree>
    <p:extLst>
      <p:ext uri="{BB962C8B-B14F-4D97-AF65-F5344CB8AC3E}">
        <p14:creationId xmlns:p14="http://schemas.microsoft.com/office/powerpoint/2010/main" val="287073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0E78-1FFE-41BC-A8CF-EDF297E70F25}"/>
              </a:ext>
            </a:extLst>
          </p:cNvPr>
          <p:cNvSpPr>
            <a:spLocks noGrp="1"/>
          </p:cNvSpPr>
          <p:nvPr>
            <p:ph type="title"/>
          </p:nvPr>
        </p:nvSpPr>
        <p:spPr/>
        <p:txBody>
          <a:bodyPr/>
          <a:lstStyle/>
          <a:p>
            <a:r>
              <a:rPr lang="en-US" b="1" dirty="0"/>
              <a:t>Priority 1</a:t>
            </a:r>
          </a:p>
        </p:txBody>
      </p:sp>
      <p:sp>
        <p:nvSpPr>
          <p:cNvPr id="3" name="Content Placeholder 2">
            <a:extLst>
              <a:ext uri="{FF2B5EF4-FFF2-40B4-BE49-F238E27FC236}">
                <a16:creationId xmlns:a16="http://schemas.microsoft.com/office/drawing/2014/main" id="{AADF39AC-7776-45EF-9139-E8ED20508642}"/>
              </a:ext>
            </a:extLst>
          </p:cNvPr>
          <p:cNvSpPr>
            <a:spLocks noGrp="1"/>
          </p:cNvSpPr>
          <p:nvPr>
            <p:ph idx="1"/>
          </p:nvPr>
        </p:nvSpPr>
        <p:spPr/>
        <p:txBody>
          <a:bodyPr>
            <a:normAutofit lnSpcReduction="10000"/>
          </a:bodyPr>
          <a:lstStyle/>
          <a:p>
            <a:r>
              <a:rPr lang="en-US" b="1" dirty="0"/>
              <a:t>Priority #1: </a:t>
            </a:r>
            <a:r>
              <a:rPr lang="en-US" dirty="0"/>
              <a:t>Raise community awareness about the benefits of interprofessional education (IPE) as a way to address </a:t>
            </a:r>
            <a:r>
              <a:rPr lang="en-US" dirty="0" err="1"/>
              <a:t>SDoH</a:t>
            </a:r>
            <a:r>
              <a:rPr lang="en-US" dirty="0"/>
              <a:t> and improve population outcomes.</a:t>
            </a:r>
          </a:p>
          <a:p>
            <a:r>
              <a:rPr lang="en-US" b="1" dirty="0"/>
              <a:t>Strategies: </a:t>
            </a:r>
          </a:p>
          <a:p>
            <a:pPr lvl="1"/>
            <a:r>
              <a:rPr lang="en-US" dirty="0"/>
              <a:t>Lunch &amp; learn sessions (AHEC), site education (overcome resistance to change)</a:t>
            </a:r>
          </a:p>
          <a:p>
            <a:pPr lvl="1"/>
            <a:r>
              <a:rPr lang="en-US" dirty="0"/>
              <a:t>Multi-profession champions/content experts to educate (buy-in from all professions)</a:t>
            </a:r>
          </a:p>
          <a:p>
            <a:pPr lvl="1"/>
            <a:r>
              <a:rPr lang="en-US" dirty="0"/>
              <a:t>IP content experts as trainers (lived experiences)</a:t>
            </a:r>
          </a:p>
          <a:p>
            <a:pPr lvl="1"/>
            <a:r>
              <a:rPr lang="en-US" dirty="0"/>
              <a:t>Disseminate outcomes (pilot sites) (ex: student </a:t>
            </a:r>
            <a:r>
              <a:rPr lang="en-US" dirty="0" err="1"/>
              <a:t>hotspotting</a:t>
            </a:r>
            <a:r>
              <a:rPr lang="en-US" dirty="0"/>
              <a:t>)</a:t>
            </a:r>
          </a:p>
          <a:p>
            <a:r>
              <a:rPr lang="en-US" b="1" dirty="0"/>
              <a:t>Needs: </a:t>
            </a:r>
          </a:p>
          <a:p>
            <a:pPr lvl="1"/>
            <a:r>
              <a:rPr lang="en-US" dirty="0"/>
              <a:t>Protected dedicated time/reimbursement/resources for experts to educate</a:t>
            </a:r>
          </a:p>
          <a:p>
            <a:pPr lvl="1"/>
            <a:r>
              <a:rPr lang="en-US" dirty="0"/>
              <a:t>Ability to provide continuing education credits and/or educate on-site during work time</a:t>
            </a:r>
          </a:p>
          <a:p>
            <a:pPr lvl="1"/>
            <a:r>
              <a:rPr lang="en-US" dirty="0"/>
              <a:t>Leadership buy-in/support for education and IPE at sites, IPE identified as a priority </a:t>
            </a:r>
          </a:p>
        </p:txBody>
      </p:sp>
    </p:spTree>
    <p:extLst>
      <p:ext uri="{BB962C8B-B14F-4D97-AF65-F5344CB8AC3E}">
        <p14:creationId xmlns:p14="http://schemas.microsoft.com/office/powerpoint/2010/main" val="86232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0E78-1FFE-41BC-A8CF-EDF297E70F25}"/>
              </a:ext>
            </a:extLst>
          </p:cNvPr>
          <p:cNvSpPr>
            <a:spLocks noGrp="1"/>
          </p:cNvSpPr>
          <p:nvPr>
            <p:ph type="title"/>
          </p:nvPr>
        </p:nvSpPr>
        <p:spPr/>
        <p:txBody>
          <a:bodyPr/>
          <a:lstStyle/>
          <a:p>
            <a:r>
              <a:rPr lang="en-US" b="1" dirty="0"/>
              <a:t>Priority 2</a:t>
            </a:r>
          </a:p>
        </p:txBody>
      </p:sp>
      <p:sp>
        <p:nvSpPr>
          <p:cNvPr id="3" name="Content Placeholder 2">
            <a:extLst>
              <a:ext uri="{FF2B5EF4-FFF2-40B4-BE49-F238E27FC236}">
                <a16:creationId xmlns:a16="http://schemas.microsoft.com/office/drawing/2014/main" id="{AADF39AC-7776-45EF-9139-E8ED20508642}"/>
              </a:ext>
            </a:extLst>
          </p:cNvPr>
          <p:cNvSpPr>
            <a:spLocks noGrp="1"/>
          </p:cNvSpPr>
          <p:nvPr>
            <p:ph idx="1"/>
          </p:nvPr>
        </p:nvSpPr>
        <p:spPr/>
        <p:txBody>
          <a:bodyPr/>
          <a:lstStyle/>
          <a:p>
            <a:r>
              <a:rPr lang="en-US" b="1" dirty="0"/>
              <a:t>Priority #2: </a:t>
            </a:r>
            <a:r>
              <a:rPr lang="en-US" dirty="0"/>
              <a:t>Increase leadership buy-in and support (leadership at healthcare sites, academia, etc.). </a:t>
            </a:r>
          </a:p>
          <a:p>
            <a:r>
              <a:rPr lang="en-US" b="1" dirty="0"/>
              <a:t>Strategies: </a:t>
            </a:r>
          </a:p>
          <a:p>
            <a:pPr lvl="1"/>
            <a:r>
              <a:rPr lang="en-US" dirty="0"/>
              <a:t>Education about need for and benefits of IPE (recruitment, retention, address burnout, improved health outcomes, financial benefits)</a:t>
            </a:r>
          </a:p>
          <a:p>
            <a:pPr lvl="1"/>
            <a:r>
              <a:rPr lang="en-US" dirty="0"/>
              <a:t>IPE as part of strategic plans, priorities- communicate this to staff</a:t>
            </a:r>
          </a:p>
          <a:p>
            <a:pPr lvl="1"/>
            <a:r>
              <a:rPr lang="en-US" dirty="0"/>
              <a:t>Logistical support (decrease burden of participating in IPE)</a:t>
            </a:r>
          </a:p>
          <a:p>
            <a:pPr lvl="1"/>
            <a:r>
              <a:rPr lang="en-US" dirty="0"/>
              <a:t>Explore successful models (with a focus on innovative IPE in community sites to address </a:t>
            </a:r>
            <a:r>
              <a:rPr lang="en-US" dirty="0" err="1"/>
              <a:t>SDoH</a:t>
            </a:r>
            <a:r>
              <a:rPr lang="en-US" dirty="0"/>
              <a:t>)</a:t>
            </a:r>
          </a:p>
          <a:p>
            <a:r>
              <a:rPr lang="en-US" b="1" dirty="0"/>
              <a:t>Needs: </a:t>
            </a:r>
          </a:p>
          <a:p>
            <a:pPr lvl="1"/>
            <a:r>
              <a:rPr lang="en-US" dirty="0"/>
              <a:t>Identify sites with multiple disciplines and client population with complex needs</a:t>
            </a:r>
          </a:p>
          <a:p>
            <a:pPr lvl="1"/>
            <a:r>
              <a:rPr lang="en-US" dirty="0"/>
              <a:t>Identify site barriers to IPE, needs assessments</a:t>
            </a:r>
          </a:p>
          <a:p>
            <a:pPr lvl="1"/>
            <a:r>
              <a:rPr lang="en-US" dirty="0"/>
              <a:t>Protected dedicated time/reimbursement/resources for experts to recruit sites, prepare, coordinate </a:t>
            </a:r>
          </a:p>
        </p:txBody>
      </p:sp>
    </p:spTree>
    <p:extLst>
      <p:ext uri="{BB962C8B-B14F-4D97-AF65-F5344CB8AC3E}">
        <p14:creationId xmlns:p14="http://schemas.microsoft.com/office/powerpoint/2010/main" val="410500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0E78-1FFE-41BC-A8CF-EDF297E70F25}"/>
              </a:ext>
            </a:extLst>
          </p:cNvPr>
          <p:cNvSpPr>
            <a:spLocks noGrp="1"/>
          </p:cNvSpPr>
          <p:nvPr>
            <p:ph type="title"/>
          </p:nvPr>
        </p:nvSpPr>
        <p:spPr/>
        <p:txBody>
          <a:bodyPr/>
          <a:lstStyle/>
          <a:p>
            <a:r>
              <a:rPr lang="en-US" b="1" dirty="0"/>
              <a:t>Priority 3</a:t>
            </a:r>
          </a:p>
        </p:txBody>
      </p:sp>
      <p:sp>
        <p:nvSpPr>
          <p:cNvPr id="3" name="Content Placeholder 2">
            <a:extLst>
              <a:ext uri="{FF2B5EF4-FFF2-40B4-BE49-F238E27FC236}">
                <a16:creationId xmlns:a16="http://schemas.microsoft.com/office/drawing/2014/main" id="{AADF39AC-7776-45EF-9139-E8ED20508642}"/>
              </a:ext>
            </a:extLst>
          </p:cNvPr>
          <p:cNvSpPr>
            <a:spLocks noGrp="1"/>
          </p:cNvSpPr>
          <p:nvPr>
            <p:ph idx="1"/>
          </p:nvPr>
        </p:nvSpPr>
        <p:spPr/>
        <p:txBody>
          <a:bodyPr/>
          <a:lstStyle/>
          <a:p>
            <a:r>
              <a:rPr lang="en-US" b="1" dirty="0"/>
              <a:t>Priority #3: </a:t>
            </a:r>
            <a:r>
              <a:rPr lang="en-US" dirty="0"/>
              <a:t>Develop pilot sites in diverse community care settings to serve as models and then to provide evidence of impact potential. </a:t>
            </a:r>
          </a:p>
          <a:p>
            <a:r>
              <a:rPr lang="en-US" b="1" dirty="0"/>
              <a:t>Strategies: </a:t>
            </a:r>
          </a:p>
          <a:p>
            <a:pPr lvl="1"/>
            <a:r>
              <a:rPr lang="en-US" dirty="0"/>
              <a:t>Identify diverse community site opportunities where these are complex needs (Ex: schools, etc.)</a:t>
            </a:r>
          </a:p>
          <a:p>
            <a:pPr lvl="1"/>
            <a:r>
              <a:rPr lang="en-US" dirty="0"/>
              <a:t>Develop site IPE champions (provide training and recognition)</a:t>
            </a:r>
          </a:p>
          <a:p>
            <a:pPr lvl="1"/>
            <a:r>
              <a:rPr lang="en-US" dirty="0"/>
              <a:t>Implement pilot IPE model sites and evaluate outcomes, Disseminate outcomes to provide impetus to grow IPE sites </a:t>
            </a:r>
          </a:p>
          <a:p>
            <a:r>
              <a:rPr lang="en-US" b="1" dirty="0"/>
              <a:t>Needs: </a:t>
            </a:r>
          </a:p>
          <a:p>
            <a:pPr lvl="1"/>
            <a:r>
              <a:rPr lang="en-US" dirty="0"/>
              <a:t>Leadership buy-in</a:t>
            </a:r>
          </a:p>
          <a:p>
            <a:pPr lvl="1"/>
            <a:r>
              <a:rPr lang="en-US" dirty="0"/>
              <a:t>Support/training/recognition for staff serving as IP mentors/preceptors</a:t>
            </a:r>
          </a:p>
          <a:p>
            <a:pPr lvl="1"/>
            <a:r>
              <a:rPr lang="en-US" dirty="0"/>
              <a:t>Coordination between health professions training programs &amp; community health sites</a:t>
            </a:r>
          </a:p>
          <a:p>
            <a:pPr lvl="1"/>
            <a:r>
              <a:rPr lang="en-US" dirty="0"/>
              <a:t>Funding for research/outcome evaluation</a:t>
            </a:r>
          </a:p>
        </p:txBody>
      </p:sp>
    </p:spTree>
    <p:extLst>
      <p:ext uri="{BB962C8B-B14F-4D97-AF65-F5344CB8AC3E}">
        <p14:creationId xmlns:p14="http://schemas.microsoft.com/office/powerpoint/2010/main" val="229259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83"/>
        <p:cNvGrpSpPr/>
        <p:nvPr/>
      </p:nvGrpSpPr>
      <p:grpSpPr>
        <a:xfrm>
          <a:off x="0" y="0"/>
          <a:ext cx="0" cy="0"/>
          <a:chOff x="0" y="0"/>
          <a:chExt cx="0" cy="0"/>
        </a:xfrm>
      </p:grpSpPr>
      <p:sp>
        <p:nvSpPr>
          <p:cNvPr id="84" name="Google Shape;84;p3"/>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85" name="Google Shape;85;p3"/>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3"/>
          <p:cNvSpPr txBox="1"/>
          <p:nvPr/>
        </p:nvSpPr>
        <p:spPr>
          <a:xfrm>
            <a:off x="1193443" y="2331077"/>
            <a:ext cx="9751500" cy="1355715"/>
          </a:xfrm>
          <a:prstGeom prst="rect">
            <a:avLst/>
          </a:prstGeom>
          <a:noFill/>
          <a:ln>
            <a:noFill/>
          </a:ln>
        </p:spPr>
        <p:txBody>
          <a:bodyPr spcFirstLastPara="1" wrap="square" lIns="91425" tIns="45700" rIns="91425" bIns="45700" anchor="t" anchorCtr="0">
            <a:spAutoFit/>
          </a:bodyPr>
          <a:lstStyle/>
          <a:p>
            <a:pPr marL="457200" lvl="0" indent="-304800" algn="l" rtl="0">
              <a:lnSpc>
                <a:spcPct val="114999"/>
              </a:lnSpc>
              <a:spcBef>
                <a:spcPts val="0"/>
              </a:spcBef>
              <a:spcAft>
                <a:spcPts val="1200"/>
              </a:spcAft>
              <a:buClr>
                <a:srgbClr val="3A3838"/>
              </a:buClr>
              <a:buSzPts val="1200"/>
              <a:buChar char="•"/>
            </a:pPr>
            <a:r>
              <a:rPr lang="en-US" sz="1800" dirty="0">
                <a:solidFill>
                  <a:schemeClr val="dk1"/>
                </a:solidFill>
              </a:rPr>
              <a:t>Feedback loops including to include long term residents about development projects</a:t>
            </a:r>
            <a:endParaRPr lang="en-US" sz="1800">
              <a:solidFill>
                <a:schemeClr val="dk1"/>
              </a:solidFill>
            </a:endParaRPr>
          </a:p>
          <a:p>
            <a:pPr marL="457200" lvl="0" indent="-304800" algn="l" rtl="0">
              <a:lnSpc>
                <a:spcPct val="114999"/>
              </a:lnSpc>
              <a:spcBef>
                <a:spcPts val="0"/>
              </a:spcBef>
              <a:spcAft>
                <a:spcPts val="1200"/>
              </a:spcAft>
              <a:buClr>
                <a:srgbClr val="3A3838"/>
              </a:buClr>
              <a:buSzPts val="1200"/>
              <a:buChar char="•"/>
            </a:pPr>
            <a:r>
              <a:rPr lang="en-US" sz="1800" dirty="0">
                <a:solidFill>
                  <a:schemeClr val="dk1"/>
                </a:solidFill>
              </a:rPr>
              <a:t>Tie Charlotte history elements into development to be more respectful of the existing and long-term residents</a:t>
            </a:r>
            <a:endParaRPr sz="1800" dirty="0">
              <a:solidFill>
                <a:schemeClr val="dk1"/>
              </a:solidFill>
            </a:endParaRPr>
          </a:p>
        </p:txBody>
      </p:sp>
      <p:grpSp>
        <p:nvGrpSpPr>
          <p:cNvPr id="87" name="Google Shape;87;p3"/>
          <p:cNvGrpSpPr/>
          <p:nvPr/>
        </p:nvGrpSpPr>
        <p:grpSpPr>
          <a:xfrm>
            <a:off x="1066865" y="674128"/>
            <a:ext cx="5572125" cy="1431699"/>
            <a:chOff x="1195654" y="1242945"/>
            <a:chExt cx="5572125" cy="1431699"/>
          </a:xfrm>
        </p:grpSpPr>
        <p:pic>
          <p:nvPicPr>
            <p:cNvPr id="88" name="Google Shape;88;p3"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89" name="Google Shape;89;p3"/>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dirty="0">
                  <a:solidFill>
                    <a:srgbClr val="757070"/>
                  </a:solidFill>
                  <a:latin typeface="Arial"/>
                  <a:ea typeface="Arial"/>
                  <a:cs typeface="Arial"/>
                  <a:sym typeface="Arial"/>
                </a:rPr>
                <a:t>Breakout Session E  |  </a:t>
              </a:r>
              <a:r>
                <a:rPr lang="en-US" sz="2400" b="1" i="0" u="none" strike="noStrike" cap="none" dirty="0">
                  <a:solidFill>
                    <a:srgbClr val="207369"/>
                  </a:solidFill>
                  <a:latin typeface="Arial"/>
                  <a:ea typeface="Arial"/>
                  <a:cs typeface="Arial"/>
                  <a:sym typeface="Arial"/>
                </a:rPr>
                <a:t>PEOPLE</a:t>
              </a:r>
              <a:endParaRPr sz="2400" b="1" i="0" u="none" strike="noStrike" cap="none" dirty="0">
                <a:solidFill>
                  <a:srgbClr val="207369"/>
                </a:solidFill>
                <a:latin typeface="Arial"/>
                <a:ea typeface="Arial"/>
                <a:cs typeface="Arial"/>
                <a:sym typeface="Arial"/>
              </a:endParaRPr>
            </a:p>
          </p:txBody>
        </p:sp>
      </p:grpSp>
      <p:grpSp>
        <p:nvGrpSpPr>
          <p:cNvPr id="90" name="Google Shape;90;p3"/>
          <p:cNvGrpSpPr/>
          <p:nvPr/>
        </p:nvGrpSpPr>
        <p:grpSpPr>
          <a:xfrm>
            <a:off x="7094140" y="986305"/>
            <a:ext cx="3728405" cy="579550"/>
            <a:chOff x="8901447" y="986305"/>
            <a:chExt cx="1921098" cy="579550"/>
          </a:xfrm>
        </p:grpSpPr>
        <p:sp>
          <p:nvSpPr>
            <p:cNvPr id="91" name="Google Shape;91;p3"/>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3"/>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BUILT ENVIRONMENT</a:t>
              </a: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168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96"/>
        <p:cNvGrpSpPr/>
        <p:nvPr/>
      </p:nvGrpSpPr>
      <p:grpSpPr>
        <a:xfrm>
          <a:off x="0" y="0"/>
          <a:ext cx="0" cy="0"/>
          <a:chOff x="0" y="0"/>
          <a:chExt cx="0" cy="0"/>
        </a:xfrm>
      </p:grpSpPr>
      <p:sp>
        <p:nvSpPr>
          <p:cNvPr id="97" name="Google Shape;97;p4"/>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98" name="Google Shape;98;p4"/>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4"/>
          <p:cNvSpPr txBox="1"/>
          <p:nvPr/>
        </p:nvSpPr>
        <p:spPr>
          <a:xfrm>
            <a:off x="1193443" y="2331077"/>
            <a:ext cx="9751500" cy="2075913"/>
          </a:xfrm>
          <a:prstGeom prst="rect">
            <a:avLst/>
          </a:prstGeom>
          <a:noFill/>
          <a:ln>
            <a:noFill/>
          </a:ln>
        </p:spPr>
        <p:txBody>
          <a:bodyPr spcFirstLastPara="1" wrap="square" lIns="91425" tIns="45700" rIns="91425" bIns="45700" anchor="t" anchorCtr="0">
            <a:spAutoFit/>
          </a:bodyPr>
          <a:lstStyle/>
          <a:p>
            <a:pPr marL="457200" lvl="0" indent="-355600" algn="l" rtl="0">
              <a:lnSpc>
                <a:spcPct val="114999"/>
              </a:lnSpc>
              <a:spcBef>
                <a:spcPts val="0"/>
              </a:spcBef>
              <a:spcAft>
                <a:spcPts val="1200"/>
              </a:spcAft>
              <a:buClr>
                <a:srgbClr val="3A3838"/>
              </a:buClr>
              <a:buSzPts val="2000"/>
              <a:buChar char="•"/>
            </a:pPr>
            <a:r>
              <a:rPr lang="en-US" sz="1800" dirty="0">
                <a:solidFill>
                  <a:schemeClr val="dk1"/>
                </a:solidFill>
              </a:rPr>
              <a:t>Centralized place to see all properties available for rent or purchase</a:t>
            </a:r>
            <a:endParaRPr lang="en-US"/>
          </a:p>
          <a:p>
            <a:pPr marL="457200" lvl="0" indent="-355600" algn="l" rtl="0">
              <a:lnSpc>
                <a:spcPct val="114999"/>
              </a:lnSpc>
              <a:spcBef>
                <a:spcPts val="0"/>
              </a:spcBef>
              <a:spcAft>
                <a:spcPts val="1200"/>
              </a:spcAft>
              <a:buClr>
                <a:srgbClr val="3A3838"/>
              </a:buClr>
              <a:buSzPts val="2000"/>
              <a:buChar char="•"/>
            </a:pPr>
            <a:r>
              <a:rPr lang="en-US" sz="1800" dirty="0">
                <a:solidFill>
                  <a:schemeClr val="dk1"/>
                </a:solidFill>
              </a:rPr>
              <a:t>Create landlord registry for accountability</a:t>
            </a:r>
            <a:endParaRPr sz="1800" dirty="0">
              <a:solidFill>
                <a:schemeClr val="dk1"/>
              </a:solidFill>
            </a:endParaRPr>
          </a:p>
          <a:p>
            <a:pPr marL="457200" lvl="0" indent="-355600" algn="l" rtl="0">
              <a:lnSpc>
                <a:spcPct val="114999"/>
              </a:lnSpc>
              <a:spcBef>
                <a:spcPts val="0"/>
              </a:spcBef>
              <a:spcAft>
                <a:spcPts val="1200"/>
              </a:spcAft>
              <a:buClr>
                <a:srgbClr val="3A3838"/>
              </a:buClr>
              <a:buSzPts val="2000"/>
              <a:buChar char="•"/>
            </a:pPr>
            <a:r>
              <a:rPr lang="en-US" sz="1800" dirty="0">
                <a:solidFill>
                  <a:schemeClr val="dk1"/>
                </a:solidFill>
              </a:rPr>
              <a:t>A policy that mandates and addresses population density, or acreage and land preservation (park space, nature space)</a:t>
            </a:r>
            <a:endParaRPr sz="1800" dirty="0">
              <a:solidFill>
                <a:schemeClr val="dk1"/>
              </a:solidFill>
            </a:endParaRPr>
          </a:p>
          <a:p>
            <a:pPr marL="0" marR="0" lvl="0" indent="0" algn="l" rtl="0">
              <a:lnSpc>
                <a:spcPct val="114999"/>
              </a:lnSpc>
              <a:spcBef>
                <a:spcPts val="0"/>
              </a:spcBef>
              <a:spcAft>
                <a:spcPts val="0"/>
              </a:spcAft>
              <a:buNone/>
            </a:pPr>
            <a:endParaRPr/>
          </a:p>
        </p:txBody>
      </p:sp>
      <p:grpSp>
        <p:nvGrpSpPr>
          <p:cNvPr id="100" name="Google Shape;100;p4"/>
          <p:cNvGrpSpPr/>
          <p:nvPr/>
        </p:nvGrpSpPr>
        <p:grpSpPr>
          <a:xfrm>
            <a:off x="1066865" y="674128"/>
            <a:ext cx="5572125" cy="1431699"/>
            <a:chOff x="1195654" y="1242945"/>
            <a:chExt cx="5572125" cy="1431699"/>
          </a:xfrm>
        </p:grpSpPr>
        <p:pic>
          <p:nvPicPr>
            <p:cNvPr id="101" name="Google Shape;101;p4"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02" name="Google Shape;102;p4"/>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dirty="0">
                  <a:solidFill>
                    <a:srgbClr val="757070"/>
                  </a:solidFill>
                  <a:latin typeface="Arial"/>
                  <a:ea typeface="Arial"/>
                  <a:cs typeface="Arial"/>
                  <a:sym typeface="Arial"/>
                </a:rPr>
                <a:t>Breakout Session E  |  </a:t>
              </a:r>
              <a:r>
                <a:rPr lang="en-US" sz="2400" b="1" i="0" u="none" strike="noStrike" cap="none" dirty="0">
                  <a:solidFill>
                    <a:srgbClr val="207369"/>
                  </a:solidFill>
                  <a:latin typeface="Arial"/>
                  <a:ea typeface="Arial"/>
                  <a:cs typeface="Arial"/>
                  <a:sym typeface="Arial"/>
                </a:rPr>
                <a:t>PROCESS</a:t>
              </a:r>
              <a:endParaRPr sz="2400" b="1" i="0" u="none" strike="noStrike" cap="none" dirty="0">
                <a:solidFill>
                  <a:srgbClr val="207369"/>
                </a:solidFill>
                <a:latin typeface="Arial"/>
                <a:ea typeface="Arial"/>
                <a:cs typeface="Arial"/>
                <a:sym typeface="Arial"/>
              </a:endParaRPr>
            </a:p>
          </p:txBody>
        </p:sp>
      </p:grpSp>
      <p:grpSp>
        <p:nvGrpSpPr>
          <p:cNvPr id="103" name="Google Shape;103;p4"/>
          <p:cNvGrpSpPr/>
          <p:nvPr/>
        </p:nvGrpSpPr>
        <p:grpSpPr>
          <a:xfrm>
            <a:off x="7094140" y="986305"/>
            <a:ext cx="3728405" cy="579550"/>
            <a:chOff x="8901447" y="986305"/>
            <a:chExt cx="1921098" cy="579550"/>
          </a:xfrm>
        </p:grpSpPr>
        <p:sp>
          <p:nvSpPr>
            <p:cNvPr id="104" name="Google Shape;104;p4"/>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4"/>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BUILT ENVIRONMENT</a:t>
              </a: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6808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109"/>
        <p:cNvGrpSpPr/>
        <p:nvPr/>
      </p:nvGrpSpPr>
      <p:grpSpPr>
        <a:xfrm>
          <a:off x="0" y="0"/>
          <a:ext cx="0" cy="0"/>
          <a:chOff x="0" y="0"/>
          <a:chExt cx="0" cy="0"/>
        </a:xfrm>
      </p:grpSpPr>
      <p:sp>
        <p:nvSpPr>
          <p:cNvPr id="110" name="Google Shape;110;p5"/>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111" name="Google Shape;111;p5"/>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5"/>
          <p:cNvSpPr txBox="1"/>
          <p:nvPr/>
        </p:nvSpPr>
        <p:spPr>
          <a:xfrm>
            <a:off x="1193443" y="2331077"/>
            <a:ext cx="9751500" cy="2146701"/>
          </a:xfrm>
          <a:prstGeom prst="rect">
            <a:avLst/>
          </a:prstGeom>
          <a:noFill/>
          <a:ln>
            <a:noFill/>
          </a:ln>
        </p:spPr>
        <p:txBody>
          <a:bodyPr spcFirstLastPara="1" wrap="square" lIns="91425" tIns="45700" rIns="91425" bIns="45700" anchor="t" anchorCtr="0">
            <a:spAutoFit/>
          </a:bodyPr>
          <a:lstStyle/>
          <a:p>
            <a:pPr marL="457200" lvl="0" indent="-355600" algn="l" rtl="0">
              <a:lnSpc>
                <a:spcPct val="114999"/>
              </a:lnSpc>
              <a:spcBef>
                <a:spcPts val="0"/>
              </a:spcBef>
              <a:spcAft>
                <a:spcPts val="1200"/>
              </a:spcAft>
              <a:buClr>
                <a:srgbClr val="3A3838"/>
              </a:buClr>
              <a:buSzPts val="2000"/>
              <a:buChar char="•"/>
            </a:pPr>
            <a:r>
              <a:rPr lang="en-US" sz="1800" dirty="0">
                <a:solidFill>
                  <a:schemeClr val="dk1"/>
                </a:solidFill>
              </a:rPr>
              <a:t>A project we could do quickly, making sure people have access to transpiration to community health events</a:t>
            </a:r>
            <a:endParaRPr lang="en-US"/>
          </a:p>
          <a:p>
            <a:pPr marL="457200" lvl="0" indent="-355600" algn="l" rtl="0">
              <a:lnSpc>
                <a:spcPct val="114999"/>
              </a:lnSpc>
              <a:spcBef>
                <a:spcPts val="0"/>
              </a:spcBef>
              <a:spcAft>
                <a:spcPts val="1200"/>
              </a:spcAft>
              <a:buClr>
                <a:srgbClr val="3A3838"/>
              </a:buClr>
              <a:buSzPts val="2000"/>
              <a:buChar char="•"/>
            </a:pPr>
            <a:r>
              <a:rPr lang="en-US" sz="1800" dirty="0">
                <a:solidFill>
                  <a:schemeClr val="dk1"/>
                </a:solidFill>
              </a:rPr>
              <a:t>Provide simple interest loans to allow homeowners to pay off homes quicker.</a:t>
            </a:r>
            <a:endParaRPr sz="1800" dirty="0">
              <a:solidFill>
                <a:schemeClr val="dk1"/>
              </a:solidFill>
            </a:endParaRPr>
          </a:p>
          <a:p>
            <a:pPr marL="457200" indent="-355600">
              <a:lnSpc>
                <a:spcPct val="114999"/>
              </a:lnSpc>
              <a:spcAft>
                <a:spcPts val="1200"/>
              </a:spcAft>
              <a:buClr>
                <a:srgbClr val="3A3838"/>
              </a:buClr>
              <a:buSzPts val="2000"/>
              <a:buChar char="•"/>
            </a:pPr>
            <a:r>
              <a:rPr lang="en-US" sz="1800" dirty="0">
                <a:solidFill>
                  <a:schemeClr val="dk1"/>
                </a:solidFill>
              </a:rPr>
              <a:t>Create a finical aid service for people wanting to build ADUs that have a barrier to loans now</a:t>
            </a:r>
            <a:endParaRPr sz="1800" dirty="0">
              <a:solidFill>
                <a:schemeClr val="dk1"/>
              </a:solidFill>
            </a:endParaRPr>
          </a:p>
        </p:txBody>
      </p:sp>
      <p:grpSp>
        <p:nvGrpSpPr>
          <p:cNvPr id="113" name="Google Shape;113;p5"/>
          <p:cNvGrpSpPr/>
          <p:nvPr/>
        </p:nvGrpSpPr>
        <p:grpSpPr>
          <a:xfrm>
            <a:off x="1066865" y="674128"/>
            <a:ext cx="5572125" cy="1431699"/>
            <a:chOff x="1195654" y="1242945"/>
            <a:chExt cx="5572125" cy="1431699"/>
          </a:xfrm>
        </p:grpSpPr>
        <p:pic>
          <p:nvPicPr>
            <p:cNvPr id="114" name="Google Shape;114;p5"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15" name="Google Shape;115;p5"/>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i="0" u="none" strike="noStrike" cap="none" dirty="0">
                  <a:solidFill>
                    <a:srgbClr val="757070"/>
                  </a:solidFill>
                  <a:latin typeface="Arial"/>
                  <a:ea typeface="Arial"/>
                  <a:cs typeface="Arial"/>
                  <a:sym typeface="Arial"/>
                </a:rPr>
                <a:t>Breakout Session E  |  </a:t>
              </a:r>
              <a:r>
                <a:rPr lang="en-US" sz="2400" b="1" i="0" u="none" strike="noStrike" cap="none" dirty="0">
                  <a:solidFill>
                    <a:srgbClr val="207369"/>
                  </a:solidFill>
                  <a:latin typeface="Arial"/>
                  <a:ea typeface="Arial"/>
                  <a:cs typeface="Arial"/>
                  <a:sym typeface="Arial"/>
                </a:rPr>
                <a:t>PRODUCT</a:t>
              </a:r>
              <a:endParaRPr sz="2400" b="1" i="0" u="none" strike="noStrike" cap="none" dirty="0">
                <a:solidFill>
                  <a:srgbClr val="207369"/>
                </a:solidFill>
                <a:latin typeface="Arial"/>
                <a:ea typeface="Arial"/>
                <a:cs typeface="Arial"/>
                <a:sym typeface="Arial"/>
              </a:endParaRPr>
            </a:p>
          </p:txBody>
        </p:sp>
      </p:grpSp>
      <p:grpSp>
        <p:nvGrpSpPr>
          <p:cNvPr id="116" name="Google Shape;116;p5"/>
          <p:cNvGrpSpPr/>
          <p:nvPr/>
        </p:nvGrpSpPr>
        <p:grpSpPr>
          <a:xfrm>
            <a:off x="7094140" y="986305"/>
            <a:ext cx="3728405" cy="579550"/>
            <a:chOff x="8901447" y="986305"/>
            <a:chExt cx="1921098" cy="579550"/>
          </a:xfrm>
        </p:grpSpPr>
        <p:sp>
          <p:nvSpPr>
            <p:cNvPr id="117" name="Google Shape;117;p5"/>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5"/>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BUILT ENVIRONMENT</a:t>
              </a: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4794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91"/>
        <p:cNvGrpSpPr/>
        <p:nvPr/>
      </p:nvGrpSpPr>
      <p:grpSpPr>
        <a:xfrm>
          <a:off x="0" y="0"/>
          <a:ext cx="0" cy="0"/>
          <a:chOff x="0" y="0"/>
          <a:chExt cx="0" cy="0"/>
        </a:xfrm>
      </p:grpSpPr>
      <p:sp>
        <p:nvSpPr>
          <p:cNvPr id="92" name="Google Shape;92;p2"/>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93" name="Google Shape;93;p2"/>
          <p:cNvSpPr/>
          <p:nvPr/>
        </p:nvSpPr>
        <p:spPr>
          <a:xfrm>
            <a:off x="691167"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4" name="Google Shape;94;p2"/>
          <p:cNvGrpSpPr/>
          <p:nvPr/>
        </p:nvGrpSpPr>
        <p:grpSpPr>
          <a:xfrm>
            <a:off x="1054994" y="1494387"/>
            <a:ext cx="10230298" cy="4660353"/>
            <a:chOff x="958402" y="1282700"/>
            <a:chExt cx="10230298" cy="4660353"/>
          </a:xfrm>
        </p:grpSpPr>
        <p:grpSp>
          <p:nvGrpSpPr>
            <p:cNvPr id="95" name="Google Shape;95;p2"/>
            <p:cNvGrpSpPr/>
            <p:nvPr/>
          </p:nvGrpSpPr>
          <p:grpSpPr>
            <a:xfrm>
              <a:off x="7995634" y="1282700"/>
              <a:ext cx="3193066" cy="4660353"/>
              <a:chOff x="7995634" y="1282700"/>
              <a:chExt cx="3193066" cy="4660353"/>
            </a:xfrm>
          </p:grpSpPr>
          <p:sp>
            <p:nvSpPr>
              <p:cNvPr id="96" name="Google Shape;96;p2"/>
              <p:cNvSpPr txBox="1"/>
              <p:nvPr/>
            </p:nvSpPr>
            <p:spPr>
              <a:xfrm>
                <a:off x="7998853" y="4209245"/>
                <a:ext cx="3183229" cy="17338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Coordinated System</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Maximized health for all</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Culturally appropriate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Responsive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Respectful</a:t>
                </a:r>
                <a:endParaRPr/>
              </a:p>
            </p:txBody>
          </p:sp>
          <p:grpSp>
            <p:nvGrpSpPr>
              <p:cNvPr id="97" name="Google Shape;97;p2"/>
              <p:cNvGrpSpPr/>
              <p:nvPr/>
            </p:nvGrpSpPr>
            <p:grpSpPr>
              <a:xfrm>
                <a:off x="7995634" y="1282700"/>
                <a:ext cx="3193066" cy="2783803"/>
                <a:chOff x="7995634" y="1282700"/>
                <a:chExt cx="3193066" cy="2783803"/>
              </a:xfrm>
            </p:grpSpPr>
            <p:pic>
              <p:nvPicPr>
                <p:cNvPr id="98" name="Google Shape;98;p2" descr="A picture containing handcart, transport&#10;&#10;Description automatically generated"/>
                <p:cNvPicPr preferRelativeResize="0"/>
                <p:nvPr/>
              </p:nvPicPr>
              <p:blipFill rotWithShape="1">
                <a:blip r:embed="rId5">
                  <a:alphaModFix/>
                </a:blip>
                <a:srcRect t="16194"/>
                <a:stretch/>
              </p:blipFill>
              <p:spPr>
                <a:xfrm>
                  <a:off x="8001000" y="1282700"/>
                  <a:ext cx="3187700" cy="2628901"/>
                </a:xfrm>
                <a:prstGeom prst="rect">
                  <a:avLst/>
                </a:prstGeom>
                <a:noFill/>
                <a:ln>
                  <a:noFill/>
                </a:ln>
              </p:spPr>
            </p:pic>
            <p:sp>
              <p:nvSpPr>
                <p:cNvPr id="99" name="Google Shape;99;p2"/>
                <p:cNvSpPr/>
                <p:nvPr/>
              </p:nvSpPr>
              <p:spPr>
                <a:xfrm>
                  <a:off x="7995634" y="3486953"/>
                  <a:ext cx="318751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8736169" y="3543838"/>
                  <a:ext cx="17021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PRODUCT</a:t>
                  </a:r>
                  <a:endParaRPr sz="2400" b="1" i="0" u="none" strike="noStrike" cap="none">
                    <a:solidFill>
                      <a:schemeClr val="lt1"/>
                    </a:solidFill>
                    <a:latin typeface="Calibri"/>
                    <a:ea typeface="Calibri"/>
                    <a:cs typeface="Calibri"/>
                    <a:sym typeface="Calibri"/>
                  </a:endParaRPr>
                </a:p>
              </p:txBody>
            </p:sp>
          </p:grpSp>
        </p:grpSp>
        <p:grpSp>
          <p:nvGrpSpPr>
            <p:cNvPr id="101" name="Google Shape;101;p2"/>
            <p:cNvGrpSpPr/>
            <p:nvPr/>
          </p:nvGrpSpPr>
          <p:grpSpPr>
            <a:xfrm>
              <a:off x="958402" y="1282700"/>
              <a:ext cx="3187518" cy="3993503"/>
              <a:chOff x="958402" y="1282700"/>
              <a:chExt cx="3187518" cy="3993503"/>
            </a:xfrm>
          </p:grpSpPr>
          <p:sp>
            <p:nvSpPr>
              <p:cNvPr id="102" name="Google Shape;102;p2"/>
              <p:cNvSpPr txBox="1"/>
              <p:nvPr/>
            </p:nvSpPr>
            <p:spPr>
              <a:xfrm>
                <a:off x="1270714" y="4209244"/>
                <a:ext cx="2560751" cy="106695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Right people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Right roles</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Right environment</a:t>
                </a:r>
                <a:endParaRPr/>
              </a:p>
            </p:txBody>
          </p:sp>
          <p:grpSp>
            <p:nvGrpSpPr>
              <p:cNvPr id="103" name="Google Shape;103;p2"/>
              <p:cNvGrpSpPr/>
              <p:nvPr/>
            </p:nvGrpSpPr>
            <p:grpSpPr>
              <a:xfrm>
                <a:off x="958402" y="1282700"/>
                <a:ext cx="3187518" cy="2783802"/>
                <a:chOff x="958402" y="1282700"/>
                <a:chExt cx="3187518" cy="2783802"/>
              </a:xfrm>
            </p:grpSpPr>
            <p:pic>
              <p:nvPicPr>
                <p:cNvPr id="104" name="Google Shape;104;p2" descr="A group of people posing for a photo&#10;&#10;Description automatically generated"/>
                <p:cNvPicPr preferRelativeResize="0"/>
                <p:nvPr/>
              </p:nvPicPr>
              <p:blipFill rotWithShape="1">
                <a:blip r:embed="rId6">
                  <a:alphaModFix/>
                </a:blip>
                <a:srcRect t="243" r="12484" b="523"/>
                <a:stretch/>
              </p:blipFill>
              <p:spPr>
                <a:xfrm>
                  <a:off x="958402" y="1282700"/>
                  <a:ext cx="3185932" cy="2403360"/>
                </a:xfrm>
                <a:prstGeom prst="rect">
                  <a:avLst/>
                </a:prstGeom>
                <a:noFill/>
                <a:ln>
                  <a:noFill/>
                </a:ln>
              </p:spPr>
            </p:pic>
            <p:grpSp>
              <p:nvGrpSpPr>
                <p:cNvPr id="105" name="Google Shape;105;p2"/>
                <p:cNvGrpSpPr/>
                <p:nvPr/>
              </p:nvGrpSpPr>
              <p:grpSpPr>
                <a:xfrm>
                  <a:off x="958402" y="3486952"/>
                  <a:ext cx="3187518" cy="579550"/>
                  <a:chOff x="884348" y="3046925"/>
                  <a:chExt cx="3187518" cy="579550"/>
                </a:xfrm>
              </p:grpSpPr>
              <p:sp>
                <p:nvSpPr>
                  <p:cNvPr id="106" name="Google Shape;106;p2"/>
                  <p:cNvSpPr/>
                  <p:nvPr/>
                </p:nvSpPr>
                <p:spPr>
                  <a:xfrm>
                    <a:off x="884348" y="3046925"/>
                    <a:ext cx="318751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p:nvPr/>
                </p:nvSpPr>
                <p:spPr>
                  <a:xfrm>
                    <a:off x="1622737" y="3103810"/>
                    <a:ext cx="17021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PEOPLE</a:t>
                    </a:r>
                    <a:endParaRPr sz="2400" b="1" i="0" u="none" strike="noStrike" cap="none">
                      <a:solidFill>
                        <a:schemeClr val="lt1"/>
                      </a:solidFill>
                      <a:latin typeface="Calibri"/>
                      <a:ea typeface="Calibri"/>
                      <a:cs typeface="Calibri"/>
                      <a:sym typeface="Calibri"/>
                    </a:endParaRPr>
                  </a:p>
                </p:txBody>
              </p:sp>
            </p:grpSp>
          </p:grpSp>
        </p:grpSp>
        <p:grpSp>
          <p:nvGrpSpPr>
            <p:cNvPr id="108" name="Google Shape;108;p2"/>
            <p:cNvGrpSpPr/>
            <p:nvPr/>
          </p:nvGrpSpPr>
          <p:grpSpPr>
            <a:xfrm>
              <a:off x="4477018" y="1282700"/>
              <a:ext cx="3187518" cy="4660352"/>
              <a:chOff x="4479164" y="1282700"/>
              <a:chExt cx="3187518" cy="4660352"/>
            </a:xfrm>
          </p:grpSpPr>
          <p:sp>
            <p:nvSpPr>
              <p:cNvPr id="109" name="Google Shape;109;p2"/>
              <p:cNvSpPr txBox="1"/>
              <p:nvPr/>
            </p:nvSpPr>
            <p:spPr>
              <a:xfrm>
                <a:off x="4895582" y="4209244"/>
                <a:ext cx="2560751" cy="17338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Efficient</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Equitable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Effective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Scalable</a:t>
                </a:r>
                <a:endParaRPr/>
              </a:p>
              <a:p>
                <a:pPr marL="285750" marR="0" lvl="0" indent="-285750" algn="l" rtl="0">
                  <a:spcBef>
                    <a:spcPts val="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Sustainable</a:t>
                </a:r>
                <a:endParaRPr/>
              </a:p>
            </p:txBody>
          </p:sp>
          <p:grpSp>
            <p:nvGrpSpPr>
              <p:cNvPr id="110" name="Google Shape;110;p2"/>
              <p:cNvGrpSpPr/>
              <p:nvPr/>
            </p:nvGrpSpPr>
            <p:grpSpPr>
              <a:xfrm>
                <a:off x="4479164" y="1282700"/>
                <a:ext cx="3187518" cy="2783802"/>
                <a:chOff x="4479164" y="1282700"/>
                <a:chExt cx="3187518" cy="2783802"/>
              </a:xfrm>
            </p:grpSpPr>
            <p:pic>
              <p:nvPicPr>
                <p:cNvPr id="111" name="Google Shape;111;p2" descr="A picture containing metalware, gear&#10;&#10;Description automatically generated"/>
                <p:cNvPicPr preferRelativeResize="0"/>
                <p:nvPr/>
              </p:nvPicPr>
              <p:blipFill rotWithShape="1">
                <a:blip r:embed="rId7">
                  <a:alphaModFix/>
                </a:blip>
                <a:srcRect l="-125" t="19141"/>
                <a:stretch/>
              </p:blipFill>
              <p:spPr>
                <a:xfrm>
                  <a:off x="4495263" y="1282700"/>
                  <a:ext cx="3153536" cy="2628902"/>
                </a:xfrm>
                <a:prstGeom prst="rect">
                  <a:avLst/>
                </a:prstGeom>
                <a:noFill/>
                <a:ln>
                  <a:noFill/>
                </a:ln>
              </p:spPr>
            </p:pic>
            <p:grpSp>
              <p:nvGrpSpPr>
                <p:cNvPr id="112" name="Google Shape;112;p2"/>
                <p:cNvGrpSpPr/>
                <p:nvPr/>
              </p:nvGrpSpPr>
              <p:grpSpPr>
                <a:xfrm>
                  <a:off x="4479164" y="3486952"/>
                  <a:ext cx="3187518" cy="579550"/>
                  <a:chOff x="4479164" y="3486952"/>
                  <a:chExt cx="3187518" cy="579550"/>
                </a:xfrm>
              </p:grpSpPr>
              <p:sp>
                <p:nvSpPr>
                  <p:cNvPr id="113" name="Google Shape;113;p2"/>
                  <p:cNvSpPr/>
                  <p:nvPr/>
                </p:nvSpPr>
                <p:spPr>
                  <a:xfrm>
                    <a:off x="4479164" y="3486952"/>
                    <a:ext cx="318751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txBox="1"/>
                  <p:nvPr/>
                </p:nvSpPr>
                <p:spPr>
                  <a:xfrm>
                    <a:off x="5228288" y="3543837"/>
                    <a:ext cx="169142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PROCESS</a:t>
                    </a:r>
                    <a:endParaRPr sz="2400" b="1" i="0" u="none" strike="noStrike" cap="none">
                      <a:solidFill>
                        <a:schemeClr val="lt1"/>
                      </a:solidFill>
                      <a:latin typeface="Calibri"/>
                      <a:ea typeface="Calibri"/>
                      <a:cs typeface="Calibri"/>
                      <a:sym typeface="Calibri"/>
                    </a:endParaRPr>
                  </a:p>
                </p:txBody>
              </p:sp>
            </p:grpSp>
          </p:grpSp>
        </p:grpSp>
      </p:grpSp>
      <p:sp>
        <p:nvSpPr>
          <p:cNvPr id="115" name="Google Shape;115;p2"/>
          <p:cNvSpPr txBox="1"/>
          <p:nvPr/>
        </p:nvSpPr>
        <p:spPr>
          <a:xfrm>
            <a:off x="4974874" y="708822"/>
            <a:ext cx="2594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rgbClr val="086B60"/>
                </a:solidFill>
                <a:ea typeface="Calibri"/>
                <a:cs typeface="Calibri"/>
                <a:sym typeface="Calibri"/>
              </a:rPr>
              <a:t>The 3 </a:t>
            </a:r>
            <a:r>
              <a:rPr lang="en-US" sz="4000" b="1" dirty="0">
                <a:solidFill>
                  <a:srgbClr val="086B60"/>
                </a:solidFill>
                <a:ea typeface="Calibri"/>
                <a:cs typeface="Calibri"/>
                <a:sym typeface="Calibri"/>
              </a:rPr>
              <a:t>Ps</a:t>
            </a:r>
            <a:endParaRPr lang="en-US" sz="1800" dirty="0">
              <a:solidFill>
                <a:schemeClr val="dk1"/>
              </a:solidFill>
              <a:cs typeface="Calibri"/>
            </a:endParaRPr>
          </a:p>
        </p:txBody>
      </p:sp>
    </p:spTree>
    <p:extLst>
      <p:ext uri="{BB962C8B-B14F-4D97-AF65-F5344CB8AC3E}">
        <p14:creationId xmlns:p14="http://schemas.microsoft.com/office/powerpoint/2010/main" val="299224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119"/>
        <p:cNvGrpSpPr/>
        <p:nvPr/>
      </p:nvGrpSpPr>
      <p:grpSpPr>
        <a:xfrm>
          <a:off x="0" y="0"/>
          <a:ext cx="0" cy="0"/>
          <a:chOff x="0" y="0"/>
          <a:chExt cx="0" cy="0"/>
        </a:xfrm>
      </p:grpSpPr>
      <p:sp>
        <p:nvSpPr>
          <p:cNvPr id="120" name="Google Shape;120;p3"/>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Please email </a:t>
            </a:r>
            <a:r>
              <a:rPr lang="en-US" sz="2400" u="sng">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u="sng">
                <a:solidFill>
                  <a:srgbClr val="000000"/>
                </a:solidFill>
                <a:latin typeface="Libre Franklin"/>
                <a:ea typeface="Libre Franklin"/>
                <a:cs typeface="Libre Franklin"/>
                <a:sym typeface="Libre Franklin"/>
              </a:rPr>
              <a:t> </a:t>
            </a:r>
            <a:r>
              <a:rPr lang="en-US" sz="2400">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Visit </a:t>
            </a:r>
            <a:r>
              <a:rPr lang="en-US" sz="2400" u="sng">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p:txBody>
      </p:sp>
      <p:sp>
        <p:nvSpPr>
          <p:cNvPr id="121" name="Google Shape;121;p3"/>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
          <p:cNvSpPr txBox="1"/>
          <p:nvPr/>
        </p:nvSpPr>
        <p:spPr>
          <a:xfrm>
            <a:off x="1193443" y="2331077"/>
            <a:ext cx="9751500" cy="3631723"/>
          </a:xfrm>
          <a:prstGeom prst="rect">
            <a:avLst/>
          </a:prstGeom>
          <a:noFill/>
          <a:ln>
            <a:noFill/>
          </a:ln>
        </p:spPr>
        <p:txBody>
          <a:bodyPr spcFirstLastPara="1" wrap="square" lIns="91425" tIns="45700" rIns="91425" bIns="45700" anchor="t" anchorCtr="0">
            <a:spAutoFit/>
          </a:bodyPr>
          <a:lstStyle/>
          <a:p>
            <a:pPr marL="285750" indent="-285750">
              <a:lnSpc>
                <a:spcPct val="114999"/>
              </a:lnSpc>
              <a:buClr>
                <a:srgbClr val="3A3838"/>
              </a:buClr>
              <a:buSzPts val="2000"/>
              <a:buChar char="•"/>
            </a:pPr>
            <a:r>
              <a:rPr lang="en-US" sz="1800" dirty="0"/>
              <a:t>Patients</a:t>
            </a:r>
            <a:endParaRPr lang="en-US"/>
          </a:p>
          <a:p>
            <a:pPr lvl="8">
              <a:lnSpc>
                <a:spcPct val="114999"/>
              </a:lnSpc>
              <a:buSzPts val="2000"/>
            </a:pPr>
            <a:r>
              <a:rPr lang="en-US" sz="1800" dirty="0"/>
              <a:t>         Uninsured/Underinsured</a:t>
            </a:r>
          </a:p>
          <a:p>
            <a:pPr lvl="8">
              <a:lnSpc>
                <a:spcPct val="114999"/>
              </a:lnSpc>
              <a:buSzPts val="2000"/>
            </a:pPr>
            <a:r>
              <a:rPr lang="en-US" sz="1800" dirty="0"/>
              <a:t>         With chronic medical conditions, mental health concerns</a:t>
            </a:r>
          </a:p>
          <a:p>
            <a:pPr lvl="8">
              <a:lnSpc>
                <a:spcPct val="114999"/>
              </a:lnSpc>
              <a:buSzPts val="2000"/>
            </a:pPr>
            <a:r>
              <a:rPr lang="en-US" sz="1800" dirty="0"/>
              <a:t>         Underserved</a:t>
            </a:r>
          </a:p>
          <a:p>
            <a:pPr marL="285750" indent="-285750">
              <a:lnSpc>
                <a:spcPct val="114999"/>
              </a:lnSpc>
              <a:buSzPts val="2000"/>
              <a:buChar char="•"/>
            </a:pPr>
            <a:r>
              <a:rPr lang="en-US" sz="1800" dirty="0"/>
              <a:t>Providers</a:t>
            </a:r>
          </a:p>
          <a:p>
            <a:pPr marL="285750" marR="0" lvl="0" indent="-285750" algn="l" rtl="0">
              <a:lnSpc>
                <a:spcPct val="114999"/>
              </a:lnSpc>
              <a:spcBef>
                <a:spcPts val="0"/>
              </a:spcBef>
              <a:spcAft>
                <a:spcPts val="0"/>
              </a:spcAft>
              <a:buClr>
                <a:srgbClr val="3A3838"/>
              </a:buClr>
              <a:buSzPts val="2000"/>
              <a:buChar char="•"/>
            </a:pPr>
            <a:r>
              <a:rPr lang="en-US" sz="1800" dirty="0"/>
              <a:t>Insurance companies</a:t>
            </a:r>
            <a:endParaRPr sz="1800"/>
          </a:p>
          <a:p>
            <a:pPr marL="285750" marR="0" lvl="0" indent="-285750" algn="l" rtl="0">
              <a:lnSpc>
                <a:spcPct val="114999"/>
              </a:lnSpc>
              <a:spcBef>
                <a:spcPts val="0"/>
              </a:spcBef>
              <a:spcAft>
                <a:spcPts val="0"/>
              </a:spcAft>
              <a:buClr>
                <a:srgbClr val="3A3838"/>
              </a:buClr>
              <a:buSzPts val="2000"/>
              <a:buChar char="•"/>
            </a:pPr>
            <a:r>
              <a:rPr lang="en-US" sz="1800" dirty="0"/>
              <a:t>Government</a:t>
            </a:r>
            <a:endParaRPr sz="1800"/>
          </a:p>
          <a:p>
            <a:pPr marL="285750" marR="0" lvl="0" indent="-285750" algn="l" rtl="0">
              <a:lnSpc>
                <a:spcPct val="114999"/>
              </a:lnSpc>
              <a:spcBef>
                <a:spcPts val="0"/>
              </a:spcBef>
              <a:spcAft>
                <a:spcPts val="0"/>
              </a:spcAft>
              <a:buClr>
                <a:srgbClr val="3A3838"/>
              </a:buClr>
              <a:buSzPts val="2000"/>
              <a:buChar char="•"/>
            </a:pPr>
            <a:r>
              <a:rPr lang="en-US" sz="1800" dirty="0"/>
              <a:t>Large employers</a:t>
            </a:r>
            <a:endParaRPr sz="1800"/>
          </a:p>
          <a:p>
            <a:pPr marL="285750" marR="0" lvl="0" indent="-285750" algn="l" rtl="0">
              <a:lnSpc>
                <a:spcPct val="114999"/>
              </a:lnSpc>
              <a:spcBef>
                <a:spcPts val="0"/>
              </a:spcBef>
              <a:spcAft>
                <a:spcPts val="0"/>
              </a:spcAft>
              <a:buClr>
                <a:srgbClr val="3A3838"/>
              </a:buClr>
              <a:buSzPts val="2000"/>
              <a:buChar char="•"/>
            </a:pPr>
            <a:r>
              <a:rPr lang="en-US" sz="1800" dirty="0"/>
              <a:t>Community Organizations</a:t>
            </a:r>
            <a:endParaRPr sz="1800"/>
          </a:p>
          <a:p>
            <a:pPr marL="285750" marR="0" lvl="0" indent="-285750" algn="l" rtl="0">
              <a:lnSpc>
                <a:spcPct val="114999"/>
              </a:lnSpc>
              <a:spcBef>
                <a:spcPts val="0"/>
              </a:spcBef>
              <a:spcAft>
                <a:spcPts val="0"/>
              </a:spcAft>
              <a:buClr>
                <a:srgbClr val="3A3838"/>
              </a:buClr>
              <a:buSzPts val="2000"/>
              <a:buChar char="•"/>
            </a:pPr>
            <a:r>
              <a:rPr lang="en-US" sz="1800" dirty="0"/>
              <a:t>Policy Makers</a:t>
            </a:r>
            <a:endParaRPr sz="1800" dirty="0">
              <a:solidFill>
                <a:srgbClr val="3A3838"/>
              </a:solidFill>
            </a:endParaRPr>
          </a:p>
          <a:p>
            <a:pPr marL="0" marR="0" lvl="0" indent="0" algn="l" rtl="0">
              <a:lnSpc>
                <a:spcPct val="114999"/>
              </a:lnSpc>
              <a:spcBef>
                <a:spcPts val="0"/>
              </a:spcBef>
              <a:spcAft>
                <a:spcPts val="0"/>
              </a:spcAft>
              <a:buNone/>
            </a:pPr>
            <a:endParaRPr sz="2000">
              <a:solidFill>
                <a:srgbClr val="3A3838"/>
              </a:solidFill>
            </a:endParaRPr>
          </a:p>
        </p:txBody>
      </p:sp>
      <p:grpSp>
        <p:nvGrpSpPr>
          <p:cNvPr id="123" name="Google Shape;123;p3"/>
          <p:cNvGrpSpPr/>
          <p:nvPr/>
        </p:nvGrpSpPr>
        <p:grpSpPr>
          <a:xfrm>
            <a:off x="1066865" y="674128"/>
            <a:ext cx="5572125" cy="1431699"/>
            <a:chOff x="1195654" y="1242945"/>
            <a:chExt cx="5572125" cy="1431699"/>
          </a:xfrm>
        </p:grpSpPr>
        <p:pic>
          <p:nvPicPr>
            <p:cNvPr id="124" name="Google Shape;124;p3"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25" name="Google Shape;125;p3"/>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dirty="0">
                  <a:solidFill>
                    <a:srgbClr val="757070"/>
                  </a:solidFill>
                  <a:latin typeface="Arial"/>
                  <a:ea typeface="Arial"/>
                  <a:cs typeface="Arial"/>
                  <a:sym typeface="Arial"/>
                </a:rPr>
                <a:t>Breakout Session A  |  </a:t>
              </a:r>
              <a:r>
                <a:rPr lang="en-US" sz="2400" b="1" dirty="0">
                  <a:solidFill>
                    <a:srgbClr val="207369"/>
                  </a:solidFill>
                  <a:latin typeface="Arial"/>
                  <a:ea typeface="Arial"/>
                  <a:cs typeface="Arial"/>
                  <a:sym typeface="Arial"/>
                </a:rPr>
                <a:t>PEOPLE</a:t>
              </a:r>
              <a:endParaRPr sz="2400" b="1" dirty="0">
                <a:solidFill>
                  <a:srgbClr val="207369"/>
                </a:solidFill>
                <a:latin typeface="Arial"/>
                <a:ea typeface="Arial"/>
                <a:cs typeface="Arial"/>
                <a:sym typeface="Arial"/>
              </a:endParaRPr>
            </a:p>
          </p:txBody>
        </p:sp>
      </p:grpSp>
      <p:grpSp>
        <p:nvGrpSpPr>
          <p:cNvPr id="126" name="Google Shape;126;p3"/>
          <p:cNvGrpSpPr/>
          <p:nvPr/>
        </p:nvGrpSpPr>
        <p:grpSpPr>
          <a:xfrm>
            <a:off x="7094140" y="986305"/>
            <a:ext cx="3728405" cy="579550"/>
            <a:chOff x="8901447" y="986305"/>
            <a:chExt cx="1921098" cy="579550"/>
          </a:xfrm>
        </p:grpSpPr>
        <p:sp>
          <p:nvSpPr>
            <p:cNvPr id="127" name="Google Shape;127;p3"/>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SOCIAL SAFETY NET</a:t>
              </a:r>
              <a:endParaRPr sz="2400" b="1">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624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132"/>
        <p:cNvGrpSpPr/>
        <p:nvPr/>
      </p:nvGrpSpPr>
      <p:grpSpPr>
        <a:xfrm>
          <a:off x="0" y="0"/>
          <a:ext cx="0" cy="0"/>
          <a:chOff x="0" y="0"/>
          <a:chExt cx="0" cy="0"/>
        </a:xfrm>
      </p:grpSpPr>
      <p:sp>
        <p:nvSpPr>
          <p:cNvPr id="133" name="Google Shape;133;p4"/>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Please email </a:t>
            </a:r>
            <a:r>
              <a:rPr lang="en-US" sz="2400" u="sng">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u="sng">
                <a:solidFill>
                  <a:srgbClr val="000000"/>
                </a:solidFill>
                <a:latin typeface="Libre Franklin"/>
                <a:ea typeface="Libre Franklin"/>
                <a:cs typeface="Libre Franklin"/>
                <a:sym typeface="Libre Franklin"/>
              </a:rPr>
              <a:t> </a:t>
            </a:r>
            <a:r>
              <a:rPr lang="en-US" sz="2400">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Visit </a:t>
            </a:r>
            <a:r>
              <a:rPr lang="en-US" sz="2400" u="sng">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p:txBody>
      </p:sp>
      <p:sp>
        <p:nvSpPr>
          <p:cNvPr id="134" name="Google Shape;134;p4"/>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4"/>
          <p:cNvSpPr txBox="1"/>
          <p:nvPr/>
        </p:nvSpPr>
        <p:spPr>
          <a:xfrm>
            <a:off x="925350" y="2204075"/>
            <a:ext cx="6976800" cy="4708941"/>
          </a:xfrm>
          <a:prstGeom prst="rect">
            <a:avLst/>
          </a:prstGeom>
          <a:noFill/>
          <a:ln>
            <a:noFill/>
          </a:ln>
        </p:spPr>
        <p:txBody>
          <a:bodyPr spcFirstLastPara="1" wrap="square" lIns="91425" tIns="45700" rIns="91425" bIns="45700" anchor="t" anchorCtr="0">
            <a:spAutoFit/>
          </a:bodyPr>
          <a:lstStyle/>
          <a:p>
            <a:pPr marL="450850" lvl="0" indent="-342900" algn="l" rtl="0">
              <a:lnSpc>
                <a:spcPct val="100000"/>
              </a:lnSpc>
              <a:spcBef>
                <a:spcPts val="1500"/>
              </a:spcBef>
              <a:spcAft>
                <a:spcPts val="0"/>
              </a:spcAft>
              <a:buClr>
                <a:srgbClr val="3A3838"/>
              </a:buClr>
              <a:buSzPts val="1900"/>
              <a:buChar char="•"/>
            </a:pPr>
            <a:r>
              <a:rPr lang="en-US" sz="1800" dirty="0">
                <a:solidFill>
                  <a:srgbClr val="3A3838"/>
                </a:solidFill>
              </a:rPr>
              <a:t>Insurance</a:t>
            </a:r>
            <a:endParaRPr lang="en-US" sz="1800"/>
          </a:p>
          <a:p>
            <a:pPr marL="908050" marR="0" lvl="1" indent="-342900" algn="l" rtl="0">
              <a:lnSpc>
                <a:spcPct val="100000"/>
              </a:lnSpc>
              <a:spcBef>
                <a:spcPts val="0"/>
              </a:spcBef>
              <a:spcAft>
                <a:spcPts val="0"/>
              </a:spcAft>
              <a:buClr>
                <a:srgbClr val="3A3838"/>
              </a:buClr>
              <a:buSzPts val="1900"/>
              <a:buChar char="•"/>
            </a:pPr>
            <a:r>
              <a:rPr lang="en-US" sz="1800" dirty="0">
                <a:solidFill>
                  <a:srgbClr val="3A3838"/>
                </a:solidFill>
              </a:rPr>
              <a:t>Education</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Programming</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Awareness of services</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Toolbox</a:t>
            </a:r>
            <a:endParaRPr sz="1800">
              <a:solidFill>
                <a:srgbClr val="3A3838"/>
              </a:solidFill>
            </a:endParaRPr>
          </a:p>
          <a:p>
            <a:pPr marL="908050" marR="0" lvl="1" indent="-342900" algn="l" rtl="0">
              <a:lnSpc>
                <a:spcPct val="100000"/>
              </a:lnSpc>
              <a:spcBef>
                <a:spcPts val="0"/>
              </a:spcBef>
              <a:spcAft>
                <a:spcPts val="0"/>
              </a:spcAft>
              <a:buClr>
                <a:srgbClr val="3A3838"/>
              </a:buClr>
              <a:buSzPts val="1900"/>
              <a:buChar char="•"/>
            </a:pPr>
            <a:r>
              <a:rPr lang="en-US" sz="1800" dirty="0">
                <a:solidFill>
                  <a:srgbClr val="3A3838"/>
                </a:solidFill>
              </a:rPr>
              <a:t>Accessibility for Patients</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Telehealth</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Preventative care incentives</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No-cost, convenient services</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Location: Disadvantaged areas</a:t>
            </a:r>
            <a:endParaRPr sz="1800">
              <a:solidFill>
                <a:srgbClr val="3A3838"/>
              </a:solidFill>
            </a:endParaRPr>
          </a:p>
          <a:p>
            <a:pPr marL="908050" marR="0" lvl="1" indent="-342900" algn="l" rtl="0">
              <a:lnSpc>
                <a:spcPct val="100000"/>
              </a:lnSpc>
              <a:spcBef>
                <a:spcPts val="0"/>
              </a:spcBef>
              <a:spcAft>
                <a:spcPts val="0"/>
              </a:spcAft>
              <a:buClr>
                <a:srgbClr val="3A3838"/>
              </a:buClr>
              <a:buSzPts val="1900"/>
              <a:buChar char="•"/>
            </a:pPr>
            <a:r>
              <a:rPr lang="en-US" sz="1800" dirty="0">
                <a:solidFill>
                  <a:srgbClr val="3A3838"/>
                </a:solidFill>
              </a:rPr>
              <a:t>Systematic Changes</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Medicaid Expansion</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Community Insurance Option</a:t>
            </a:r>
            <a:endParaRPr sz="1800">
              <a:solidFill>
                <a:srgbClr val="3A3838"/>
              </a:solidFill>
            </a:endParaRPr>
          </a:p>
          <a:p>
            <a:pPr marL="1365250" marR="0" lvl="2" indent="-342900" algn="l" rtl="0">
              <a:lnSpc>
                <a:spcPct val="100000"/>
              </a:lnSpc>
              <a:spcBef>
                <a:spcPts val="0"/>
              </a:spcBef>
              <a:spcAft>
                <a:spcPts val="0"/>
              </a:spcAft>
              <a:buClr>
                <a:srgbClr val="3A3838"/>
              </a:buClr>
              <a:buSzPts val="1900"/>
              <a:buChar char="•"/>
            </a:pPr>
            <a:r>
              <a:rPr lang="en-US" sz="1800" dirty="0">
                <a:solidFill>
                  <a:srgbClr val="3A3838"/>
                </a:solidFill>
              </a:rPr>
              <a:t>Redefining Insurance System</a:t>
            </a:r>
            <a:endParaRPr sz="1800" dirty="0">
              <a:solidFill>
                <a:srgbClr val="3A3838"/>
              </a:solidFill>
            </a:endParaRPr>
          </a:p>
          <a:p>
            <a:pPr marL="0" marR="0" lvl="0" indent="0" algn="l" rtl="0">
              <a:lnSpc>
                <a:spcPct val="114999"/>
              </a:lnSpc>
              <a:spcBef>
                <a:spcPts val="1500"/>
              </a:spcBef>
              <a:spcAft>
                <a:spcPts val="0"/>
              </a:spcAft>
              <a:buNone/>
            </a:pPr>
            <a:endParaRPr sz="2000">
              <a:solidFill>
                <a:srgbClr val="3A3838"/>
              </a:solidFill>
            </a:endParaRPr>
          </a:p>
        </p:txBody>
      </p:sp>
      <p:grpSp>
        <p:nvGrpSpPr>
          <p:cNvPr id="136" name="Google Shape;136;p4"/>
          <p:cNvGrpSpPr/>
          <p:nvPr/>
        </p:nvGrpSpPr>
        <p:grpSpPr>
          <a:xfrm>
            <a:off x="1066865" y="674128"/>
            <a:ext cx="5572125" cy="1431699"/>
            <a:chOff x="1195654" y="1242945"/>
            <a:chExt cx="5572125" cy="1431699"/>
          </a:xfrm>
        </p:grpSpPr>
        <p:pic>
          <p:nvPicPr>
            <p:cNvPr id="137" name="Google Shape;137;p4"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38" name="Google Shape;138;p4"/>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dirty="0">
                  <a:solidFill>
                    <a:srgbClr val="757070"/>
                  </a:solidFill>
                  <a:latin typeface="Arial"/>
                  <a:ea typeface="Arial"/>
                  <a:cs typeface="Arial"/>
                  <a:sym typeface="Arial"/>
                </a:rPr>
                <a:t>Breakout Session A  |  </a:t>
              </a:r>
              <a:r>
                <a:rPr lang="en-US" sz="2400" b="1" dirty="0">
                  <a:solidFill>
                    <a:srgbClr val="207369"/>
                  </a:solidFill>
                  <a:latin typeface="Arial"/>
                  <a:ea typeface="Arial"/>
                  <a:cs typeface="Arial"/>
                  <a:sym typeface="Arial"/>
                </a:rPr>
                <a:t>PROCESS</a:t>
              </a:r>
              <a:endParaRPr sz="2400" b="1" dirty="0">
                <a:solidFill>
                  <a:srgbClr val="207369"/>
                </a:solidFill>
                <a:latin typeface="Arial"/>
                <a:ea typeface="Arial"/>
                <a:cs typeface="Arial"/>
                <a:sym typeface="Arial"/>
              </a:endParaRPr>
            </a:p>
          </p:txBody>
        </p:sp>
      </p:grpSp>
      <p:grpSp>
        <p:nvGrpSpPr>
          <p:cNvPr id="139" name="Google Shape;139;p4"/>
          <p:cNvGrpSpPr/>
          <p:nvPr/>
        </p:nvGrpSpPr>
        <p:grpSpPr>
          <a:xfrm>
            <a:off x="7094140" y="986305"/>
            <a:ext cx="3728405" cy="579550"/>
            <a:chOff x="8901447" y="986305"/>
            <a:chExt cx="1921098" cy="579550"/>
          </a:xfrm>
        </p:grpSpPr>
        <p:sp>
          <p:nvSpPr>
            <p:cNvPr id="140" name="Google Shape;140;p4"/>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SOCIAL SAFETY NET</a:t>
              </a:r>
              <a:endParaRPr sz="2400" b="1">
                <a:solidFill>
                  <a:schemeClr val="lt1"/>
                </a:solidFill>
                <a:latin typeface="Calibri"/>
                <a:ea typeface="Calibri"/>
                <a:cs typeface="Calibri"/>
                <a:sym typeface="Calibri"/>
              </a:endParaRPr>
            </a:p>
          </p:txBody>
        </p:sp>
      </p:grpSp>
      <p:sp>
        <p:nvSpPr>
          <p:cNvPr id="142" name="Google Shape;142;p4"/>
          <p:cNvSpPr txBox="1"/>
          <p:nvPr/>
        </p:nvSpPr>
        <p:spPr>
          <a:xfrm>
            <a:off x="6351690" y="2204075"/>
            <a:ext cx="4959000" cy="4908996"/>
          </a:xfrm>
          <a:prstGeom prst="rect">
            <a:avLst/>
          </a:prstGeom>
          <a:noFill/>
          <a:ln>
            <a:noFill/>
          </a:ln>
        </p:spPr>
        <p:txBody>
          <a:bodyPr spcFirstLastPara="1" wrap="square" lIns="91425" tIns="45700" rIns="91425" bIns="45700" anchor="t" anchorCtr="0">
            <a:spAutoFit/>
          </a:bodyPr>
          <a:lstStyle/>
          <a:p>
            <a:pPr marL="450850" lvl="0" indent="-342900" algn="l" rtl="0">
              <a:spcBef>
                <a:spcPts val="1500"/>
              </a:spcBef>
              <a:spcAft>
                <a:spcPts val="0"/>
              </a:spcAft>
              <a:buClr>
                <a:srgbClr val="3A3838"/>
              </a:buClr>
              <a:buSzPts val="1900"/>
              <a:buChar char="•"/>
            </a:pPr>
            <a:r>
              <a:rPr lang="en-US" sz="1800" dirty="0">
                <a:solidFill>
                  <a:srgbClr val="3A3838"/>
                </a:solidFill>
              </a:rPr>
              <a:t>Health Services</a:t>
            </a:r>
          </a:p>
          <a:p>
            <a:pPr marL="908050" lvl="1" indent="-342900" algn="l" rtl="0">
              <a:spcBef>
                <a:spcPts val="0"/>
              </a:spcBef>
              <a:spcAft>
                <a:spcPts val="0"/>
              </a:spcAft>
              <a:buClr>
                <a:srgbClr val="3A3838"/>
              </a:buClr>
              <a:buSzPts val="1900"/>
              <a:buChar char="•"/>
            </a:pPr>
            <a:r>
              <a:rPr lang="en-US" sz="1800" dirty="0">
                <a:solidFill>
                  <a:srgbClr val="3A3838"/>
                </a:solidFill>
              </a:rPr>
              <a:t>Referrals</a:t>
            </a:r>
            <a:endParaRPr sz="1800">
              <a:solidFill>
                <a:srgbClr val="3A3838"/>
              </a:solidFill>
            </a:endParaRPr>
          </a:p>
          <a:p>
            <a:pPr marL="908050" lvl="1" indent="-342900" algn="l" rtl="0">
              <a:spcBef>
                <a:spcPts val="0"/>
              </a:spcBef>
              <a:spcAft>
                <a:spcPts val="0"/>
              </a:spcAft>
              <a:buClr>
                <a:srgbClr val="3A3838"/>
              </a:buClr>
              <a:buSzPts val="1900"/>
              <a:buChar char="•"/>
            </a:pPr>
            <a:r>
              <a:rPr lang="en-US" sz="1800" dirty="0">
                <a:solidFill>
                  <a:srgbClr val="3A3838"/>
                </a:solidFill>
              </a:rPr>
              <a:t>Population specific targeted interventions</a:t>
            </a:r>
            <a:endParaRPr sz="1800">
              <a:solidFill>
                <a:srgbClr val="3A3838"/>
              </a:solidFill>
            </a:endParaRPr>
          </a:p>
          <a:p>
            <a:pPr marL="908050" lvl="1" indent="-342900" algn="l" rtl="0">
              <a:spcBef>
                <a:spcPts val="0"/>
              </a:spcBef>
              <a:spcAft>
                <a:spcPts val="0"/>
              </a:spcAft>
              <a:buClr>
                <a:srgbClr val="3A3838"/>
              </a:buClr>
              <a:buSzPts val="1900"/>
              <a:buChar char="•"/>
            </a:pPr>
            <a:r>
              <a:rPr lang="en-US" sz="1800" dirty="0">
                <a:solidFill>
                  <a:srgbClr val="3A3838"/>
                </a:solidFill>
              </a:rPr>
              <a:t>Gaining access to coverage</a:t>
            </a:r>
            <a:endParaRPr sz="1800">
              <a:solidFill>
                <a:srgbClr val="3A3838"/>
              </a:solidFill>
            </a:endParaRPr>
          </a:p>
          <a:p>
            <a:pPr marL="908050" lvl="1" indent="-342900">
              <a:buClr>
                <a:srgbClr val="3A3838"/>
              </a:buClr>
              <a:buSzPts val="1900"/>
              <a:buChar char="•"/>
            </a:pPr>
            <a:r>
              <a:rPr lang="en-US" sz="1800" dirty="0">
                <a:solidFill>
                  <a:srgbClr val="3A3838"/>
                </a:solidFill>
              </a:rPr>
              <a:t>Transportation </a:t>
            </a:r>
            <a:endParaRPr sz="1800">
              <a:solidFill>
                <a:srgbClr val="3A3838"/>
              </a:solidFill>
            </a:endParaRPr>
          </a:p>
          <a:p>
            <a:pPr marL="908050" lvl="1" indent="-342900" algn="l" rtl="0">
              <a:spcBef>
                <a:spcPts val="0"/>
              </a:spcBef>
              <a:spcAft>
                <a:spcPts val="0"/>
              </a:spcAft>
              <a:buClr>
                <a:srgbClr val="3A3838"/>
              </a:buClr>
              <a:buSzPts val="1900"/>
              <a:buChar char="•"/>
            </a:pPr>
            <a:r>
              <a:rPr lang="en-US" sz="1800" dirty="0">
                <a:solidFill>
                  <a:srgbClr val="3A3838"/>
                </a:solidFill>
              </a:rPr>
              <a:t>Health literacy</a:t>
            </a:r>
            <a:endParaRPr sz="1800">
              <a:solidFill>
                <a:srgbClr val="3A3838"/>
              </a:solidFill>
            </a:endParaRPr>
          </a:p>
          <a:p>
            <a:pPr marL="444500" lvl="0" indent="-342900" algn="l" rtl="0">
              <a:lnSpc>
                <a:spcPct val="114999"/>
              </a:lnSpc>
              <a:spcBef>
                <a:spcPts val="0"/>
              </a:spcBef>
              <a:spcAft>
                <a:spcPts val="0"/>
              </a:spcAft>
              <a:buClr>
                <a:srgbClr val="3A3838"/>
              </a:buClr>
              <a:buSzPts val="2000"/>
              <a:buChar char="•"/>
            </a:pPr>
            <a:r>
              <a:rPr lang="en-US" sz="1800" dirty="0">
                <a:solidFill>
                  <a:srgbClr val="3A3838"/>
                </a:solidFill>
              </a:rPr>
              <a:t>Timeliness of Care</a:t>
            </a:r>
            <a:endParaRPr sz="1800">
              <a:solidFill>
                <a:srgbClr val="3A3838"/>
              </a:solidFill>
            </a:endParaRPr>
          </a:p>
          <a:p>
            <a:pPr marL="901700" lvl="1" indent="-342900" algn="l" rtl="0">
              <a:lnSpc>
                <a:spcPct val="114999"/>
              </a:lnSpc>
              <a:spcBef>
                <a:spcPts val="0"/>
              </a:spcBef>
              <a:spcAft>
                <a:spcPts val="0"/>
              </a:spcAft>
              <a:buClr>
                <a:srgbClr val="3A3838"/>
              </a:buClr>
              <a:buSzPts val="2000"/>
              <a:buChar char="•"/>
            </a:pPr>
            <a:r>
              <a:rPr lang="en-US" sz="1800" dirty="0">
                <a:solidFill>
                  <a:srgbClr val="3A3838"/>
                </a:solidFill>
              </a:rPr>
              <a:t>Streamline ways in which patients can be seen (ex: telehealth)</a:t>
            </a:r>
            <a:endParaRPr sz="1800">
              <a:solidFill>
                <a:srgbClr val="3A3838"/>
              </a:solidFill>
            </a:endParaRPr>
          </a:p>
          <a:p>
            <a:pPr marL="901700" lvl="1" indent="-342900" algn="l" rtl="0">
              <a:lnSpc>
                <a:spcPct val="114999"/>
              </a:lnSpc>
              <a:spcBef>
                <a:spcPts val="0"/>
              </a:spcBef>
              <a:spcAft>
                <a:spcPts val="0"/>
              </a:spcAft>
              <a:buClr>
                <a:srgbClr val="3A3838"/>
              </a:buClr>
              <a:buSzPts val="2000"/>
              <a:buChar char="•"/>
            </a:pPr>
            <a:r>
              <a:rPr lang="en-US" sz="1800" dirty="0">
                <a:solidFill>
                  <a:srgbClr val="3A3838"/>
                </a:solidFill>
              </a:rPr>
              <a:t>Staffing/Scheduling</a:t>
            </a:r>
            <a:endParaRPr sz="1800">
              <a:solidFill>
                <a:srgbClr val="3A3838"/>
              </a:solidFill>
            </a:endParaRPr>
          </a:p>
          <a:p>
            <a:pPr marL="901700" lvl="1" indent="-342900" algn="l" rtl="0">
              <a:lnSpc>
                <a:spcPct val="114999"/>
              </a:lnSpc>
              <a:spcBef>
                <a:spcPts val="0"/>
              </a:spcBef>
              <a:spcAft>
                <a:spcPts val="0"/>
              </a:spcAft>
              <a:buClr>
                <a:srgbClr val="3A3838"/>
              </a:buClr>
              <a:buSzPts val="2000"/>
              <a:buChar char="•"/>
            </a:pPr>
            <a:r>
              <a:rPr lang="en-US" sz="1800" dirty="0">
                <a:solidFill>
                  <a:srgbClr val="3A3838"/>
                </a:solidFill>
              </a:rPr>
              <a:t>Expand hours of operation</a:t>
            </a:r>
            <a:endParaRPr sz="1800" dirty="0">
              <a:solidFill>
                <a:srgbClr val="3A3838"/>
              </a:solidFill>
            </a:endParaRPr>
          </a:p>
          <a:p>
            <a:pPr marL="0" lvl="0" indent="0" algn="l" rtl="0">
              <a:lnSpc>
                <a:spcPct val="114999"/>
              </a:lnSpc>
              <a:spcBef>
                <a:spcPts val="1500"/>
              </a:spcBef>
              <a:spcAft>
                <a:spcPts val="0"/>
              </a:spcAft>
              <a:buNone/>
            </a:pPr>
            <a:endParaRPr sz="2000">
              <a:solidFill>
                <a:srgbClr val="3A3838"/>
              </a:solidFill>
            </a:endParaRPr>
          </a:p>
          <a:p>
            <a:pPr marL="0" marR="0" lvl="0" indent="0" algn="l" rtl="0">
              <a:lnSpc>
                <a:spcPct val="114999"/>
              </a:lnSpc>
              <a:spcBef>
                <a:spcPts val="1500"/>
              </a:spcBef>
              <a:spcAft>
                <a:spcPts val="0"/>
              </a:spcAft>
              <a:buNone/>
            </a:pPr>
            <a:endParaRPr sz="2000">
              <a:solidFill>
                <a:srgbClr val="3A3838"/>
              </a:solidFill>
            </a:endParaRPr>
          </a:p>
        </p:txBody>
      </p:sp>
    </p:spTree>
    <p:extLst>
      <p:ext uri="{BB962C8B-B14F-4D97-AF65-F5344CB8AC3E}">
        <p14:creationId xmlns:p14="http://schemas.microsoft.com/office/powerpoint/2010/main" val="79278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146"/>
        <p:cNvGrpSpPr/>
        <p:nvPr/>
      </p:nvGrpSpPr>
      <p:grpSpPr>
        <a:xfrm>
          <a:off x="0" y="0"/>
          <a:ext cx="0" cy="0"/>
          <a:chOff x="0" y="0"/>
          <a:chExt cx="0" cy="0"/>
        </a:xfrm>
      </p:grpSpPr>
      <p:sp>
        <p:nvSpPr>
          <p:cNvPr id="147" name="Google Shape;147;p5"/>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Welcome! </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Please email </a:t>
            </a:r>
            <a:r>
              <a:rPr lang="en-US" sz="2400" u="sng">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u="sng">
                <a:solidFill>
                  <a:srgbClr val="000000"/>
                </a:solidFill>
                <a:latin typeface="Libre Franklin"/>
                <a:ea typeface="Libre Franklin"/>
                <a:cs typeface="Libre Franklin"/>
                <a:sym typeface="Libre Franklin"/>
              </a:rPr>
              <a:t> </a:t>
            </a:r>
            <a:r>
              <a:rPr lang="en-US" sz="2400">
                <a:solidFill>
                  <a:srgbClr val="000000"/>
                </a:solidFill>
                <a:latin typeface="Libre Franklin"/>
                <a:ea typeface="Libre Franklin"/>
                <a:cs typeface="Libre Franklin"/>
                <a:sym typeface="Libre Franklin"/>
              </a:rPr>
              <a:t>with any questions or concerns you might have during the conference.</a:t>
            </a:r>
            <a:endParaRPr/>
          </a:p>
          <a:p>
            <a:pPr marL="0" marR="0" lvl="0" indent="0" algn="l"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a:solidFill>
                  <a:srgbClr val="000000"/>
                </a:solidFill>
                <a:latin typeface="Libre Franklin"/>
                <a:ea typeface="Libre Franklin"/>
                <a:cs typeface="Libre Franklin"/>
                <a:sym typeface="Libre Franklin"/>
              </a:rPr>
              <a:t>Visit </a:t>
            </a:r>
            <a:r>
              <a:rPr lang="en-US" sz="2400" u="sng">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a:solidFill>
                  <a:srgbClr val="000000"/>
                </a:solidFill>
                <a:latin typeface="Libre Franklin"/>
                <a:ea typeface="Libre Franklin"/>
                <a:cs typeface="Libre Franklin"/>
                <a:sym typeface="Libre Franklin"/>
              </a:rPr>
              <a:t> and follow the "join this session" buttons for Zoom meeting links.</a:t>
            </a:r>
            <a:endParaRPr/>
          </a:p>
          <a:p>
            <a:pPr marL="0" marR="0" lvl="0" indent="0" algn="ctr" rtl="0">
              <a:lnSpc>
                <a:spcPct val="114000"/>
              </a:lnSpc>
              <a:spcBef>
                <a:spcPts val="0"/>
              </a:spcBef>
              <a:spcAft>
                <a:spcPts val="0"/>
              </a:spcAft>
              <a:buClr>
                <a:schemeClr val="dk1"/>
              </a:buClr>
              <a:buSzPts val="2400"/>
              <a:buFont typeface="Arial"/>
              <a:buNone/>
            </a:pPr>
            <a:endParaRPr sz="2400">
              <a:solidFill>
                <a:srgbClr val="000000"/>
              </a:solidFill>
              <a:latin typeface="Libre Franklin"/>
              <a:ea typeface="Libre Franklin"/>
              <a:cs typeface="Libre Franklin"/>
              <a:sym typeface="Libre Franklin"/>
            </a:endParaRPr>
          </a:p>
        </p:txBody>
      </p:sp>
      <p:sp>
        <p:nvSpPr>
          <p:cNvPr id="148" name="Google Shape;148;p5"/>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5"/>
          <p:cNvSpPr txBox="1"/>
          <p:nvPr/>
        </p:nvSpPr>
        <p:spPr>
          <a:xfrm>
            <a:off x="476273" y="2441761"/>
            <a:ext cx="4150834" cy="3787150"/>
          </a:xfrm>
          <a:prstGeom prst="rect">
            <a:avLst/>
          </a:prstGeom>
          <a:noFill/>
          <a:ln>
            <a:noFill/>
          </a:ln>
        </p:spPr>
        <p:txBody>
          <a:bodyPr spcFirstLastPara="1" wrap="square" lIns="91425" tIns="45700" rIns="91425" bIns="45700" anchor="t" anchorCtr="0">
            <a:spAutoFit/>
          </a:bodyPr>
          <a:lstStyle/>
          <a:p>
            <a:pPr marL="0" lvl="0" indent="0" algn="ctr" rtl="0">
              <a:spcBef>
                <a:spcPts val="1500"/>
              </a:spcBef>
              <a:spcAft>
                <a:spcPts val="0"/>
              </a:spcAft>
              <a:buNone/>
            </a:pPr>
            <a:r>
              <a:rPr lang="en-US" sz="1800" u="sng" dirty="0">
                <a:solidFill>
                  <a:srgbClr val="3A3838"/>
                </a:solidFill>
              </a:rPr>
              <a:t>Insurance</a:t>
            </a:r>
          </a:p>
          <a:p>
            <a:pPr marL="901700" indent="-342900" algn="l" rtl="0">
              <a:spcBef>
                <a:spcPts val="1500"/>
              </a:spcBef>
              <a:spcAft>
                <a:spcPts val="0"/>
              </a:spcAft>
              <a:buClr>
                <a:srgbClr val="3A3838"/>
              </a:buClr>
              <a:buSzPts val="2000"/>
              <a:buChar char="•"/>
            </a:pPr>
            <a:r>
              <a:rPr lang="en-US" sz="1800" dirty="0">
                <a:solidFill>
                  <a:srgbClr val="3A3838"/>
                </a:solidFill>
              </a:rPr>
              <a:t>Affordable and easy to use</a:t>
            </a:r>
            <a:endParaRPr sz="1800">
              <a:solidFill>
                <a:srgbClr val="3A3838"/>
              </a:solidFill>
            </a:endParaRPr>
          </a:p>
          <a:p>
            <a:pPr marL="901700" indent="-342900" algn="l" rtl="0">
              <a:spcBef>
                <a:spcPts val="1500"/>
              </a:spcBef>
              <a:spcAft>
                <a:spcPts val="0"/>
              </a:spcAft>
              <a:buClr>
                <a:srgbClr val="3A3838"/>
              </a:buClr>
              <a:buSzPts val="2000"/>
              <a:buChar char="•"/>
            </a:pPr>
            <a:r>
              <a:rPr lang="en-US" sz="1800" dirty="0">
                <a:solidFill>
                  <a:srgbClr val="3A3838"/>
                </a:solidFill>
              </a:rPr>
              <a:t>Community Based</a:t>
            </a:r>
            <a:endParaRPr sz="1800">
              <a:solidFill>
                <a:srgbClr val="3A3838"/>
              </a:solidFill>
            </a:endParaRPr>
          </a:p>
          <a:p>
            <a:pPr marL="901700" indent="-342900" algn="l" rtl="0">
              <a:spcBef>
                <a:spcPts val="1500"/>
              </a:spcBef>
              <a:spcAft>
                <a:spcPts val="0"/>
              </a:spcAft>
              <a:buClr>
                <a:srgbClr val="3A3838"/>
              </a:buClr>
              <a:buSzPts val="2000"/>
              <a:buChar char="•"/>
            </a:pPr>
            <a:r>
              <a:rPr lang="en-US" sz="1800" dirty="0">
                <a:solidFill>
                  <a:srgbClr val="3A3838"/>
                </a:solidFill>
              </a:rPr>
              <a:t>Provider acceptance</a:t>
            </a:r>
            <a:endParaRPr sz="1800">
              <a:solidFill>
                <a:srgbClr val="3A3838"/>
              </a:solidFill>
            </a:endParaRPr>
          </a:p>
          <a:p>
            <a:pPr marL="901700" indent="-342900" algn="l" rtl="0">
              <a:spcBef>
                <a:spcPts val="1500"/>
              </a:spcBef>
              <a:spcAft>
                <a:spcPts val="0"/>
              </a:spcAft>
              <a:buClr>
                <a:srgbClr val="3A3838"/>
              </a:buClr>
              <a:buSzPts val="2000"/>
              <a:buChar char="•"/>
            </a:pPr>
            <a:r>
              <a:rPr lang="en-US" sz="1800" dirty="0">
                <a:solidFill>
                  <a:srgbClr val="3A3838"/>
                </a:solidFill>
              </a:rPr>
              <a:t>Seamless interchange of health information among providers</a:t>
            </a:r>
            <a:endParaRPr sz="1800" dirty="0">
              <a:solidFill>
                <a:srgbClr val="3A3838"/>
              </a:solidFill>
            </a:endParaRPr>
          </a:p>
          <a:p>
            <a:pPr marL="0" lvl="0" indent="0" algn="l" rtl="0">
              <a:lnSpc>
                <a:spcPct val="114999"/>
              </a:lnSpc>
              <a:spcBef>
                <a:spcPts val="1500"/>
              </a:spcBef>
              <a:spcAft>
                <a:spcPts val="0"/>
              </a:spcAft>
              <a:buNone/>
            </a:pPr>
            <a:endParaRPr sz="2000">
              <a:solidFill>
                <a:srgbClr val="3A3838"/>
              </a:solidFill>
            </a:endParaRPr>
          </a:p>
          <a:p>
            <a:pPr marL="457200" marR="0" lvl="0" indent="0" algn="l" rtl="0">
              <a:lnSpc>
                <a:spcPct val="114999"/>
              </a:lnSpc>
              <a:spcBef>
                <a:spcPts val="0"/>
              </a:spcBef>
              <a:spcAft>
                <a:spcPts val="0"/>
              </a:spcAft>
              <a:buNone/>
            </a:pPr>
            <a:endParaRPr/>
          </a:p>
        </p:txBody>
      </p:sp>
      <p:grpSp>
        <p:nvGrpSpPr>
          <p:cNvPr id="150" name="Google Shape;150;p5"/>
          <p:cNvGrpSpPr/>
          <p:nvPr/>
        </p:nvGrpSpPr>
        <p:grpSpPr>
          <a:xfrm>
            <a:off x="1066865" y="674128"/>
            <a:ext cx="5572125" cy="1431699"/>
            <a:chOff x="1195654" y="1242945"/>
            <a:chExt cx="5572125" cy="1431699"/>
          </a:xfrm>
        </p:grpSpPr>
        <p:pic>
          <p:nvPicPr>
            <p:cNvPr id="151" name="Google Shape;151;p5"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52" name="Google Shape;152;p5"/>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700" b="1" dirty="0">
                  <a:solidFill>
                    <a:srgbClr val="757070"/>
                  </a:solidFill>
                  <a:latin typeface="Arial"/>
                  <a:ea typeface="Arial"/>
                  <a:cs typeface="Arial"/>
                  <a:sym typeface="Arial"/>
                </a:rPr>
                <a:t>Breakout Session A  |  </a:t>
              </a:r>
              <a:r>
                <a:rPr lang="en-US" sz="2400" b="1" dirty="0">
                  <a:solidFill>
                    <a:srgbClr val="207369"/>
                  </a:solidFill>
                  <a:latin typeface="Arial"/>
                  <a:ea typeface="Arial"/>
                  <a:cs typeface="Arial"/>
                  <a:sym typeface="Arial"/>
                </a:rPr>
                <a:t>PRODUCT</a:t>
              </a:r>
              <a:endParaRPr lang="en-US" sz="2400" b="1" dirty="0">
                <a:solidFill>
                  <a:srgbClr val="757070"/>
                </a:solidFill>
                <a:latin typeface="Arial"/>
                <a:ea typeface="Arial"/>
                <a:cs typeface="Arial"/>
              </a:endParaRPr>
            </a:p>
          </p:txBody>
        </p:sp>
      </p:grpSp>
      <p:grpSp>
        <p:nvGrpSpPr>
          <p:cNvPr id="153" name="Google Shape;153;p5"/>
          <p:cNvGrpSpPr/>
          <p:nvPr/>
        </p:nvGrpSpPr>
        <p:grpSpPr>
          <a:xfrm>
            <a:off x="7094140" y="986305"/>
            <a:ext cx="3728405" cy="579550"/>
            <a:chOff x="8901447" y="986305"/>
            <a:chExt cx="1921098" cy="579550"/>
          </a:xfrm>
        </p:grpSpPr>
        <p:sp>
          <p:nvSpPr>
            <p:cNvPr id="154" name="Google Shape;154;p5"/>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5"/>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SOCIAL SAFETY NET</a:t>
              </a:r>
              <a:endParaRPr sz="2400" b="1">
                <a:solidFill>
                  <a:schemeClr val="lt1"/>
                </a:solidFill>
                <a:latin typeface="Calibri"/>
                <a:ea typeface="Calibri"/>
                <a:cs typeface="Calibri"/>
                <a:sym typeface="Calibri"/>
              </a:endParaRPr>
            </a:p>
          </p:txBody>
        </p:sp>
      </p:grpSp>
      <p:sp>
        <p:nvSpPr>
          <p:cNvPr id="156" name="Google Shape;156;p5"/>
          <p:cNvSpPr txBox="1"/>
          <p:nvPr/>
        </p:nvSpPr>
        <p:spPr>
          <a:xfrm>
            <a:off x="4264036" y="2440284"/>
            <a:ext cx="3855000" cy="4256509"/>
          </a:xfrm>
          <a:prstGeom prst="rect">
            <a:avLst/>
          </a:prstGeom>
          <a:noFill/>
          <a:ln>
            <a:noFill/>
          </a:ln>
        </p:spPr>
        <p:txBody>
          <a:bodyPr spcFirstLastPara="1" wrap="square" lIns="91425" tIns="45700" rIns="91425" bIns="45700" anchor="t" anchorCtr="0">
            <a:spAutoFit/>
          </a:bodyPr>
          <a:lstStyle/>
          <a:p>
            <a:pPr marL="0" lvl="0" indent="0" algn="ctr" rtl="0">
              <a:spcBef>
                <a:spcPts val="1500"/>
              </a:spcBef>
              <a:spcAft>
                <a:spcPts val="0"/>
              </a:spcAft>
              <a:buNone/>
            </a:pPr>
            <a:r>
              <a:rPr lang="en-US" sz="1800" u="sng" dirty="0">
                <a:solidFill>
                  <a:srgbClr val="3A3838"/>
                </a:solidFill>
              </a:rPr>
              <a:t>Health Services</a:t>
            </a:r>
          </a:p>
          <a:p>
            <a:pPr marL="901700" lvl="1" indent="-342900" algn="l" rtl="0">
              <a:spcBef>
                <a:spcPts val="1500"/>
              </a:spcBef>
              <a:spcAft>
                <a:spcPts val="0"/>
              </a:spcAft>
              <a:buClr>
                <a:srgbClr val="3A3838"/>
              </a:buClr>
              <a:buSzPts val="2000"/>
              <a:buChar char="•"/>
            </a:pPr>
            <a:r>
              <a:rPr lang="en-US" sz="1800" dirty="0">
                <a:solidFill>
                  <a:srgbClr val="3A3838"/>
                </a:solidFill>
              </a:rPr>
              <a:t>Improved health</a:t>
            </a:r>
            <a:endParaRPr sz="1800">
              <a:solidFill>
                <a:srgbClr val="3A3838"/>
              </a:solidFill>
            </a:endParaRPr>
          </a:p>
          <a:p>
            <a:pPr marL="901700" lvl="1" indent="-342900" algn="l" rtl="0">
              <a:spcBef>
                <a:spcPts val="1500"/>
              </a:spcBef>
              <a:spcAft>
                <a:spcPts val="0"/>
              </a:spcAft>
              <a:buClr>
                <a:srgbClr val="3A3838"/>
              </a:buClr>
              <a:buSzPts val="2000"/>
              <a:buChar char="•"/>
            </a:pPr>
            <a:r>
              <a:rPr lang="en-US" sz="1800" dirty="0">
                <a:solidFill>
                  <a:srgbClr val="3A3838"/>
                </a:solidFill>
              </a:rPr>
              <a:t>Transportation</a:t>
            </a:r>
            <a:endParaRPr sz="1800">
              <a:solidFill>
                <a:srgbClr val="3A3838"/>
              </a:solidFill>
            </a:endParaRPr>
          </a:p>
          <a:p>
            <a:pPr marL="901700" lvl="1" indent="-342900" algn="l" rtl="0">
              <a:spcBef>
                <a:spcPts val="1500"/>
              </a:spcBef>
              <a:spcAft>
                <a:spcPts val="0"/>
              </a:spcAft>
              <a:buClr>
                <a:srgbClr val="3A3838"/>
              </a:buClr>
              <a:buSzPts val="2000"/>
              <a:buChar char="•"/>
            </a:pPr>
            <a:r>
              <a:rPr lang="en-US" sz="1800" dirty="0">
                <a:solidFill>
                  <a:srgbClr val="3A3838"/>
                </a:solidFill>
              </a:rPr>
              <a:t>Delivery of health information in an understandable format</a:t>
            </a:r>
            <a:endParaRPr sz="1800">
              <a:solidFill>
                <a:srgbClr val="3A3838"/>
              </a:solidFill>
            </a:endParaRPr>
          </a:p>
          <a:p>
            <a:pPr marL="901700" lvl="1" indent="-342900" algn="l" rtl="0">
              <a:spcBef>
                <a:spcPts val="1500"/>
              </a:spcBef>
              <a:spcAft>
                <a:spcPts val="0"/>
              </a:spcAft>
              <a:buClr>
                <a:srgbClr val="3A3838"/>
              </a:buClr>
              <a:buSzPts val="2000"/>
              <a:buChar char="•"/>
            </a:pPr>
            <a:r>
              <a:rPr lang="en-US" sz="1800" dirty="0">
                <a:solidFill>
                  <a:srgbClr val="3A3838"/>
                </a:solidFill>
              </a:rPr>
              <a:t>Increased access</a:t>
            </a:r>
            <a:endParaRPr sz="1800">
              <a:solidFill>
                <a:srgbClr val="3A3838"/>
              </a:solidFill>
            </a:endParaRPr>
          </a:p>
          <a:p>
            <a:pPr marL="901700" lvl="1" indent="-342900" algn="l" rtl="0">
              <a:spcBef>
                <a:spcPts val="1500"/>
              </a:spcBef>
              <a:spcAft>
                <a:spcPts val="0"/>
              </a:spcAft>
              <a:buClr>
                <a:srgbClr val="3A3838"/>
              </a:buClr>
              <a:buSzPts val="2000"/>
              <a:buChar char="•"/>
            </a:pPr>
            <a:r>
              <a:rPr lang="en-US" sz="1800" dirty="0">
                <a:solidFill>
                  <a:srgbClr val="3A3838"/>
                </a:solidFill>
              </a:rPr>
              <a:t>Integrated Data</a:t>
            </a:r>
            <a:endParaRPr sz="1800" dirty="0">
              <a:solidFill>
                <a:srgbClr val="3A3838"/>
              </a:solidFill>
            </a:endParaRPr>
          </a:p>
          <a:p>
            <a:pPr marL="0" lvl="0" indent="0" algn="l" rtl="0">
              <a:lnSpc>
                <a:spcPct val="114999"/>
              </a:lnSpc>
              <a:spcBef>
                <a:spcPts val="1500"/>
              </a:spcBef>
              <a:spcAft>
                <a:spcPts val="0"/>
              </a:spcAft>
              <a:buNone/>
            </a:pPr>
            <a:endParaRPr sz="2000">
              <a:solidFill>
                <a:srgbClr val="3A3838"/>
              </a:solidFill>
            </a:endParaRPr>
          </a:p>
          <a:p>
            <a:pPr marL="457200" marR="0" lvl="0" indent="0" algn="l" rtl="0">
              <a:lnSpc>
                <a:spcPct val="114999"/>
              </a:lnSpc>
              <a:spcBef>
                <a:spcPts val="0"/>
              </a:spcBef>
              <a:spcAft>
                <a:spcPts val="0"/>
              </a:spcAft>
              <a:buNone/>
            </a:pPr>
            <a:endParaRPr/>
          </a:p>
        </p:txBody>
      </p:sp>
      <p:sp>
        <p:nvSpPr>
          <p:cNvPr id="157" name="Google Shape;157;p5"/>
          <p:cNvSpPr txBox="1"/>
          <p:nvPr/>
        </p:nvSpPr>
        <p:spPr>
          <a:xfrm>
            <a:off x="7690348" y="2440284"/>
            <a:ext cx="3855000" cy="4064149"/>
          </a:xfrm>
          <a:prstGeom prst="rect">
            <a:avLst/>
          </a:prstGeom>
          <a:noFill/>
          <a:ln>
            <a:noFill/>
          </a:ln>
        </p:spPr>
        <p:txBody>
          <a:bodyPr spcFirstLastPara="1" wrap="square" lIns="91425" tIns="45700" rIns="91425" bIns="45700" anchor="t" anchorCtr="0">
            <a:spAutoFit/>
          </a:bodyPr>
          <a:lstStyle/>
          <a:p>
            <a:pPr marL="0" lvl="1" indent="0" algn="ctr" rtl="0">
              <a:spcBef>
                <a:spcPts val="1500"/>
              </a:spcBef>
              <a:spcAft>
                <a:spcPts val="0"/>
              </a:spcAft>
              <a:buNone/>
            </a:pPr>
            <a:r>
              <a:rPr lang="en-US" sz="1800" u="sng" dirty="0">
                <a:solidFill>
                  <a:srgbClr val="3A3838"/>
                </a:solidFill>
              </a:rPr>
              <a:t>Timeliness of Care</a:t>
            </a:r>
            <a:endParaRPr lang="en-US" sz="1800"/>
          </a:p>
          <a:p>
            <a:pPr marL="901700" lvl="2" indent="-342900" algn="l" rtl="0">
              <a:spcBef>
                <a:spcPts val="1500"/>
              </a:spcBef>
              <a:spcAft>
                <a:spcPts val="0"/>
              </a:spcAft>
              <a:buClr>
                <a:srgbClr val="3A3838"/>
              </a:buClr>
              <a:buSzPts val="2000"/>
              <a:buChar char="•"/>
            </a:pPr>
            <a:r>
              <a:rPr lang="en-US" sz="1800" dirty="0">
                <a:solidFill>
                  <a:srgbClr val="3A3838"/>
                </a:solidFill>
              </a:rPr>
              <a:t>Adequate amount of time with provider to address concerns</a:t>
            </a:r>
            <a:endParaRPr sz="1800">
              <a:solidFill>
                <a:srgbClr val="3A3838"/>
              </a:solidFill>
            </a:endParaRPr>
          </a:p>
          <a:p>
            <a:pPr marL="901700" lvl="2" indent="-342900" algn="l" rtl="0">
              <a:spcBef>
                <a:spcPts val="1500"/>
              </a:spcBef>
              <a:spcAft>
                <a:spcPts val="0"/>
              </a:spcAft>
              <a:buClr>
                <a:srgbClr val="3A3838"/>
              </a:buClr>
              <a:buSzPts val="2000"/>
              <a:buChar char="•"/>
            </a:pPr>
            <a:r>
              <a:rPr lang="en-US" sz="1800" dirty="0">
                <a:solidFill>
                  <a:srgbClr val="3A3838"/>
                </a:solidFill>
              </a:rPr>
              <a:t>Increased access to health appointments</a:t>
            </a:r>
            <a:endParaRPr sz="1800">
              <a:solidFill>
                <a:srgbClr val="3A3838"/>
              </a:solidFill>
            </a:endParaRPr>
          </a:p>
          <a:p>
            <a:pPr marL="901700" lvl="2" indent="-342900" algn="l" rtl="0">
              <a:spcBef>
                <a:spcPts val="1500"/>
              </a:spcBef>
              <a:spcAft>
                <a:spcPts val="0"/>
              </a:spcAft>
              <a:buClr>
                <a:srgbClr val="3A3838"/>
              </a:buClr>
              <a:buSzPts val="2000"/>
              <a:buChar char="•"/>
            </a:pPr>
            <a:r>
              <a:rPr lang="en-US" sz="1800" dirty="0">
                <a:solidFill>
                  <a:srgbClr val="3A3838"/>
                </a:solidFill>
              </a:rPr>
              <a:t>Self-Scheduling</a:t>
            </a:r>
            <a:endParaRPr sz="1800">
              <a:solidFill>
                <a:srgbClr val="3A3838"/>
              </a:solidFill>
            </a:endParaRPr>
          </a:p>
          <a:p>
            <a:pPr marL="901700" lvl="2" indent="-342900" algn="l" rtl="0">
              <a:spcBef>
                <a:spcPts val="1500"/>
              </a:spcBef>
              <a:spcAft>
                <a:spcPts val="0"/>
              </a:spcAft>
              <a:buClr>
                <a:srgbClr val="3A3838"/>
              </a:buClr>
              <a:buSzPts val="2000"/>
              <a:buChar char="•"/>
            </a:pPr>
            <a:r>
              <a:rPr lang="en-US" sz="1800" dirty="0">
                <a:solidFill>
                  <a:srgbClr val="3A3838"/>
                </a:solidFill>
              </a:rPr>
              <a:t>Organized care</a:t>
            </a:r>
            <a:endParaRPr sz="1800">
              <a:solidFill>
                <a:srgbClr val="3A3838"/>
              </a:solidFill>
            </a:endParaRPr>
          </a:p>
          <a:p>
            <a:pPr marL="0" lvl="0" indent="0" algn="l" rtl="0">
              <a:lnSpc>
                <a:spcPct val="114999"/>
              </a:lnSpc>
              <a:spcBef>
                <a:spcPts val="1500"/>
              </a:spcBef>
              <a:spcAft>
                <a:spcPts val="0"/>
              </a:spcAft>
              <a:buNone/>
            </a:pPr>
            <a:endParaRPr sz="2000">
              <a:solidFill>
                <a:srgbClr val="3A3838"/>
              </a:solidFill>
            </a:endParaRPr>
          </a:p>
          <a:p>
            <a:pPr marL="457200" marR="0" lvl="0" indent="0" algn="l" rtl="0">
              <a:lnSpc>
                <a:spcPct val="114999"/>
              </a:lnSpc>
              <a:spcBef>
                <a:spcPts val="0"/>
              </a:spcBef>
              <a:spcAft>
                <a:spcPts val="0"/>
              </a:spcAft>
              <a:buNone/>
            </a:pPr>
            <a:endParaRPr/>
          </a:p>
        </p:txBody>
      </p:sp>
    </p:spTree>
    <p:extLst>
      <p:ext uri="{BB962C8B-B14F-4D97-AF65-F5344CB8AC3E}">
        <p14:creationId xmlns:p14="http://schemas.microsoft.com/office/powerpoint/2010/main" val="235930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83"/>
        <p:cNvGrpSpPr/>
        <p:nvPr/>
      </p:nvGrpSpPr>
      <p:grpSpPr>
        <a:xfrm>
          <a:off x="0" y="0"/>
          <a:ext cx="0" cy="0"/>
          <a:chOff x="0" y="0"/>
          <a:chExt cx="0" cy="0"/>
        </a:xfrm>
      </p:grpSpPr>
      <p:sp>
        <p:nvSpPr>
          <p:cNvPr id="84" name="Google Shape;84;p3"/>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sz="1400" b="0" i="0" u="none" strike="noStrike" cap="none">
              <a:solidFill>
                <a:srgbClr val="000000"/>
              </a:solidFill>
              <a:latin typeface="Arial"/>
              <a:ea typeface="Arial"/>
              <a:cs typeface="Arial"/>
              <a:sym typeface="Arial"/>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85" name="Google Shape;85;p3"/>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
          <p:cNvSpPr txBox="1"/>
          <p:nvPr/>
        </p:nvSpPr>
        <p:spPr>
          <a:xfrm>
            <a:off x="1193443" y="2331077"/>
            <a:ext cx="9751500" cy="2937687"/>
          </a:xfrm>
          <a:prstGeom prst="rect">
            <a:avLst/>
          </a:prstGeom>
          <a:noFill/>
          <a:ln>
            <a:noFill/>
          </a:ln>
        </p:spPr>
        <p:txBody>
          <a:bodyPr spcFirstLastPara="1" wrap="square" lIns="91425" tIns="45700" rIns="91425" bIns="45700" anchor="t" anchorCtr="0">
            <a:spAutoFit/>
          </a:bodyPr>
          <a:lstStyle/>
          <a:p>
            <a:pPr marL="457200" indent="-349250">
              <a:lnSpc>
                <a:spcPct val="115000"/>
              </a:lnSpc>
              <a:spcAft>
                <a:spcPts val="1200"/>
              </a:spcAft>
              <a:buClr>
                <a:srgbClr val="222222"/>
              </a:buClr>
              <a:buSzPts val="1900"/>
              <a:buAutoNum type="arabicPeriod"/>
            </a:pPr>
            <a:r>
              <a:rPr lang="en-US" sz="1800" dirty="0">
                <a:solidFill>
                  <a:srgbClr val="222222"/>
                </a:solidFill>
              </a:rPr>
              <a:t>Identify new groups (police, schools, government organizations, etc.) that could help disseminate resource information on programs to utilize. </a:t>
            </a:r>
            <a:endParaRPr lang="en-US"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Point persons/organizations for food security </a:t>
            </a:r>
            <a:endParaRPr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Collaborating with the city to find a way to make west Charlotte a profitable area so businesses will want to open large scale grocery stores to strengthen the community. </a:t>
            </a:r>
            <a:endParaRPr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Mecklenburg health department and University Academic Centers to investigate acquiring SNAP Restaurants program. </a:t>
            </a:r>
            <a:endParaRPr sz="1800">
              <a:solidFill>
                <a:srgbClr val="3A3838"/>
              </a:solidFill>
            </a:endParaRPr>
          </a:p>
        </p:txBody>
      </p:sp>
      <p:grpSp>
        <p:nvGrpSpPr>
          <p:cNvPr id="87" name="Google Shape;87;p3"/>
          <p:cNvGrpSpPr/>
          <p:nvPr/>
        </p:nvGrpSpPr>
        <p:grpSpPr>
          <a:xfrm>
            <a:off x="1066865" y="674128"/>
            <a:ext cx="5572125" cy="1431699"/>
            <a:chOff x="1195654" y="1242945"/>
            <a:chExt cx="5572125" cy="1431699"/>
          </a:xfrm>
        </p:grpSpPr>
        <p:pic>
          <p:nvPicPr>
            <p:cNvPr id="88" name="Google Shape;88;p3"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89" name="Google Shape;89;p3"/>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rgbClr val="757070"/>
                  </a:solidFill>
                  <a:latin typeface="Arial"/>
                  <a:ea typeface="Arial"/>
                  <a:cs typeface="Arial"/>
                  <a:sym typeface="Arial"/>
                </a:rPr>
                <a:t>Breakout Session B  |  </a:t>
              </a:r>
              <a:r>
                <a:rPr lang="en-US" sz="2400" b="1" i="0" u="none" strike="noStrike" cap="none" dirty="0">
                  <a:solidFill>
                    <a:srgbClr val="207369"/>
                  </a:solidFill>
                  <a:latin typeface="Arial"/>
                  <a:ea typeface="Arial"/>
                  <a:cs typeface="Arial"/>
                  <a:sym typeface="Arial"/>
                </a:rPr>
                <a:t>PEOPLE</a:t>
              </a:r>
              <a:endParaRPr sz="2400" b="1" i="0" u="none" strike="noStrike" cap="none" dirty="0">
                <a:solidFill>
                  <a:srgbClr val="207369"/>
                </a:solidFill>
                <a:latin typeface="Arial"/>
                <a:ea typeface="Arial"/>
                <a:cs typeface="Arial"/>
                <a:sym typeface="Arial"/>
              </a:endParaRPr>
            </a:p>
          </p:txBody>
        </p:sp>
      </p:grpSp>
      <p:grpSp>
        <p:nvGrpSpPr>
          <p:cNvPr id="90" name="Google Shape;90;p3"/>
          <p:cNvGrpSpPr/>
          <p:nvPr/>
        </p:nvGrpSpPr>
        <p:grpSpPr>
          <a:xfrm>
            <a:off x="7094140" y="986305"/>
            <a:ext cx="3728405" cy="579550"/>
            <a:chOff x="8901447" y="986305"/>
            <a:chExt cx="1921098" cy="579550"/>
          </a:xfrm>
        </p:grpSpPr>
        <p:sp>
          <p:nvSpPr>
            <p:cNvPr id="91" name="Google Shape;91;p3"/>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FOOD INSECURITY</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96"/>
        <p:cNvGrpSpPr/>
        <p:nvPr/>
      </p:nvGrpSpPr>
      <p:grpSpPr>
        <a:xfrm>
          <a:off x="0" y="0"/>
          <a:ext cx="0" cy="0"/>
          <a:chOff x="0" y="0"/>
          <a:chExt cx="0" cy="0"/>
        </a:xfrm>
      </p:grpSpPr>
      <p:sp>
        <p:nvSpPr>
          <p:cNvPr id="97" name="Google Shape;97;p4"/>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sz="1400" b="0" i="0" u="none" strike="noStrike" cap="none">
              <a:solidFill>
                <a:srgbClr val="000000"/>
              </a:solidFill>
              <a:latin typeface="Arial"/>
              <a:ea typeface="Arial"/>
              <a:cs typeface="Arial"/>
              <a:sym typeface="Arial"/>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98" name="Google Shape;98;p4"/>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
          <p:cNvSpPr txBox="1"/>
          <p:nvPr/>
        </p:nvSpPr>
        <p:spPr>
          <a:xfrm>
            <a:off x="1193443" y="2331077"/>
            <a:ext cx="9751500" cy="3607870"/>
          </a:xfrm>
          <a:prstGeom prst="rect">
            <a:avLst/>
          </a:prstGeom>
          <a:noFill/>
          <a:ln>
            <a:noFill/>
          </a:ln>
        </p:spPr>
        <p:txBody>
          <a:bodyPr spcFirstLastPara="1" wrap="square" lIns="91425" tIns="45700" rIns="91425" bIns="45700" anchor="t" anchorCtr="0">
            <a:spAutoFit/>
          </a:bodyPr>
          <a:lstStyle/>
          <a:p>
            <a:pPr marL="457200" indent="-349250">
              <a:lnSpc>
                <a:spcPct val="115000"/>
              </a:lnSpc>
              <a:spcAft>
                <a:spcPts val="1200"/>
              </a:spcAft>
              <a:buClr>
                <a:srgbClr val="222222"/>
              </a:buClr>
              <a:buSzPts val="1900"/>
              <a:buAutoNum type="arabicPeriod"/>
            </a:pPr>
            <a:r>
              <a:rPr lang="en-US" sz="1800" dirty="0">
                <a:solidFill>
                  <a:srgbClr val="222222"/>
                </a:solidFill>
              </a:rPr>
              <a:t>Help businesses to see that they will be profitable and create trust within the community that this grocery store will be there to help. </a:t>
            </a:r>
          </a:p>
          <a:p>
            <a:pPr marL="457200" indent="-349250">
              <a:lnSpc>
                <a:spcPct val="115000"/>
              </a:lnSpc>
              <a:spcAft>
                <a:spcPts val="1200"/>
              </a:spcAft>
              <a:buClr>
                <a:srgbClr val="222222"/>
              </a:buClr>
              <a:buSzPts val="1900"/>
              <a:buAutoNum type="arabicPeriod"/>
            </a:pPr>
            <a:r>
              <a:rPr lang="en-US" sz="1800" dirty="0">
                <a:solidFill>
                  <a:srgbClr val="222222"/>
                </a:solidFill>
              </a:rPr>
              <a:t>Country wide food and nutrition education, ex: SNAP ed. </a:t>
            </a:r>
            <a:endParaRPr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Encourage grocery stores to create the grab-and-go method, encourage them to accept SNAP for these types of things. </a:t>
            </a:r>
            <a:endParaRPr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Developing systems to provide awareness of a wide variety of county/city/non-profit resources. </a:t>
            </a:r>
            <a:endParaRPr sz="1900">
              <a:solidFill>
                <a:srgbClr val="222222"/>
              </a:solidFill>
            </a:endParaRPr>
          </a:p>
          <a:p>
            <a:pPr marL="457200" marR="0" lvl="0" indent="0" algn="l" rtl="0">
              <a:lnSpc>
                <a:spcPct val="114999"/>
              </a:lnSpc>
              <a:spcBef>
                <a:spcPts val="1500"/>
              </a:spcBef>
              <a:spcAft>
                <a:spcPts val="0"/>
              </a:spcAft>
              <a:buNone/>
            </a:pPr>
            <a:endParaRPr sz="2000">
              <a:solidFill>
                <a:srgbClr val="3A3838"/>
              </a:solidFill>
            </a:endParaRPr>
          </a:p>
        </p:txBody>
      </p:sp>
      <p:grpSp>
        <p:nvGrpSpPr>
          <p:cNvPr id="100" name="Google Shape;100;p4"/>
          <p:cNvGrpSpPr/>
          <p:nvPr/>
        </p:nvGrpSpPr>
        <p:grpSpPr>
          <a:xfrm>
            <a:off x="1066865" y="674128"/>
            <a:ext cx="5572125" cy="1431699"/>
            <a:chOff x="1195654" y="1242945"/>
            <a:chExt cx="5572125" cy="1431699"/>
          </a:xfrm>
        </p:grpSpPr>
        <p:pic>
          <p:nvPicPr>
            <p:cNvPr id="101" name="Google Shape;101;p4"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02" name="Google Shape;102;p4"/>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rgbClr val="757070"/>
                  </a:solidFill>
                  <a:latin typeface="Arial"/>
                  <a:ea typeface="Arial"/>
                  <a:cs typeface="Arial"/>
                  <a:sym typeface="Arial"/>
                </a:rPr>
                <a:t>Breakout Session B  |  </a:t>
              </a:r>
              <a:r>
                <a:rPr lang="en-US" sz="2400" b="1" i="0" u="none" strike="noStrike" cap="none" dirty="0">
                  <a:solidFill>
                    <a:srgbClr val="207369"/>
                  </a:solidFill>
                  <a:latin typeface="Arial"/>
                  <a:ea typeface="Arial"/>
                  <a:cs typeface="Arial"/>
                  <a:sym typeface="Arial"/>
                </a:rPr>
                <a:t>PROCESS</a:t>
              </a:r>
              <a:endParaRPr sz="2400" b="1" i="0" u="none" strike="noStrike" cap="none" dirty="0">
                <a:solidFill>
                  <a:srgbClr val="207369"/>
                </a:solidFill>
                <a:latin typeface="Arial"/>
                <a:ea typeface="Arial"/>
                <a:cs typeface="Arial"/>
                <a:sym typeface="Arial"/>
              </a:endParaRPr>
            </a:p>
          </p:txBody>
        </p:sp>
      </p:grpSp>
      <p:grpSp>
        <p:nvGrpSpPr>
          <p:cNvPr id="103" name="Google Shape;103;p4"/>
          <p:cNvGrpSpPr/>
          <p:nvPr/>
        </p:nvGrpSpPr>
        <p:grpSpPr>
          <a:xfrm>
            <a:off x="7094140" y="986305"/>
            <a:ext cx="3728405" cy="579550"/>
            <a:chOff x="8901447" y="986305"/>
            <a:chExt cx="1921098" cy="579550"/>
          </a:xfrm>
        </p:grpSpPr>
        <p:sp>
          <p:nvSpPr>
            <p:cNvPr id="104" name="Google Shape;104;p4"/>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FOOD INSECURITY</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Shape 109"/>
        <p:cNvGrpSpPr/>
        <p:nvPr/>
      </p:nvGrpSpPr>
      <p:grpSpPr>
        <a:xfrm>
          <a:off x="0" y="0"/>
          <a:ext cx="0" cy="0"/>
          <a:chOff x="0" y="0"/>
          <a:chExt cx="0" cy="0"/>
        </a:xfrm>
      </p:grpSpPr>
      <p:sp>
        <p:nvSpPr>
          <p:cNvPr id="110" name="Google Shape;110;p5"/>
          <p:cNvSpPr txBox="1"/>
          <p:nvPr/>
        </p:nvSpPr>
        <p:spPr>
          <a:xfrm>
            <a:off x="1066800" y="914400"/>
            <a:ext cx="10058400" cy="50292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Welcome!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The APHI 2021 Nexus will start soon ... please make use of the chat feature to connect with other attendees while you wait.</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Please email </a:t>
            </a:r>
            <a:r>
              <a:rPr lang="en-US" sz="2400" b="0" i="0" u="sng" strike="noStrike" cap="none">
                <a:solidFill>
                  <a:srgbClr val="000000"/>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contact@aphinnovation.org</a:t>
            </a:r>
            <a:r>
              <a:rPr lang="en-US" sz="2400" b="0" i="0" u="sng" strike="noStrike" cap="none">
                <a:solidFill>
                  <a:srgbClr val="000000"/>
                </a:solidFill>
                <a:latin typeface="Libre Franklin"/>
                <a:ea typeface="Libre Franklin"/>
                <a:cs typeface="Libre Franklin"/>
                <a:sym typeface="Libre Franklin"/>
              </a:rPr>
              <a:t> </a:t>
            </a:r>
            <a:r>
              <a:rPr lang="en-US" sz="2400" b="0" i="0" u="none" strike="noStrike" cap="none">
                <a:solidFill>
                  <a:srgbClr val="000000"/>
                </a:solidFill>
                <a:latin typeface="Libre Franklin"/>
                <a:ea typeface="Libre Franklin"/>
                <a:cs typeface="Libre Franklin"/>
                <a:sym typeface="Libre Franklin"/>
              </a:rPr>
              <a:t>with any questions or concerns you might have during the conference.</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a:p>
            <a:pPr marL="0" marR="0" lvl="0" indent="0" algn="l"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Libre Franklin"/>
                <a:ea typeface="Libre Franklin"/>
                <a:cs typeface="Libre Franklin"/>
                <a:sym typeface="Libre Franklin"/>
              </a:rPr>
              <a:t>Visit </a:t>
            </a:r>
            <a:r>
              <a:rPr lang="en-US" sz="2400" b="0" i="0" u="sng" strike="noStrike" cap="none">
                <a:solidFill>
                  <a:srgbClr val="000000"/>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www.aphinnovation.org/zoom-meeting-links</a:t>
            </a:r>
            <a:r>
              <a:rPr lang="en-US" sz="2400" b="0" i="0" u="none" strike="noStrike" cap="none">
                <a:solidFill>
                  <a:srgbClr val="000000"/>
                </a:solidFill>
                <a:latin typeface="Libre Franklin"/>
                <a:ea typeface="Libre Franklin"/>
                <a:cs typeface="Libre Franklin"/>
                <a:sym typeface="Libre Franklin"/>
              </a:rPr>
              <a:t> and follow the "join this session" buttons for Zoom meeting links.</a:t>
            </a:r>
            <a:endParaRPr sz="1400" b="0" i="0" u="none" strike="noStrike" cap="none">
              <a:solidFill>
                <a:srgbClr val="000000"/>
              </a:solidFill>
              <a:latin typeface="Arial"/>
              <a:ea typeface="Arial"/>
              <a:cs typeface="Arial"/>
              <a:sym typeface="Arial"/>
            </a:endParaRPr>
          </a:p>
          <a:p>
            <a:pPr marL="0" marR="0" lvl="0" indent="0" algn="ctr" rtl="0">
              <a:lnSpc>
                <a:spcPct val="114000"/>
              </a:lnSpc>
              <a:spcBef>
                <a:spcPts val="0"/>
              </a:spcBef>
              <a:spcAft>
                <a:spcPts val="0"/>
              </a:spcAft>
              <a:buClr>
                <a:schemeClr val="dk1"/>
              </a:buClr>
              <a:buSzPts val="2400"/>
              <a:buFont typeface="Arial"/>
              <a:buNone/>
            </a:pPr>
            <a:endParaRPr sz="2400" b="0" i="0" u="none" strike="noStrike" cap="none">
              <a:solidFill>
                <a:srgbClr val="000000"/>
              </a:solidFill>
              <a:latin typeface="Libre Franklin"/>
              <a:ea typeface="Libre Franklin"/>
              <a:cs typeface="Libre Franklin"/>
              <a:sym typeface="Libre Franklin"/>
            </a:endParaRPr>
          </a:p>
        </p:txBody>
      </p:sp>
      <p:sp>
        <p:nvSpPr>
          <p:cNvPr id="111" name="Google Shape;111;p5"/>
          <p:cNvSpPr/>
          <p:nvPr/>
        </p:nvSpPr>
        <p:spPr>
          <a:xfrm>
            <a:off x="583843" y="452906"/>
            <a:ext cx="10959922" cy="594340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5"/>
          <p:cNvSpPr txBox="1"/>
          <p:nvPr/>
        </p:nvSpPr>
        <p:spPr>
          <a:xfrm>
            <a:off x="1193443" y="2331077"/>
            <a:ext cx="9751500" cy="4156482"/>
          </a:xfrm>
          <a:prstGeom prst="rect">
            <a:avLst/>
          </a:prstGeom>
          <a:noFill/>
          <a:ln>
            <a:noFill/>
          </a:ln>
        </p:spPr>
        <p:txBody>
          <a:bodyPr spcFirstLastPara="1" wrap="square" lIns="91425" tIns="45700" rIns="91425" bIns="45700" anchor="t" anchorCtr="0">
            <a:spAutoFit/>
          </a:bodyPr>
          <a:lstStyle/>
          <a:p>
            <a:pPr marL="457200" indent="-349250">
              <a:lnSpc>
                <a:spcPct val="115000"/>
              </a:lnSpc>
              <a:spcAft>
                <a:spcPts val="1200"/>
              </a:spcAft>
              <a:buClr>
                <a:srgbClr val="222222"/>
              </a:buClr>
              <a:buSzPts val="1900"/>
              <a:buAutoNum type="arabicPeriod"/>
            </a:pPr>
            <a:r>
              <a:rPr lang="en-US" sz="1800" dirty="0">
                <a:solidFill>
                  <a:srgbClr val="222222"/>
                </a:solidFill>
              </a:rPr>
              <a:t>QR code that provides information on food resources available to those in the community. </a:t>
            </a:r>
            <a:endParaRPr lang="en-US" sz="1800">
              <a:solidFill>
                <a:srgbClr val="222222"/>
              </a:solidFill>
            </a:endParaRPr>
          </a:p>
          <a:p>
            <a:pPr marL="457200" lvl="0" indent="-349250" algn="l" rtl="0">
              <a:lnSpc>
                <a:spcPct val="115000"/>
              </a:lnSpc>
              <a:spcBef>
                <a:spcPts val="0"/>
              </a:spcBef>
              <a:spcAft>
                <a:spcPts val="1200"/>
              </a:spcAft>
              <a:buClr>
                <a:srgbClr val="222222"/>
              </a:buClr>
              <a:buSzPts val="1900"/>
              <a:buAutoNum type="arabicPeriod"/>
            </a:pPr>
            <a:r>
              <a:rPr lang="en-US" sz="1800" dirty="0">
                <a:solidFill>
                  <a:srgbClr val="222222"/>
                </a:solidFill>
              </a:rPr>
              <a:t>Assess and combat the technology divide. Some people may not have access to technology used to mobile order/deliver food from grocery stores.</a:t>
            </a:r>
            <a:endParaRPr sz="1800" dirty="0">
              <a:solidFill>
                <a:srgbClr val="222222"/>
              </a:solidFill>
            </a:endParaRPr>
          </a:p>
          <a:p>
            <a:pPr marL="914400" lvl="1" indent="-349250">
              <a:lnSpc>
                <a:spcPct val="115000"/>
              </a:lnSpc>
              <a:spcAft>
                <a:spcPts val="1200"/>
              </a:spcAft>
              <a:buClr>
                <a:srgbClr val="222222"/>
              </a:buClr>
              <a:buSzPts val="1900"/>
              <a:buAutoNum type="alphaLcPeriod"/>
            </a:pPr>
            <a:r>
              <a:rPr lang="en-US" sz="1800" dirty="0">
                <a:solidFill>
                  <a:srgbClr val="222222"/>
                </a:solidFill>
              </a:rPr>
              <a:t>Create grab-and-go (like Hello Fresh) options that do not require technology to get. I.e. in the cold section of the grocery store and people can just pick it up and go. They may also have instructions on how to cook and prepare the meals. </a:t>
            </a:r>
            <a:endParaRPr sz="1800">
              <a:solidFill>
                <a:srgbClr val="222222"/>
              </a:solidFill>
            </a:endParaRPr>
          </a:p>
          <a:p>
            <a:pPr marL="457200" indent="-349250">
              <a:lnSpc>
                <a:spcPct val="115000"/>
              </a:lnSpc>
              <a:spcAft>
                <a:spcPts val="1200"/>
              </a:spcAft>
              <a:buClr>
                <a:srgbClr val="222222"/>
              </a:buClr>
              <a:buSzPts val="1900"/>
              <a:buAutoNum type="arabicPeriod"/>
            </a:pPr>
            <a:r>
              <a:rPr lang="en-US" sz="1800" dirty="0">
                <a:solidFill>
                  <a:srgbClr val="222222"/>
                </a:solidFill>
              </a:rPr>
              <a:t>Acquire federal funding programs such as SNAP Restaurants.</a:t>
            </a:r>
            <a:r>
              <a:rPr lang="en-US" sz="1900" dirty="0">
                <a:solidFill>
                  <a:srgbClr val="222222"/>
                </a:solidFill>
              </a:rPr>
              <a:t> </a:t>
            </a:r>
            <a:endParaRPr sz="1900">
              <a:solidFill>
                <a:srgbClr val="222222"/>
              </a:solidFill>
            </a:endParaRPr>
          </a:p>
          <a:p>
            <a:pPr marL="457200" lvl="0" indent="0" algn="l" rtl="0">
              <a:lnSpc>
                <a:spcPct val="115000"/>
              </a:lnSpc>
              <a:spcBef>
                <a:spcPts val="0"/>
              </a:spcBef>
              <a:spcAft>
                <a:spcPts val="0"/>
              </a:spcAft>
              <a:buNone/>
            </a:pPr>
            <a:endParaRPr sz="1900">
              <a:solidFill>
                <a:srgbClr val="222222"/>
              </a:solidFill>
            </a:endParaRPr>
          </a:p>
          <a:p>
            <a:pPr marL="0" marR="0" lvl="0" indent="0" algn="l" rtl="0">
              <a:lnSpc>
                <a:spcPct val="114999"/>
              </a:lnSpc>
              <a:spcBef>
                <a:spcPts val="1500"/>
              </a:spcBef>
              <a:spcAft>
                <a:spcPts val="0"/>
              </a:spcAft>
              <a:buNone/>
            </a:pPr>
            <a:endParaRPr sz="2000">
              <a:solidFill>
                <a:srgbClr val="3A3838"/>
              </a:solidFill>
            </a:endParaRPr>
          </a:p>
        </p:txBody>
      </p:sp>
      <p:grpSp>
        <p:nvGrpSpPr>
          <p:cNvPr id="113" name="Google Shape;113;p5"/>
          <p:cNvGrpSpPr/>
          <p:nvPr/>
        </p:nvGrpSpPr>
        <p:grpSpPr>
          <a:xfrm>
            <a:off x="1066865" y="674128"/>
            <a:ext cx="5572125" cy="1431699"/>
            <a:chOff x="1195654" y="1242945"/>
            <a:chExt cx="5572125" cy="1431699"/>
          </a:xfrm>
        </p:grpSpPr>
        <p:pic>
          <p:nvPicPr>
            <p:cNvPr id="114" name="Google Shape;114;p5" descr="Logo&#10;&#10;Description automatically generated"/>
            <p:cNvPicPr preferRelativeResize="0"/>
            <p:nvPr/>
          </p:nvPicPr>
          <p:blipFill rotWithShape="1">
            <a:blip r:embed="rId5">
              <a:alphaModFix/>
            </a:blip>
            <a:srcRect/>
            <a:stretch/>
          </p:blipFill>
          <p:spPr>
            <a:xfrm>
              <a:off x="1195654" y="1242945"/>
              <a:ext cx="5572125" cy="1238250"/>
            </a:xfrm>
            <a:prstGeom prst="rect">
              <a:avLst/>
            </a:prstGeom>
            <a:noFill/>
            <a:ln>
              <a:noFill/>
            </a:ln>
          </p:spPr>
        </p:pic>
        <p:sp>
          <p:nvSpPr>
            <p:cNvPr id="115" name="Google Shape;115;p5"/>
            <p:cNvSpPr txBox="1"/>
            <p:nvPr/>
          </p:nvSpPr>
          <p:spPr>
            <a:xfrm>
              <a:off x="2191555" y="2213020"/>
              <a:ext cx="4331596"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rgbClr val="757070"/>
                  </a:solidFill>
                  <a:latin typeface="Arial"/>
                  <a:ea typeface="Arial"/>
                  <a:cs typeface="Arial"/>
                  <a:sym typeface="Arial"/>
                </a:rPr>
                <a:t>Breakout Session B  |  </a:t>
              </a:r>
              <a:r>
                <a:rPr lang="en-US" sz="2400" b="1" i="0" u="none" strike="noStrike" cap="none" dirty="0">
                  <a:solidFill>
                    <a:srgbClr val="207369"/>
                  </a:solidFill>
                  <a:latin typeface="Arial"/>
                  <a:ea typeface="Arial"/>
                  <a:cs typeface="Arial"/>
                  <a:sym typeface="Arial"/>
                </a:rPr>
                <a:t>PRODUCT</a:t>
              </a:r>
              <a:endParaRPr sz="2400" b="1" i="0" u="none" strike="noStrike" cap="none" dirty="0">
                <a:solidFill>
                  <a:srgbClr val="207369"/>
                </a:solidFill>
                <a:latin typeface="Arial"/>
                <a:ea typeface="Arial"/>
                <a:cs typeface="Arial"/>
                <a:sym typeface="Arial"/>
              </a:endParaRPr>
            </a:p>
          </p:txBody>
        </p:sp>
      </p:grpSp>
      <p:grpSp>
        <p:nvGrpSpPr>
          <p:cNvPr id="116" name="Google Shape;116;p5"/>
          <p:cNvGrpSpPr/>
          <p:nvPr/>
        </p:nvGrpSpPr>
        <p:grpSpPr>
          <a:xfrm>
            <a:off x="7094140" y="986305"/>
            <a:ext cx="3728405" cy="579550"/>
            <a:chOff x="8901447" y="986305"/>
            <a:chExt cx="1921098" cy="579550"/>
          </a:xfrm>
        </p:grpSpPr>
        <p:sp>
          <p:nvSpPr>
            <p:cNvPr id="117" name="Google Shape;117;p5"/>
            <p:cNvSpPr/>
            <p:nvPr/>
          </p:nvSpPr>
          <p:spPr>
            <a:xfrm>
              <a:off x="8901447" y="986305"/>
              <a:ext cx="1921098" cy="57955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5"/>
            <p:cNvSpPr txBox="1"/>
            <p:nvPr/>
          </p:nvSpPr>
          <p:spPr>
            <a:xfrm>
              <a:off x="8917636" y="1043190"/>
              <a:ext cx="18851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FOOD INSECURITY</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6B60"/>
        </a:solidFill>
        <a:effectLst/>
      </p:bgPr>
    </p:bg>
    <p:spTree>
      <p:nvGrpSpPr>
        <p:cNvPr id="1" name=""/>
        <p:cNvGrpSpPr/>
        <p:nvPr/>
      </p:nvGrpSpPr>
      <p:grpSpPr>
        <a:xfrm>
          <a:off x="0" y="0"/>
          <a:ext cx="0" cy="0"/>
          <a:chOff x="0" y="0"/>
          <a:chExt cx="0" cy="0"/>
        </a:xfrm>
      </p:grpSpPr>
      <p:sp>
        <p:nvSpPr>
          <p:cNvPr id="4" name="Text Placeholder 28">
            <a:extLst>
              <a:ext uri="{FF2B5EF4-FFF2-40B4-BE49-F238E27FC236}">
                <a16:creationId xmlns:a16="http://schemas.microsoft.com/office/drawing/2014/main" id="{0FE51CE4-2435-4E81-B62A-2624138D72CA}"/>
              </a:ext>
            </a:extLst>
          </p:cNvPr>
          <p:cNvSpPr txBox="1">
            <a:spLocks/>
          </p:cNvSpPr>
          <p:nvPr/>
        </p:nvSpPr>
        <p:spPr>
          <a:xfrm>
            <a:off x="1066800" y="914400"/>
            <a:ext cx="10058400" cy="5029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4000"/>
              </a:lnSpc>
              <a:spcBef>
                <a:spcPts val="0"/>
              </a:spcBef>
            </a:pPr>
            <a:r>
              <a:rPr lang="en-US">
                <a:solidFill>
                  <a:srgbClr val="000000"/>
                </a:solidFill>
                <a:latin typeface="Franklin Gothic Book" panose="020B0503020102020204" pitchFamily="34" charset="0"/>
              </a:rPr>
              <a:t>Welcome! </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The APHI 2021 Nexus will start soon ... please make use of the chat feature to connect with other attendees while you wait.</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Please email </a:t>
            </a:r>
            <a:r>
              <a:rPr lang="en-US" u="sng">
                <a:solidFill>
                  <a:srgbClr val="000000"/>
                </a:solidFill>
                <a:latin typeface="Franklin Gothic Book" panose="020B0503020102020204" pitchFamily="34" charset="0"/>
                <a:hlinkClick r:id="rId2"/>
              </a:rPr>
              <a:t>contact@aphinnovation.org</a:t>
            </a:r>
            <a:r>
              <a:rPr lang="en-US" u="sng">
                <a:solidFill>
                  <a:srgbClr val="000000"/>
                </a:solidFill>
                <a:latin typeface="Franklin Gothic Book" panose="020B0503020102020204" pitchFamily="34" charset="0"/>
              </a:rPr>
              <a:t> </a:t>
            </a:r>
            <a:r>
              <a:rPr lang="en-US">
                <a:solidFill>
                  <a:srgbClr val="000000"/>
                </a:solidFill>
                <a:latin typeface="Franklin Gothic Book" panose="020B0503020102020204" pitchFamily="34" charset="0"/>
              </a:rPr>
              <a:t>with any questions or concerns you might have during the conference.</a:t>
            </a:r>
          </a:p>
          <a:p>
            <a:pPr algn="l">
              <a:lnSpc>
                <a:spcPct val="114000"/>
              </a:lnSpc>
              <a:spcBef>
                <a:spcPts val="0"/>
              </a:spcBef>
            </a:pPr>
            <a:endParaRPr lang="en-US">
              <a:solidFill>
                <a:srgbClr val="000000"/>
              </a:solidFill>
              <a:latin typeface="Franklin Gothic Book" panose="020B0503020102020204" pitchFamily="34" charset="0"/>
            </a:endParaRPr>
          </a:p>
          <a:p>
            <a:pPr algn="l">
              <a:lnSpc>
                <a:spcPct val="114000"/>
              </a:lnSpc>
              <a:spcBef>
                <a:spcPts val="0"/>
              </a:spcBef>
            </a:pPr>
            <a:r>
              <a:rPr lang="en-US">
                <a:solidFill>
                  <a:srgbClr val="000000"/>
                </a:solidFill>
                <a:latin typeface="Franklin Gothic Book" panose="020B0503020102020204" pitchFamily="34" charset="0"/>
              </a:rPr>
              <a:t>Visit </a:t>
            </a:r>
            <a:r>
              <a:rPr lang="en-US">
                <a:solidFill>
                  <a:srgbClr val="000000"/>
                </a:solidFill>
                <a:latin typeface="Franklin Gothic Book" panose="020B0503020102020204" pitchFamily="34" charset="0"/>
                <a:hlinkClick r:id="rId3"/>
              </a:rPr>
              <a:t>www.aphinnovation.org/zoom-meeting-links</a:t>
            </a:r>
            <a:r>
              <a:rPr lang="en-US">
                <a:solidFill>
                  <a:srgbClr val="000000"/>
                </a:solidFill>
                <a:latin typeface="Franklin Gothic Book" panose="020B0503020102020204" pitchFamily="34" charset="0"/>
              </a:rPr>
              <a:t> and follow the "join this session" buttons for Zoom meeting links.</a:t>
            </a:r>
          </a:p>
          <a:p>
            <a:pPr>
              <a:lnSpc>
                <a:spcPct val="114000"/>
              </a:lnSpc>
              <a:spcBef>
                <a:spcPts val="0"/>
              </a:spcBef>
            </a:pPr>
            <a:endParaRPr lang="en-US">
              <a:solidFill>
                <a:srgbClr val="000000"/>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18648802-695A-41CA-B2D5-A1171CD9BF9E}"/>
              </a:ext>
            </a:extLst>
          </p:cNvPr>
          <p:cNvSpPr/>
          <p:nvPr/>
        </p:nvSpPr>
        <p:spPr>
          <a:xfrm>
            <a:off x="583843" y="452906"/>
            <a:ext cx="10959922" cy="5943406"/>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32F24B-2A00-46C4-97C6-1F122B244048}"/>
              </a:ext>
            </a:extLst>
          </p:cNvPr>
          <p:cNvSpPr txBox="1"/>
          <p:nvPr/>
        </p:nvSpPr>
        <p:spPr>
          <a:xfrm>
            <a:off x="1193443" y="2331077"/>
            <a:ext cx="9751454" cy="2746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In-service needs on access of data and use of data – staff training and in-service.</a:t>
            </a:r>
            <a:endParaRPr lang="en-US" sz="1800" dirty="0">
              <a:solidFill>
                <a:schemeClr val="bg2">
                  <a:lumMod val="25000"/>
                </a:schemeClr>
              </a:solidFill>
              <a:ea typeface="+mn-lt"/>
              <a:cs typeface="+mn-lt"/>
            </a:endParaRP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Ability to translate high level data to consumable information – used for decision making, staffing plans etc.</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Access to data literacy, management and analysis training</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Provide training on PH 3.0 data needs and intended uses</a:t>
            </a:r>
          </a:p>
          <a:p>
            <a:pPr marL="342900" indent="-342900">
              <a:lnSpc>
                <a:spcPct val="114999"/>
              </a:lnSpc>
              <a:spcBef>
                <a:spcPts val="1500"/>
              </a:spcBef>
              <a:buFont typeface="Arial"/>
              <a:buChar char="•"/>
            </a:pPr>
            <a:r>
              <a:rPr lang="en-US" sz="1800" dirty="0">
                <a:solidFill>
                  <a:schemeClr val="bg2">
                    <a:lumMod val="25000"/>
                  </a:schemeClr>
                </a:solidFill>
                <a:latin typeface="Arial"/>
                <a:ea typeface="+mn-lt"/>
                <a:cs typeface="+mn-lt"/>
              </a:rPr>
              <a:t>Provide access to results from PH 3.0 data analyses using Meck. Co. data</a:t>
            </a:r>
          </a:p>
        </p:txBody>
      </p:sp>
      <p:grpSp>
        <p:nvGrpSpPr>
          <p:cNvPr id="6" name="Group 5">
            <a:extLst>
              <a:ext uri="{FF2B5EF4-FFF2-40B4-BE49-F238E27FC236}">
                <a16:creationId xmlns:a16="http://schemas.microsoft.com/office/drawing/2014/main" id="{1964B56E-55B2-4CC1-9E6C-F7263A3E4DCA}"/>
              </a:ext>
            </a:extLst>
          </p:cNvPr>
          <p:cNvGrpSpPr/>
          <p:nvPr/>
        </p:nvGrpSpPr>
        <p:grpSpPr>
          <a:xfrm>
            <a:off x="1066865" y="674128"/>
            <a:ext cx="5572125" cy="1431740"/>
            <a:chOff x="1195654" y="1242945"/>
            <a:chExt cx="5572125" cy="1431740"/>
          </a:xfrm>
        </p:grpSpPr>
        <p:pic>
          <p:nvPicPr>
            <p:cNvPr id="2" name="Picture 2" descr="Logo&#10;&#10;Description automatically generated">
              <a:extLst>
                <a:ext uri="{FF2B5EF4-FFF2-40B4-BE49-F238E27FC236}">
                  <a16:creationId xmlns:a16="http://schemas.microsoft.com/office/drawing/2014/main" id="{C1A60AE5-8B13-4708-A136-E471FA6BE067}"/>
                </a:ext>
              </a:extLst>
            </p:cNvPr>
            <p:cNvPicPr>
              <a:picLocks noChangeAspect="1"/>
            </p:cNvPicPr>
            <p:nvPr/>
          </p:nvPicPr>
          <p:blipFill>
            <a:blip r:embed="rId4"/>
            <a:stretch>
              <a:fillRect/>
            </a:stretch>
          </p:blipFill>
          <p:spPr>
            <a:xfrm>
              <a:off x="1195654" y="1242945"/>
              <a:ext cx="5572125" cy="1238250"/>
            </a:xfrm>
            <a:prstGeom prst="rect">
              <a:avLst/>
            </a:prstGeom>
          </p:spPr>
        </p:pic>
        <p:sp>
          <p:nvSpPr>
            <p:cNvPr id="7" name="TextBox 6">
              <a:extLst>
                <a:ext uri="{FF2B5EF4-FFF2-40B4-BE49-F238E27FC236}">
                  <a16:creationId xmlns:a16="http://schemas.microsoft.com/office/drawing/2014/main" id="{0780332C-99F1-4222-B5BD-24D7B683BF14}"/>
                </a:ext>
              </a:extLst>
            </p:cNvPr>
            <p:cNvSpPr txBox="1"/>
            <p:nvPr/>
          </p:nvSpPr>
          <p:spPr>
            <a:xfrm>
              <a:off x="2191555" y="2213020"/>
              <a:ext cx="43315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spcBef>
                  <a:spcPts val="200"/>
                </a:spcBef>
              </a:pPr>
              <a:r>
                <a:rPr lang="en-US" sz="1700" b="1" dirty="0">
                  <a:solidFill>
                    <a:schemeClr val="bg2">
                      <a:lumMod val="50000"/>
                    </a:schemeClr>
                  </a:solidFill>
                  <a:latin typeface="Arial"/>
                  <a:ea typeface="+mn-lt"/>
                  <a:cs typeface="+mn-lt"/>
                </a:rPr>
                <a:t>Breakout Session C  |  </a:t>
              </a:r>
              <a:r>
                <a:rPr lang="en-US" sz="2400" b="1" dirty="0">
                  <a:solidFill>
                    <a:srgbClr val="086B60"/>
                  </a:solidFill>
                  <a:latin typeface="Arial"/>
                  <a:ea typeface="+mn-lt"/>
                  <a:cs typeface="+mn-lt"/>
                </a:rPr>
                <a:t>PEOPLE</a:t>
              </a:r>
              <a:endParaRPr lang="en-US" sz="2400" b="1" dirty="0">
                <a:solidFill>
                  <a:srgbClr val="086B60"/>
                </a:solidFill>
                <a:latin typeface="Arial"/>
                <a:cs typeface="Calibri"/>
              </a:endParaRPr>
            </a:p>
          </p:txBody>
        </p:sp>
      </p:grpSp>
      <p:grpSp>
        <p:nvGrpSpPr>
          <p:cNvPr id="5" name="Group 4">
            <a:extLst>
              <a:ext uri="{FF2B5EF4-FFF2-40B4-BE49-F238E27FC236}">
                <a16:creationId xmlns:a16="http://schemas.microsoft.com/office/drawing/2014/main" id="{C621AC5A-85FB-4C1A-8FFB-DB7A5E360B7E}"/>
              </a:ext>
            </a:extLst>
          </p:cNvPr>
          <p:cNvGrpSpPr/>
          <p:nvPr/>
        </p:nvGrpSpPr>
        <p:grpSpPr>
          <a:xfrm>
            <a:off x="7084371" y="917920"/>
            <a:ext cx="3728405" cy="1019165"/>
            <a:chOff x="7094140" y="986305"/>
            <a:chExt cx="3728405" cy="1019165"/>
          </a:xfrm>
        </p:grpSpPr>
        <p:sp>
          <p:nvSpPr>
            <p:cNvPr id="8" name="Rectangle 7">
              <a:extLst>
                <a:ext uri="{FF2B5EF4-FFF2-40B4-BE49-F238E27FC236}">
                  <a16:creationId xmlns:a16="http://schemas.microsoft.com/office/drawing/2014/main" id="{400FCF6E-A4AD-4703-A9B7-D3714EF07757}"/>
                </a:ext>
              </a:extLst>
            </p:cNvPr>
            <p:cNvSpPr/>
            <p:nvPr/>
          </p:nvSpPr>
          <p:spPr>
            <a:xfrm>
              <a:off x="7094140" y="986305"/>
              <a:ext cx="3728405" cy="101916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9FB7B9-D40F-43AF-97FE-87967F9F59EC}"/>
                </a:ext>
              </a:extLst>
            </p:cNvPr>
            <p:cNvSpPr txBox="1"/>
            <p:nvPr/>
          </p:nvSpPr>
          <p:spPr>
            <a:xfrm>
              <a:off x="7125559" y="1082267"/>
              <a:ext cx="36586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200"/>
                </a:spcBef>
              </a:pPr>
              <a:r>
                <a:rPr lang="en-US" sz="2400" b="1">
                  <a:solidFill>
                    <a:schemeClr val="bg1"/>
                  </a:solidFill>
                  <a:latin typeface="Arial"/>
                  <a:ea typeface="+mn-lt"/>
                  <a:cs typeface="+mn-lt"/>
                </a:rPr>
                <a:t>DATA-DRIVEN LEARNING</a:t>
              </a:r>
              <a:endParaRPr lang="en-US">
                <a:solidFill>
                  <a:schemeClr val="bg1"/>
                </a:solidFill>
              </a:endParaRPr>
            </a:p>
          </p:txBody>
        </p:sp>
      </p:grpSp>
    </p:spTree>
    <p:extLst>
      <p:ext uri="{BB962C8B-B14F-4D97-AF65-F5344CB8AC3E}">
        <p14:creationId xmlns:p14="http://schemas.microsoft.com/office/powerpoint/2010/main" val="37986245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2141</Words>
  <Application>Microsoft Office PowerPoint</Application>
  <PresentationFormat>Widescreen</PresentationFormat>
  <Paragraphs>262</Paragraphs>
  <Slides>19</Slides>
  <Notes>11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Libre Franklin</vt:lpstr>
      <vt:lpstr>Wingdings 2</vt:lpstr>
      <vt:lpstr>Arial</vt:lpstr>
      <vt:lpstr>Calibri Light</vt:lpstr>
      <vt:lpstr>Corbel</vt:lpstr>
      <vt:lpstr>Calibri</vt:lpstr>
      <vt:lpstr>Garamond</vt:lpstr>
      <vt:lpstr>Franklin Gothic Book</vt:lpstr>
      <vt:lpstr>Office Theme</vt:lpstr>
      <vt:lpstr>Office Theme</vt:lpstr>
      <vt:lpstr>Office Theme</vt:lpstr>
      <vt:lpstr>Office Theme</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SDoH requires team approach, expertise of various professions</vt:lpstr>
      <vt:lpstr>PowerPoint Presentation</vt:lpstr>
      <vt:lpstr>Priority 1</vt:lpstr>
      <vt:lpstr>Priority 2</vt:lpstr>
      <vt:lpstr>Priority 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Benziger</dc:creator>
  <cp:lastModifiedBy>Michael Thompson</cp:lastModifiedBy>
  <cp:revision>167</cp:revision>
  <dcterms:created xsi:type="dcterms:W3CDTF">2021-04-05T21:32:53Z</dcterms:created>
  <dcterms:modified xsi:type="dcterms:W3CDTF">2021-04-24T15:22:10Z</dcterms:modified>
</cp:coreProperties>
</file>