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 id="2147484036" r:id="rId2"/>
  </p:sldMasterIdLst>
  <p:notesMasterIdLst>
    <p:notesMasterId r:id="rId44"/>
  </p:notesMasterIdLst>
  <p:handoutMasterIdLst>
    <p:handoutMasterId r:id="rId45"/>
  </p:handoutMasterIdLst>
  <p:sldIdLst>
    <p:sldId id="385" r:id="rId3"/>
    <p:sldId id="271" r:id="rId4"/>
    <p:sldId id="420" r:id="rId5"/>
    <p:sldId id="333" r:id="rId6"/>
    <p:sldId id="384" r:id="rId7"/>
    <p:sldId id="342" r:id="rId8"/>
    <p:sldId id="565" r:id="rId9"/>
    <p:sldId id="337" r:id="rId10"/>
    <p:sldId id="595" r:id="rId11"/>
    <p:sldId id="359" r:id="rId12"/>
    <p:sldId id="414" r:id="rId13"/>
    <p:sldId id="425" r:id="rId14"/>
    <p:sldId id="450" r:id="rId15"/>
    <p:sldId id="361" r:id="rId16"/>
    <p:sldId id="334" r:id="rId17"/>
    <p:sldId id="340" r:id="rId18"/>
    <p:sldId id="360" r:id="rId19"/>
    <p:sldId id="355" r:id="rId20"/>
    <p:sldId id="417" r:id="rId21"/>
    <p:sldId id="582" r:id="rId22"/>
    <p:sldId id="370" r:id="rId23"/>
    <p:sldId id="371" r:id="rId24"/>
    <p:sldId id="563" r:id="rId25"/>
    <p:sldId id="564" r:id="rId26"/>
    <p:sldId id="364" r:id="rId27"/>
    <p:sldId id="366" r:id="rId28"/>
    <p:sldId id="377" r:id="rId29"/>
    <p:sldId id="421" r:id="rId30"/>
    <p:sldId id="339" r:id="rId31"/>
    <p:sldId id="423" r:id="rId32"/>
    <p:sldId id="380" r:id="rId33"/>
    <p:sldId id="586" r:id="rId34"/>
    <p:sldId id="373" r:id="rId35"/>
    <p:sldId id="381" r:id="rId36"/>
    <p:sldId id="382" r:id="rId37"/>
    <p:sldId id="274" r:id="rId38"/>
    <p:sldId id="585" r:id="rId39"/>
    <p:sldId id="577" r:id="rId40"/>
    <p:sldId id="578" r:id="rId41"/>
    <p:sldId id="567" r:id="rId42"/>
    <p:sldId id="584" r:id="rId43"/>
  </p:sldIdLst>
  <p:sldSz cx="12192000" cy="6858000"/>
  <p:notesSz cx="9296400" cy="7010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38A80EC4-B8E9-FB4F-97C6-E3EDB5C4D309}">
          <p14:sldIdLst/>
        </p14:section>
        <p14:section name="Light Background" id="{A396360E-215F-9D46-9408-1651A6B59356}">
          <p14:sldIdLst>
            <p14:sldId id="385"/>
            <p14:sldId id="271"/>
            <p14:sldId id="420"/>
            <p14:sldId id="333"/>
            <p14:sldId id="384"/>
            <p14:sldId id="342"/>
            <p14:sldId id="565"/>
            <p14:sldId id="337"/>
            <p14:sldId id="595"/>
            <p14:sldId id="359"/>
            <p14:sldId id="414"/>
            <p14:sldId id="425"/>
            <p14:sldId id="450"/>
            <p14:sldId id="361"/>
            <p14:sldId id="334"/>
            <p14:sldId id="340"/>
            <p14:sldId id="360"/>
            <p14:sldId id="355"/>
            <p14:sldId id="417"/>
            <p14:sldId id="582"/>
            <p14:sldId id="370"/>
            <p14:sldId id="371"/>
            <p14:sldId id="563"/>
            <p14:sldId id="564"/>
            <p14:sldId id="364"/>
            <p14:sldId id="366"/>
            <p14:sldId id="377"/>
            <p14:sldId id="421"/>
            <p14:sldId id="339"/>
            <p14:sldId id="423"/>
            <p14:sldId id="380"/>
            <p14:sldId id="586"/>
            <p14:sldId id="373"/>
            <p14:sldId id="381"/>
            <p14:sldId id="382"/>
            <p14:sldId id="274"/>
            <p14:sldId id="585"/>
            <p14:sldId id="577"/>
            <p14:sldId id="578"/>
            <p14:sldId id="567"/>
            <p14:sldId id="584"/>
          </p14:sldIdLst>
        </p14:section>
        <p14:section name="Dark Background" id="{6ED4CF8B-9A38-714A-92B5-405FAC232A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agon, Valamar (CDC/DDPHSIS/CGH/DGHT)" initials="RV(" lastIdx="1" clrIdx="0">
    <p:extLst>
      <p:ext uri="{19B8F6BF-5375-455C-9EA6-DF929625EA0E}">
        <p15:presenceInfo xmlns:p15="http://schemas.microsoft.com/office/powerpoint/2012/main" userId="S::YZK2@cdc.gov::e255c65b-0c34-4b8b-b720-d7d17ac79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43"/>
    <a:srgbClr val="041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3878F-45D3-4161-BAA8-9A6CA3E592F1}" v="2" dt="2021-02-21T21:46:21.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09" autoAdjust="0"/>
    <p:restoredTop sz="94656"/>
  </p:normalViewPr>
  <p:slideViewPr>
    <p:cSldViewPr snapToGrid="0" snapToObjects="1" showGuides="1">
      <p:cViewPr varScale="1">
        <p:scale>
          <a:sx n="116" d="100"/>
          <a:sy n="116" d="100"/>
        </p:scale>
        <p:origin x="120" y="228"/>
      </p:cViewPr>
      <p:guideLst>
        <p:guide orient="horz" pos="2160"/>
        <p:guide pos="3840"/>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11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ka Reagon" userId="49898cb480d0d340" providerId="LiveId" clId="{D333878F-45D3-4161-BAA8-9A6CA3E592F1}"/>
    <pc:docChg chg="undo custSel modSld">
      <pc:chgData name="Malika Reagon" userId="49898cb480d0d340" providerId="LiveId" clId="{D333878F-45D3-4161-BAA8-9A6CA3E592F1}" dt="2021-02-21T21:46:26.272" v="143" actId="14100"/>
      <pc:docMkLst>
        <pc:docMk/>
      </pc:docMkLst>
      <pc:sldChg chg="modSp mod">
        <pc:chgData name="Malika Reagon" userId="49898cb480d0d340" providerId="LiveId" clId="{D333878F-45D3-4161-BAA8-9A6CA3E592F1}" dt="2021-02-21T21:43:47.240" v="131" actId="404"/>
        <pc:sldMkLst>
          <pc:docMk/>
          <pc:sldMk cId="434146607" sldId="271"/>
        </pc:sldMkLst>
        <pc:spChg chg="mod">
          <ac:chgData name="Malika Reagon" userId="49898cb480d0d340" providerId="LiveId" clId="{D333878F-45D3-4161-BAA8-9A6CA3E592F1}" dt="2021-02-21T21:43:47.240" v="131" actId="404"/>
          <ac:spMkLst>
            <pc:docMk/>
            <pc:sldMk cId="434146607" sldId="271"/>
            <ac:spMk id="7" creationId="{00000000-0000-0000-0000-000000000000}"/>
          </ac:spMkLst>
        </pc:spChg>
      </pc:sldChg>
      <pc:sldChg chg="modSp mod modShow">
        <pc:chgData name="Malika Reagon" userId="49898cb480d0d340" providerId="LiveId" clId="{D333878F-45D3-4161-BAA8-9A6CA3E592F1}" dt="2021-02-21T21:38:12.425" v="110" actId="729"/>
        <pc:sldMkLst>
          <pc:docMk/>
          <pc:sldMk cId="4252103159" sldId="338"/>
        </pc:sldMkLst>
        <pc:spChg chg="mod">
          <ac:chgData name="Malika Reagon" userId="49898cb480d0d340" providerId="LiveId" clId="{D333878F-45D3-4161-BAA8-9A6CA3E592F1}" dt="2021-02-21T21:36:56.177" v="105" actId="6549"/>
          <ac:spMkLst>
            <pc:docMk/>
            <pc:sldMk cId="4252103159" sldId="338"/>
            <ac:spMk id="7" creationId="{00000000-0000-0000-0000-000000000000}"/>
          </ac:spMkLst>
        </pc:spChg>
        <pc:spChg chg="mod">
          <ac:chgData name="Malika Reagon" userId="49898cb480d0d340" providerId="LiveId" clId="{D333878F-45D3-4161-BAA8-9A6CA3E592F1}" dt="2021-02-21T21:36:35.453" v="98" actId="120"/>
          <ac:spMkLst>
            <pc:docMk/>
            <pc:sldMk cId="4252103159" sldId="338"/>
            <ac:spMk id="8" creationId="{00000000-0000-0000-0000-000000000000}"/>
          </ac:spMkLst>
        </pc:spChg>
      </pc:sldChg>
      <pc:sldChg chg="modSp mod">
        <pc:chgData name="Malika Reagon" userId="49898cb480d0d340" providerId="LiveId" clId="{D333878F-45D3-4161-BAA8-9A6CA3E592F1}" dt="2021-02-21T21:36:51.370" v="102" actId="6549"/>
        <pc:sldMkLst>
          <pc:docMk/>
          <pc:sldMk cId="1179053827" sldId="339"/>
        </pc:sldMkLst>
        <pc:spChg chg="mod">
          <ac:chgData name="Malika Reagon" userId="49898cb480d0d340" providerId="LiveId" clId="{D333878F-45D3-4161-BAA8-9A6CA3E592F1}" dt="2021-02-21T21:36:51.370" v="102" actId="6549"/>
          <ac:spMkLst>
            <pc:docMk/>
            <pc:sldMk cId="1179053827" sldId="339"/>
            <ac:spMk id="7" creationId="{00000000-0000-0000-0000-000000000000}"/>
          </ac:spMkLst>
        </pc:spChg>
      </pc:sldChg>
      <pc:sldChg chg="mod modShow">
        <pc:chgData name="Malika Reagon" userId="49898cb480d0d340" providerId="LiveId" clId="{D333878F-45D3-4161-BAA8-9A6CA3E592F1}" dt="2021-02-21T21:25:31.450" v="48" actId="729"/>
        <pc:sldMkLst>
          <pc:docMk/>
          <pc:sldMk cId="446592767" sldId="341"/>
        </pc:sldMkLst>
      </pc:sldChg>
      <pc:sldChg chg="mod modShow">
        <pc:chgData name="Malika Reagon" userId="49898cb480d0d340" providerId="LiveId" clId="{D333878F-45D3-4161-BAA8-9A6CA3E592F1}" dt="2021-02-21T21:40:44.907" v="117" actId="729"/>
        <pc:sldMkLst>
          <pc:docMk/>
          <pc:sldMk cId="3927769007" sldId="349"/>
        </pc:sldMkLst>
      </pc:sldChg>
      <pc:sldChg chg="modSp mod modShow">
        <pc:chgData name="Malika Reagon" userId="49898cb480d0d340" providerId="LiveId" clId="{D333878F-45D3-4161-BAA8-9A6CA3E592F1}" dt="2021-02-21T21:25:13.831" v="47" actId="729"/>
        <pc:sldMkLst>
          <pc:docMk/>
          <pc:sldMk cId="855243389" sldId="350"/>
        </pc:sldMkLst>
        <pc:spChg chg="mod">
          <ac:chgData name="Malika Reagon" userId="49898cb480d0d340" providerId="LiveId" clId="{D333878F-45D3-4161-BAA8-9A6CA3E592F1}" dt="2021-02-21T21:21:30.811" v="5" actId="207"/>
          <ac:spMkLst>
            <pc:docMk/>
            <pc:sldMk cId="855243389" sldId="350"/>
            <ac:spMk id="6" creationId="{00000000-0000-0000-0000-000000000000}"/>
          </ac:spMkLst>
        </pc:spChg>
      </pc:sldChg>
      <pc:sldChg chg="modSp mod">
        <pc:chgData name="Malika Reagon" userId="49898cb480d0d340" providerId="LiveId" clId="{D333878F-45D3-4161-BAA8-9A6CA3E592F1}" dt="2021-02-21T21:22:02.309" v="7" actId="207"/>
        <pc:sldMkLst>
          <pc:docMk/>
          <pc:sldMk cId="3645386415" sldId="352"/>
        </pc:sldMkLst>
        <pc:spChg chg="mod">
          <ac:chgData name="Malika Reagon" userId="49898cb480d0d340" providerId="LiveId" clId="{D333878F-45D3-4161-BAA8-9A6CA3E592F1}" dt="2021-02-21T21:22:02.309" v="7" actId="207"/>
          <ac:spMkLst>
            <pc:docMk/>
            <pc:sldMk cId="3645386415" sldId="352"/>
            <ac:spMk id="6" creationId="{00000000-0000-0000-0000-000000000000}"/>
          </ac:spMkLst>
        </pc:spChg>
      </pc:sldChg>
      <pc:sldChg chg="modSp mod">
        <pc:chgData name="Malika Reagon" userId="49898cb480d0d340" providerId="LiveId" clId="{D333878F-45D3-4161-BAA8-9A6CA3E592F1}" dt="2021-02-21T21:31:32.262" v="75" actId="207"/>
        <pc:sldMkLst>
          <pc:docMk/>
          <pc:sldMk cId="2189913093" sldId="355"/>
        </pc:sldMkLst>
        <pc:spChg chg="mod">
          <ac:chgData name="Malika Reagon" userId="49898cb480d0d340" providerId="LiveId" clId="{D333878F-45D3-4161-BAA8-9A6CA3E592F1}" dt="2021-02-21T21:30:53.030" v="70" actId="14100"/>
          <ac:spMkLst>
            <pc:docMk/>
            <pc:sldMk cId="2189913093" sldId="355"/>
            <ac:spMk id="14" creationId="{00000000-0000-0000-0000-000000000000}"/>
          </ac:spMkLst>
        </pc:spChg>
        <pc:spChg chg="mod">
          <ac:chgData name="Malika Reagon" userId="49898cb480d0d340" providerId="LiveId" clId="{D333878F-45D3-4161-BAA8-9A6CA3E592F1}" dt="2021-02-21T21:31:32.262" v="75" actId="207"/>
          <ac:spMkLst>
            <pc:docMk/>
            <pc:sldMk cId="2189913093" sldId="355"/>
            <ac:spMk id="15" creationId="{00000000-0000-0000-0000-000000000000}"/>
          </ac:spMkLst>
        </pc:spChg>
        <pc:spChg chg="mod">
          <ac:chgData name="Malika Reagon" userId="49898cb480d0d340" providerId="LiveId" clId="{D333878F-45D3-4161-BAA8-9A6CA3E592F1}" dt="2021-02-21T21:30:58.736" v="71" actId="1076"/>
          <ac:spMkLst>
            <pc:docMk/>
            <pc:sldMk cId="2189913093" sldId="355"/>
            <ac:spMk id="16" creationId="{00000000-0000-0000-0000-000000000000}"/>
          </ac:spMkLst>
        </pc:spChg>
        <pc:spChg chg="mod">
          <ac:chgData name="Malika Reagon" userId="49898cb480d0d340" providerId="LiveId" clId="{D333878F-45D3-4161-BAA8-9A6CA3E592F1}" dt="2021-02-21T21:30:39.761" v="68" actId="207"/>
          <ac:spMkLst>
            <pc:docMk/>
            <pc:sldMk cId="2189913093" sldId="355"/>
            <ac:spMk id="17" creationId="{00000000-0000-0000-0000-000000000000}"/>
          </ac:spMkLst>
        </pc:spChg>
        <pc:picChg chg="mod">
          <ac:chgData name="Malika Reagon" userId="49898cb480d0d340" providerId="LiveId" clId="{D333878F-45D3-4161-BAA8-9A6CA3E592F1}" dt="2021-02-21T21:31:07.614" v="74" actId="14100"/>
          <ac:picMkLst>
            <pc:docMk/>
            <pc:sldMk cId="2189913093" sldId="355"/>
            <ac:picMk id="11" creationId="{00000000-0000-0000-0000-000000000000}"/>
          </ac:picMkLst>
        </pc:picChg>
      </pc:sldChg>
      <pc:sldChg chg="modSp mod">
        <pc:chgData name="Malika Reagon" userId="49898cb480d0d340" providerId="LiveId" clId="{D333878F-45D3-4161-BAA8-9A6CA3E592F1}" dt="2021-02-21T21:38:37.565" v="111" actId="207"/>
        <pc:sldMkLst>
          <pc:docMk/>
          <pc:sldMk cId="2601029069" sldId="360"/>
        </pc:sldMkLst>
        <pc:spChg chg="mod">
          <ac:chgData name="Malika Reagon" userId="49898cb480d0d340" providerId="LiveId" clId="{D333878F-45D3-4161-BAA8-9A6CA3E592F1}" dt="2021-02-21T21:38:37.565" v="111" actId="207"/>
          <ac:spMkLst>
            <pc:docMk/>
            <pc:sldMk cId="2601029069" sldId="360"/>
            <ac:spMk id="7" creationId="{00000000-0000-0000-0000-000000000000}"/>
          </ac:spMkLst>
        </pc:spChg>
      </pc:sldChg>
      <pc:sldChg chg="modSp mod">
        <pc:chgData name="Malika Reagon" userId="49898cb480d0d340" providerId="LiveId" clId="{D333878F-45D3-4161-BAA8-9A6CA3E592F1}" dt="2021-02-21T21:30:17.640" v="67" actId="207"/>
        <pc:sldMkLst>
          <pc:docMk/>
          <pc:sldMk cId="365619965" sldId="361"/>
        </pc:sldMkLst>
        <pc:spChg chg="mod">
          <ac:chgData name="Malika Reagon" userId="49898cb480d0d340" providerId="LiveId" clId="{D333878F-45D3-4161-BAA8-9A6CA3E592F1}" dt="2021-02-21T21:30:17.640" v="67" actId="207"/>
          <ac:spMkLst>
            <pc:docMk/>
            <pc:sldMk cId="365619965" sldId="361"/>
            <ac:spMk id="6" creationId="{00000000-0000-0000-0000-000000000000}"/>
          </ac:spMkLst>
        </pc:spChg>
      </pc:sldChg>
      <pc:sldChg chg="modSp mod">
        <pc:chgData name="Malika Reagon" userId="49898cb480d0d340" providerId="LiveId" clId="{D333878F-45D3-4161-BAA8-9A6CA3E592F1}" dt="2021-02-21T21:32:33.455" v="80" actId="255"/>
        <pc:sldMkLst>
          <pc:docMk/>
          <pc:sldMk cId="1846491035" sldId="363"/>
        </pc:sldMkLst>
        <pc:spChg chg="mod">
          <ac:chgData name="Malika Reagon" userId="49898cb480d0d340" providerId="LiveId" clId="{D333878F-45D3-4161-BAA8-9A6CA3E592F1}" dt="2021-02-21T21:32:00.694" v="77" actId="207"/>
          <ac:spMkLst>
            <pc:docMk/>
            <pc:sldMk cId="1846491035" sldId="363"/>
            <ac:spMk id="6" creationId="{00000000-0000-0000-0000-000000000000}"/>
          </ac:spMkLst>
        </pc:spChg>
        <pc:spChg chg="mod">
          <ac:chgData name="Malika Reagon" userId="49898cb480d0d340" providerId="LiveId" clId="{D333878F-45D3-4161-BAA8-9A6CA3E592F1}" dt="2021-02-21T21:32:33.455" v="80" actId="255"/>
          <ac:spMkLst>
            <pc:docMk/>
            <pc:sldMk cId="1846491035" sldId="363"/>
            <ac:spMk id="7" creationId="{00000000-0000-0000-0000-000000000000}"/>
          </ac:spMkLst>
        </pc:spChg>
        <pc:spChg chg="mod">
          <ac:chgData name="Malika Reagon" userId="49898cb480d0d340" providerId="LiveId" clId="{D333878F-45D3-4161-BAA8-9A6CA3E592F1}" dt="2021-02-21T21:32:09.193" v="78" actId="207"/>
          <ac:spMkLst>
            <pc:docMk/>
            <pc:sldMk cId="1846491035" sldId="363"/>
            <ac:spMk id="8" creationId="{00000000-0000-0000-0000-000000000000}"/>
          </ac:spMkLst>
        </pc:spChg>
      </pc:sldChg>
      <pc:sldChg chg="modSp mod">
        <pc:chgData name="Malika Reagon" userId="49898cb480d0d340" providerId="LiveId" clId="{D333878F-45D3-4161-BAA8-9A6CA3E592F1}" dt="2021-02-21T21:37:32.542" v="108" actId="207"/>
        <pc:sldMkLst>
          <pc:docMk/>
          <pc:sldMk cId="1168461514" sldId="364"/>
        </pc:sldMkLst>
        <pc:spChg chg="mod">
          <ac:chgData name="Malika Reagon" userId="49898cb480d0d340" providerId="LiveId" clId="{D333878F-45D3-4161-BAA8-9A6CA3E592F1}" dt="2021-02-21T21:37:12.547" v="106" actId="207"/>
          <ac:spMkLst>
            <pc:docMk/>
            <pc:sldMk cId="1168461514" sldId="364"/>
            <ac:spMk id="6" creationId="{00000000-0000-0000-0000-000000000000}"/>
          </ac:spMkLst>
        </pc:spChg>
        <pc:spChg chg="mod">
          <ac:chgData name="Malika Reagon" userId="49898cb480d0d340" providerId="LiveId" clId="{D333878F-45D3-4161-BAA8-9A6CA3E592F1}" dt="2021-02-21T21:37:32.542" v="108" actId="207"/>
          <ac:spMkLst>
            <pc:docMk/>
            <pc:sldMk cId="1168461514" sldId="364"/>
            <ac:spMk id="8" creationId="{00000000-0000-0000-0000-000000000000}"/>
          </ac:spMkLst>
        </pc:spChg>
      </pc:sldChg>
      <pc:sldChg chg="modSp mod">
        <pc:chgData name="Malika Reagon" userId="49898cb480d0d340" providerId="LiveId" clId="{D333878F-45D3-4161-BAA8-9A6CA3E592F1}" dt="2021-02-21T21:37:39.039" v="109" actId="207"/>
        <pc:sldMkLst>
          <pc:docMk/>
          <pc:sldMk cId="29367173" sldId="366"/>
        </pc:sldMkLst>
        <pc:spChg chg="mod">
          <ac:chgData name="Malika Reagon" userId="49898cb480d0d340" providerId="LiveId" clId="{D333878F-45D3-4161-BAA8-9A6CA3E592F1}" dt="2021-02-21T21:37:19.136" v="107" actId="207"/>
          <ac:spMkLst>
            <pc:docMk/>
            <pc:sldMk cId="29367173" sldId="366"/>
            <ac:spMk id="6" creationId="{00000000-0000-0000-0000-000000000000}"/>
          </ac:spMkLst>
        </pc:spChg>
        <pc:spChg chg="mod">
          <ac:chgData name="Malika Reagon" userId="49898cb480d0d340" providerId="LiveId" clId="{D333878F-45D3-4161-BAA8-9A6CA3E592F1}" dt="2021-02-21T21:37:39.039" v="109" actId="207"/>
          <ac:spMkLst>
            <pc:docMk/>
            <pc:sldMk cId="29367173" sldId="366"/>
            <ac:spMk id="8" creationId="{00000000-0000-0000-0000-000000000000}"/>
          </ac:spMkLst>
        </pc:spChg>
      </pc:sldChg>
      <pc:sldChg chg="modSp mod">
        <pc:chgData name="Malika Reagon" userId="49898cb480d0d340" providerId="LiveId" clId="{D333878F-45D3-4161-BAA8-9A6CA3E592F1}" dt="2021-02-21T21:38:58.725" v="112" actId="207"/>
        <pc:sldMkLst>
          <pc:docMk/>
          <pc:sldMk cId="3777751063" sldId="370"/>
        </pc:sldMkLst>
        <pc:spChg chg="mod">
          <ac:chgData name="Malika Reagon" userId="49898cb480d0d340" providerId="LiveId" clId="{D333878F-45D3-4161-BAA8-9A6CA3E592F1}" dt="2021-02-21T21:38:58.725" v="112" actId="207"/>
          <ac:spMkLst>
            <pc:docMk/>
            <pc:sldMk cId="3777751063" sldId="370"/>
            <ac:spMk id="8" creationId="{00000000-0000-0000-0000-000000000000}"/>
          </ac:spMkLst>
        </pc:spChg>
      </pc:sldChg>
      <pc:sldChg chg="modSp mod">
        <pc:chgData name="Malika Reagon" userId="49898cb480d0d340" providerId="LiveId" clId="{D333878F-45D3-4161-BAA8-9A6CA3E592F1}" dt="2021-02-21T21:39:12.929" v="113" actId="207"/>
        <pc:sldMkLst>
          <pc:docMk/>
          <pc:sldMk cId="850676527" sldId="371"/>
        </pc:sldMkLst>
        <pc:spChg chg="mod">
          <ac:chgData name="Malika Reagon" userId="49898cb480d0d340" providerId="LiveId" clId="{D333878F-45D3-4161-BAA8-9A6CA3E592F1}" dt="2021-02-21T21:39:12.929" v="113" actId="207"/>
          <ac:spMkLst>
            <pc:docMk/>
            <pc:sldMk cId="850676527" sldId="371"/>
            <ac:spMk id="8" creationId="{00000000-0000-0000-0000-000000000000}"/>
          </ac:spMkLst>
        </pc:spChg>
      </pc:sldChg>
      <pc:sldChg chg="modSp mod">
        <pc:chgData name="Malika Reagon" userId="49898cb480d0d340" providerId="LiveId" clId="{D333878F-45D3-4161-BAA8-9A6CA3E592F1}" dt="2021-02-21T21:41:03.674" v="118" actId="207"/>
        <pc:sldMkLst>
          <pc:docMk/>
          <pc:sldMk cId="3785451808" sldId="372"/>
        </pc:sldMkLst>
        <pc:spChg chg="mod">
          <ac:chgData name="Malika Reagon" userId="49898cb480d0d340" providerId="LiveId" clId="{D333878F-45D3-4161-BAA8-9A6CA3E592F1}" dt="2021-02-21T21:41:03.674" v="118" actId="207"/>
          <ac:spMkLst>
            <pc:docMk/>
            <pc:sldMk cId="3785451808" sldId="372"/>
            <ac:spMk id="7" creationId="{00000000-0000-0000-0000-000000000000}"/>
          </ac:spMkLst>
        </pc:spChg>
      </pc:sldChg>
      <pc:sldChg chg="modSp mod">
        <pc:chgData name="Malika Reagon" userId="49898cb480d0d340" providerId="LiveId" clId="{D333878F-45D3-4161-BAA8-9A6CA3E592F1}" dt="2021-02-21T21:43:23.076" v="128" actId="207"/>
        <pc:sldMkLst>
          <pc:docMk/>
          <pc:sldMk cId="458641542" sldId="373"/>
        </pc:sldMkLst>
        <pc:spChg chg="mod">
          <ac:chgData name="Malika Reagon" userId="49898cb480d0d340" providerId="LiveId" clId="{D333878F-45D3-4161-BAA8-9A6CA3E592F1}" dt="2021-02-21T21:43:11.349" v="126" actId="207"/>
          <ac:spMkLst>
            <pc:docMk/>
            <pc:sldMk cId="458641542" sldId="373"/>
            <ac:spMk id="6" creationId="{00000000-0000-0000-0000-000000000000}"/>
          </ac:spMkLst>
        </pc:spChg>
        <pc:spChg chg="mod">
          <ac:chgData name="Malika Reagon" userId="49898cb480d0d340" providerId="LiveId" clId="{D333878F-45D3-4161-BAA8-9A6CA3E592F1}" dt="2021-02-21T21:43:23.076" v="128" actId="207"/>
          <ac:spMkLst>
            <pc:docMk/>
            <pc:sldMk cId="458641542" sldId="373"/>
            <ac:spMk id="7" creationId="{00000000-0000-0000-0000-000000000000}"/>
          </ac:spMkLst>
        </pc:spChg>
      </pc:sldChg>
      <pc:sldChg chg="modSp mod">
        <pc:chgData name="Malika Reagon" userId="49898cb480d0d340" providerId="LiveId" clId="{D333878F-45D3-4161-BAA8-9A6CA3E592F1}" dt="2021-02-21T21:41:20.566" v="119" actId="207"/>
        <pc:sldMkLst>
          <pc:docMk/>
          <pc:sldMk cId="805080887" sldId="374"/>
        </pc:sldMkLst>
        <pc:spChg chg="mod">
          <ac:chgData name="Malika Reagon" userId="49898cb480d0d340" providerId="LiveId" clId="{D333878F-45D3-4161-BAA8-9A6CA3E592F1}" dt="2021-02-21T21:41:20.566" v="119" actId="207"/>
          <ac:spMkLst>
            <pc:docMk/>
            <pc:sldMk cId="805080887" sldId="374"/>
            <ac:spMk id="7" creationId="{00000000-0000-0000-0000-000000000000}"/>
          </ac:spMkLst>
        </pc:spChg>
      </pc:sldChg>
      <pc:sldChg chg="modSp mod">
        <pc:chgData name="Malika Reagon" userId="49898cb480d0d340" providerId="LiveId" clId="{D333878F-45D3-4161-BAA8-9A6CA3E592F1}" dt="2021-02-21T21:41:38.933" v="120" actId="207"/>
        <pc:sldMkLst>
          <pc:docMk/>
          <pc:sldMk cId="2725993851" sldId="375"/>
        </pc:sldMkLst>
        <pc:spChg chg="mod">
          <ac:chgData name="Malika Reagon" userId="49898cb480d0d340" providerId="LiveId" clId="{D333878F-45D3-4161-BAA8-9A6CA3E592F1}" dt="2021-02-21T21:41:38.933" v="120" actId="207"/>
          <ac:spMkLst>
            <pc:docMk/>
            <pc:sldMk cId="2725993851" sldId="375"/>
            <ac:spMk id="7" creationId="{00000000-0000-0000-0000-000000000000}"/>
          </ac:spMkLst>
        </pc:spChg>
      </pc:sldChg>
      <pc:sldChg chg="modSp mod">
        <pc:chgData name="Malika Reagon" userId="49898cb480d0d340" providerId="LiveId" clId="{D333878F-45D3-4161-BAA8-9A6CA3E592F1}" dt="2021-02-21T21:41:49.152" v="121" actId="207"/>
        <pc:sldMkLst>
          <pc:docMk/>
          <pc:sldMk cId="1096531407" sldId="376"/>
        </pc:sldMkLst>
        <pc:spChg chg="mod">
          <ac:chgData name="Malika Reagon" userId="49898cb480d0d340" providerId="LiveId" clId="{D333878F-45D3-4161-BAA8-9A6CA3E592F1}" dt="2021-02-21T21:41:49.152" v="121" actId="207"/>
          <ac:spMkLst>
            <pc:docMk/>
            <pc:sldMk cId="1096531407" sldId="376"/>
            <ac:spMk id="7" creationId="{00000000-0000-0000-0000-000000000000}"/>
          </ac:spMkLst>
        </pc:spChg>
      </pc:sldChg>
      <pc:sldChg chg="modSp mod">
        <pc:chgData name="Malika Reagon" userId="49898cb480d0d340" providerId="LiveId" clId="{D333878F-45D3-4161-BAA8-9A6CA3E592F1}" dt="2021-02-21T21:42:45.907" v="124" actId="207"/>
        <pc:sldMkLst>
          <pc:docMk/>
          <pc:sldMk cId="3649218019" sldId="378"/>
        </pc:sldMkLst>
        <pc:spChg chg="mod">
          <ac:chgData name="Malika Reagon" userId="49898cb480d0d340" providerId="LiveId" clId="{D333878F-45D3-4161-BAA8-9A6CA3E592F1}" dt="2021-02-21T21:42:45.907" v="124" actId="207"/>
          <ac:spMkLst>
            <pc:docMk/>
            <pc:sldMk cId="3649218019" sldId="378"/>
            <ac:spMk id="6" creationId="{00000000-0000-0000-0000-000000000000}"/>
          </ac:spMkLst>
        </pc:spChg>
      </pc:sldChg>
      <pc:sldChg chg="mod modShow">
        <pc:chgData name="Malika Reagon" userId="49898cb480d0d340" providerId="LiveId" clId="{D333878F-45D3-4161-BAA8-9A6CA3E592F1}" dt="2021-02-21T21:42:55.344" v="125" actId="729"/>
        <pc:sldMkLst>
          <pc:docMk/>
          <pc:sldMk cId="4145517118" sldId="396"/>
        </pc:sldMkLst>
      </pc:sldChg>
      <pc:sldChg chg="modSp mod modShow">
        <pc:chgData name="Malika Reagon" userId="49898cb480d0d340" providerId="LiveId" clId="{D333878F-45D3-4161-BAA8-9A6CA3E592F1}" dt="2021-02-21T21:24:28.324" v="44" actId="729"/>
        <pc:sldMkLst>
          <pc:docMk/>
          <pc:sldMk cId="1796837238" sldId="406"/>
        </pc:sldMkLst>
        <pc:spChg chg="mod">
          <ac:chgData name="Malika Reagon" userId="49898cb480d0d340" providerId="LiveId" clId="{D333878F-45D3-4161-BAA8-9A6CA3E592F1}" dt="2021-02-21T21:24:16.164" v="43" actId="6549"/>
          <ac:spMkLst>
            <pc:docMk/>
            <pc:sldMk cId="1796837238" sldId="406"/>
            <ac:spMk id="7" creationId="{00000000-0000-0000-0000-000000000000}"/>
          </ac:spMkLst>
        </pc:spChg>
        <pc:spChg chg="mod">
          <ac:chgData name="Malika Reagon" userId="49898cb480d0d340" providerId="LiveId" clId="{D333878F-45D3-4161-BAA8-9A6CA3E592F1}" dt="2021-02-21T21:19:09.754" v="1" actId="207"/>
          <ac:spMkLst>
            <pc:docMk/>
            <pc:sldMk cId="1796837238" sldId="406"/>
            <ac:spMk id="8" creationId="{00000000-0000-0000-0000-000000000000}"/>
          </ac:spMkLst>
        </pc:spChg>
      </pc:sldChg>
      <pc:sldChg chg="modSp mod">
        <pc:chgData name="Malika Reagon" userId="49898cb480d0d340" providerId="LiveId" clId="{D333878F-45D3-4161-BAA8-9A6CA3E592F1}" dt="2021-02-21T21:29:26.517" v="64" actId="207"/>
        <pc:sldMkLst>
          <pc:docMk/>
          <pc:sldMk cId="663325055" sldId="407"/>
        </pc:sldMkLst>
        <pc:spChg chg="mod">
          <ac:chgData name="Malika Reagon" userId="49898cb480d0d340" providerId="LiveId" clId="{D333878F-45D3-4161-BAA8-9A6CA3E592F1}" dt="2021-02-21T21:29:26.517" v="64" actId="207"/>
          <ac:spMkLst>
            <pc:docMk/>
            <pc:sldMk cId="663325055" sldId="407"/>
            <ac:spMk id="8" creationId="{00000000-0000-0000-0000-000000000000}"/>
          </ac:spMkLst>
        </pc:spChg>
      </pc:sldChg>
      <pc:sldChg chg="addSp delSp modSp mod">
        <pc:chgData name="Malika Reagon" userId="49898cb480d0d340" providerId="LiveId" clId="{D333878F-45D3-4161-BAA8-9A6CA3E592F1}" dt="2021-02-21T21:46:22.490" v="142" actId="14100"/>
        <pc:sldMkLst>
          <pc:docMk/>
          <pc:sldMk cId="144162087" sldId="414"/>
        </pc:sldMkLst>
        <pc:spChg chg="mod">
          <ac:chgData name="Malika Reagon" userId="49898cb480d0d340" providerId="LiveId" clId="{D333878F-45D3-4161-BAA8-9A6CA3E592F1}" dt="2021-02-21T21:46:22.490" v="142" actId="14100"/>
          <ac:spMkLst>
            <pc:docMk/>
            <pc:sldMk cId="144162087" sldId="414"/>
            <ac:spMk id="7" creationId="{00000000-0000-0000-0000-000000000000}"/>
          </ac:spMkLst>
        </pc:spChg>
        <pc:spChg chg="add del mod">
          <ac:chgData name="Malika Reagon" userId="49898cb480d0d340" providerId="LiveId" clId="{D333878F-45D3-4161-BAA8-9A6CA3E592F1}" dt="2021-02-21T21:46:21.781" v="141"/>
          <ac:spMkLst>
            <pc:docMk/>
            <pc:sldMk cId="144162087" sldId="414"/>
            <ac:spMk id="9" creationId="{20C71448-3480-424D-AEF9-04550CDA3C3D}"/>
          </ac:spMkLst>
        </pc:spChg>
      </pc:sldChg>
      <pc:sldChg chg="modSp mod">
        <pc:chgData name="Malika Reagon" userId="49898cb480d0d340" providerId="LiveId" clId="{D333878F-45D3-4161-BAA8-9A6CA3E592F1}" dt="2021-02-21T21:34:54.496" v="91" actId="207"/>
        <pc:sldMkLst>
          <pc:docMk/>
          <pc:sldMk cId="1532870573" sldId="417"/>
        </pc:sldMkLst>
        <pc:spChg chg="mod">
          <ac:chgData name="Malika Reagon" userId="49898cb480d0d340" providerId="LiveId" clId="{D333878F-45D3-4161-BAA8-9A6CA3E592F1}" dt="2021-02-21T21:34:54.496" v="91" actId="207"/>
          <ac:spMkLst>
            <pc:docMk/>
            <pc:sldMk cId="1532870573" sldId="417"/>
            <ac:spMk id="5" creationId="{00000000-0000-0000-0000-000000000000}"/>
          </ac:spMkLst>
        </pc:spChg>
        <pc:spChg chg="mod">
          <ac:chgData name="Malika Reagon" userId="49898cb480d0d340" providerId="LiveId" clId="{D333878F-45D3-4161-BAA8-9A6CA3E592F1}" dt="2021-02-21T21:33:27.751" v="87" actId="207"/>
          <ac:spMkLst>
            <pc:docMk/>
            <pc:sldMk cId="1532870573" sldId="417"/>
            <ac:spMk id="7" creationId="{00000000-0000-0000-0000-000000000000}"/>
          </ac:spMkLst>
        </pc:spChg>
      </pc:sldChg>
      <pc:sldChg chg="modSp mod">
        <pc:chgData name="Malika Reagon" userId="49898cb480d0d340" providerId="LiveId" clId="{D333878F-45D3-4161-BAA8-9A6CA3E592F1}" dt="2021-02-21T21:46:26.272" v="143" actId="14100"/>
        <pc:sldMkLst>
          <pc:docMk/>
          <pc:sldMk cId="2888892255" sldId="425"/>
        </pc:sldMkLst>
        <pc:spChg chg="mod">
          <ac:chgData name="Malika Reagon" userId="49898cb480d0d340" providerId="LiveId" clId="{D333878F-45D3-4161-BAA8-9A6CA3E592F1}" dt="2021-02-21T21:46:26.272" v="143" actId="14100"/>
          <ac:spMkLst>
            <pc:docMk/>
            <pc:sldMk cId="2888892255" sldId="425"/>
            <ac:spMk id="9" creationId="{00000000-0000-0000-0000-000000000000}"/>
          </ac:spMkLst>
        </pc:spChg>
      </pc:sldChg>
      <pc:sldChg chg="modSp mod modShow">
        <pc:chgData name="Malika Reagon" userId="49898cb480d0d340" providerId="LiveId" clId="{D333878F-45D3-4161-BAA8-9A6CA3E592F1}" dt="2021-02-21T21:29:49.049" v="65" actId="729"/>
        <pc:sldMkLst>
          <pc:docMk/>
          <pc:sldMk cId="2258041361" sldId="426"/>
        </pc:sldMkLst>
        <pc:spChg chg="mod">
          <ac:chgData name="Malika Reagon" userId="49898cb480d0d340" providerId="LiveId" clId="{D333878F-45D3-4161-BAA8-9A6CA3E592F1}" dt="2021-02-21T21:23:25.496" v="10" actId="13926"/>
          <ac:spMkLst>
            <pc:docMk/>
            <pc:sldMk cId="2258041361" sldId="426"/>
            <ac:spMk id="5" creationId="{00000000-0000-0000-0000-000000000000}"/>
          </ac:spMkLst>
        </pc:spChg>
      </pc:sldChg>
      <pc:sldChg chg="modSp mod modShow">
        <pc:chgData name="Malika Reagon" userId="49898cb480d0d340" providerId="LiveId" clId="{D333878F-45D3-4161-BAA8-9A6CA3E592F1}" dt="2021-02-21T21:29:49.049" v="65" actId="729"/>
        <pc:sldMkLst>
          <pc:docMk/>
          <pc:sldMk cId="2599748361" sldId="427"/>
        </pc:sldMkLst>
        <pc:spChg chg="mod">
          <ac:chgData name="Malika Reagon" userId="49898cb480d0d340" providerId="LiveId" clId="{D333878F-45D3-4161-BAA8-9A6CA3E592F1}" dt="2021-02-21T21:23:59.388" v="42" actId="13926"/>
          <ac:spMkLst>
            <pc:docMk/>
            <pc:sldMk cId="2599748361" sldId="427"/>
            <ac:spMk id="6" creationId="{00000000-0000-0000-0000-000000000000}"/>
          </ac:spMkLst>
        </pc:spChg>
      </pc:sldChg>
      <pc:sldChg chg="modSp mod modShow">
        <pc:chgData name="Malika Reagon" userId="49898cb480d0d340" providerId="LiveId" clId="{D333878F-45D3-4161-BAA8-9A6CA3E592F1}" dt="2021-02-21T21:29:49.049" v="65" actId="729"/>
        <pc:sldMkLst>
          <pc:docMk/>
          <pc:sldMk cId="4183126004" sldId="428"/>
        </pc:sldMkLst>
        <pc:spChg chg="mod">
          <ac:chgData name="Malika Reagon" userId="49898cb480d0d340" providerId="LiveId" clId="{D333878F-45D3-4161-BAA8-9A6CA3E592F1}" dt="2021-02-21T21:24:46.337" v="46" actId="13926"/>
          <ac:spMkLst>
            <pc:docMk/>
            <pc:sldMk cId="4183126004" sldId="428"/>
            <ac:spMk id="6" creationId="{00000000-0000-0000-0000-000000000000}"/>
          </ac:spMkLst>
        </pc:spChg>
        <pc:spChg chg="mod">
          <ac:chgData name="Malika Reagon" userId="49898cb480d0d340" providerId="LiveId" clId="{D333878F-45D3-4161-BAA8-9A6CA3E592F1}" dt="2021-02-21T21:19:57.266" v="3" actId="207"/>
          <ac:spMkLst>
            <pc:docMk/>
            <pc:sldMk cId="4183126004" sldId="428"/>
            <ac:spMk id="9" creationId="{00000000-0000-0000-0000-000000000000}"/>
          </ac:spMkLst>
        </pc:spChg>
      </pc:sldChg>
      <pc:sldChg chg="modSp mod modShow">
        <pc:chgData name="Malika Reagon" userId="49898cb480d0d340" providerId="LiveId" clId="{D333878F-45D3-4161-BAA8-9A6CA3E592F1}" dt="2021-02-21T21:29:49.049" v="65" actId="729"/>
        <pc:sldMkLst>
          <pc:docMk/>
          <pc:sldMk cId="3560855548" sldId="429"/>
        </pc:sldMkLst>
        <pc:spChg chg="mod">
          <ac:chgData name="Malika Reagon" userId="49898cb480d0d340" providerId="LiveId" clId="{D333878F-45D3-4161-BAA8-9A6CA3E592F1}" dt="2021-02-21T21:20:01.661" v="4" actId="207"/>
          <ac:spMkLst>
            <pc:docMk/>
            <pc:sldMk cId="3560855548" sldId="429"/>
            <ac:spMk id="7" creationId="{00000000-0000-0000-0000-000000000000}"/>
          </ac:spMkLst>
        </pc:spChg>
      </pc:sldChg>
      <pc:sldChg chg="modSp mod">
        <pc:chgData name="Malika Reagon" userId="49898cb480d0d340" providerId="LiveId" clId="{D333878F-45D3-4161-BAA8-9A6CA3E592F1}" dt="2021-02-21T21:33:08.674" v="86" actId="14100"/>
        <pc:sldMkLst>
          <pc:docMk/>
          <pc:sldMk cId="2134982758" sldId="444"/>
        </pc:sldMkLst>
        <pc:spChg chg="mod">
          <ac:chgData name="Malika Reagon" userId="49898cb480d0d340" providerId="LiveId" clId="{D333878F-45D3-4161-BAA8-9A6CA3E592F1}" dt="2021-02-21T21:33:08.674" v="86" actId="14100"/>
          <ac:spMkLst>
            <pc:docMk/>
            <pc:sldMk cId="2134982758" sldId="444"/>
            <ac:spMk id="3" creationId="{00000000-0000-0000-0000-000000000000}"/>
          </ac:spMkLst>
        </pc:spChg>
        <pc:spChg chg="mod">
          <ac:chgData name="Malika Reagon" userId="49898cb480d0d340" providerId="LiveId" clId="{D333878F-45D3-4161-BAA8-9A6CA3E592F1}" dt="2021-02-21T21:32:48.207" v="81" actId="207"/>
          <ac:spMkLst>
            <pc:docMk/>
            <pc:sldMk cId="2134982758" sldId="444"/>
            <ac:spMk id="5" creationId="{00000000-0000-0000-0000-000000000000}"/>
          </ac:spMkLst>
        </pc:spChg>
      </pc:sldChg>
      <pc:sldChg chg="modSp mod">
        <pc:chgData name="Malika Reagon" userId="49898cb480d0d340" providerId="LiveId" clId="{D333878F-45D3-4161-BAA8-9A6CA3E592F1}" dt="2021-02-21T21:22:39.809" v="9" actId="207"/>
        <pc:sldMkLst>
          <pc:docMk/>
          <pc:sldMk cId="1001396161" sldId="449"/>
        </pc:sldMkLst>
        <pc:spChg chg="mod">
          <ac:chgData name="Malika Reagon" userId="49898cb480d0d340" providerId="LiveId" clId="{D333878F-45D3-4161-BAA8-9A6CA3E592F1}" dt="2021-02-21T21:22:30.758" v="8" actId="207"/>
          <ac:spMkLst>
            <pc:docMk/>
            <pc:sldMk cId="1001396161" sldId="449"/>
            <ac:spMk id="6" creationId="{00000000-0000-0000-0000-000000000000}"/>
          </ac:spMkLst>
        </pc:spChg>
        <pc:spChg chg="mod">
          <ac:chgData name="Malika Reagon" userId="49898cb480d0d340" providerId="LiveId" clId="{D333878F-45D3-4161-BAA8-9A6CA3E592F1}" dt="2021-02-21T21:22:39.809" v="9" actId="207"/>
          <ac:spMkLst>
            <pc:docMk/>
            <pc:sldMk cId="1001396161" sldId="449"/>
            <ac:spMk id="13" creationId="{00000000-0000-0000-0000-000000000000}"/>
          </ac:spMkLst>
        </pc:spChg>
      </pc:sldChg>
      <pc:sldChg chg="modSp mod">
        <pc:chgData name="Malika Reagon" userId="49898cb480d0d340" providerId="LiveId" clId="{D333878F-45D3-4161-BAA8-9A6CA3E592F1}" dt="2021-02-21T21:40:01.919" v="114" actId="207"/>
        <pc:sldMkLst>
          <pc:docMk/>
          <pc:sldMk cId="3437756335" sldId="563"/>
        </pc:sldMkLst>
        <pc:spChg chg="mod">
          <ac:chgData name="Malika Reagon" userId="49898cb480d0d340" providerId="LiveId" clId="{D333878F-45D3-4161-BAA8-9A6CA3E592F1}" dt="2021-02-21T21:40:01.919" v="114" actId="207"/>
          <ac:spMkLst>
            <pc:docMk/>
            <pc:sldMk cId="3437756335" sldId="563"/>
            <ac:spMk id="6" creationId="{00000000-0000-0000-0000-000000000000}"/>
          </ac:spMkLst>
        </pc:spChg>
      </pc:sldChg>
      <pc:sldChg chg="modSp mod">
        <pc:chgData name="Malika Reagon" userId="49898cb480d0d340" providerId="LiveId" clId="{D333878F-45D3-4161-BAA8-9A6CA3E592F1}" dt="2021-02-21T21:40:27.579" v="116" actId="207"/>
        <pc:sldMkLst>
          <pc:docMk/>
          <pc:sldMk cId="1865985498" sldId="564"/>
        </pc:sldMkLst>
        <pc:spChg chg="mod">
          <ac:chgData name="Malika Reagon" userId="49898cb480d0d340" providerId="LiveId" clId="{D333878F-45D3-4161-BAA8-9A6CA3E592F1}" dt="2021-02-21T21:40:27.579" v="116" actId="207"/>
          <ac:spMkLst>
            <pc:docMk/>
            <pc:sldMk cId="1865985498" sldId="564"/>
            <ac:spMk id="6" creationId="{00000000-0000-0000-0000-000000000000}"/>
          </ac:spMkLst>
        </pc:spChg>
      </pc:sldChg>
      <pc:sldChg chg="mod modShow">
        <pc:chgData name="Malika Reagon" userId="49898cb480d0d340" providerId="LiveId" clId="{D333878F-45D3-4161-BAA8-9A6CA3E592F1}" dt="2021-02-21T21:42:17.483" v="122" actId="729"/>
        <pc:sldMkLst>
          <pc:docMk/>
          <pc:sldMk cId="93941368" sldId="568"/>
        </pc:sldMkLst>
      </pc:sldChg>
      <pc:sldChg chg="modSp mod modShow">
        <pc:chgData name="Malika Reagon" userId="49898cb480d0d340" providerId="LiveId" clId="{D333878F-45D3-4161-BAA8-9A6CA3E592F1}" dt="2021-02-21T21:30:01.201" v="66" actId="729"/>
        <pc:sldMkLst>
          <pc:docMk/>
          <pc:sldMk cId="2611644241" sldId="569"/>
        </pc:sldMkLst>
        <pc:spChg chg="mod">
          <ac:chgData name="Malika Reagon" userId="49898cb480d0d340" providerId="LiveId" clId="{D333878F-45D3-4161-BAA8-9A6CA3E592F1}" dt="2021-02-21T21:27:21.546" v="54" actId="13926"/>
          <ac:spMkLst>
            <pc:docMk/>
            <pc:sldMk cId="2611644241" sldId="569"/>
            <ac:spMk id="5" creationId="{00000000-0000-0000-0000-000000000000}"/>
          </ac:spMkLst>
        </pc:spChg>
        <pc:spChg chg="mod">
          <ac:chgData name="Malika Reagon" userId="49898cb480d0d340" providerId="LiveId" clId="{D333878F-45D3-4161-BAA8-9A6CA3E592F1}" dt="2021-02-21T21:25:54.970" v="51" actId="207"/>
          <ac:spMkLst>
            <pc:docMk/>
            <pc:sldMk cId="2611644241" sldId="569"/>
            <ac:spMk id="7" creationId="{00000000-0000-0000-0000-000000000000}"/>
          </ac:spMkLst>
        </pc:spChg>
        <pc:spChg chg="mod">
          <ac:chgData name="Malika Reagon" userId="49898cb480d0d340" providerId="LiveId" clId="{D333878F-45D3-4161-BAA8-9A6CA3E592F1}" dt="2021-02-21T21:26:21.536" v="52" actId="207"/>
          <ac:spMkLst>
            <pc:docMk/>
            <pc:sldMk cId="2611644241" sldId="569"/>
            <ac:spMk id="9" creationId="{00000000-0000-0000-0000-000000000000}"/>
          </ac:spMkLst>
        </pc:spChg>
      </pc:sldChg>
      <pc:sldChg chg="modSp mod modShow">
        <pc:chgData name="Malika Reagon" userId="49898cb480d0d340" providerId="LiveId" clId="{D333878F-45D3-4161-BAA8-9A6CA3E592F1}" dt="2021-02-21T21:30:01.201" v="66" actId="729"/>
        <pc:sldMkLst>
          <pc:docMk/>
          <pc:sldMk cId="1957811373" sldId="570"/>
        </pc:sldMkLst>
        <pc:spChg chg="mod">
          <ac:chgData name="Malika Reagon" userId="49898cb480d0d340" providerId="LiveId" clId="{D333878F-45D3-4161-BAA8-9A6CA3E592F1}" dt="2021-02-21T21:27:56.170" v="57" actId="207"/>
          <ac:spMkLst>
            <pc:docMk/>
            <pc:sldMk cId="1957811373" sldId="570"/>
            <ac:spMk id="7" creationId="{00000000-0000-0000-0000-000000000000}"/>
          </ac:spMkLst>
        </pc:spChg>
        <pc:spChg chg="mod">
          <ac:chgData name="Malika Reagon" userId="49898cb480d0d340" providerId="LiveId" clId="{D333878F-45D3-4161-BAA8-9A6CA3E592F1}" dt="2021-02-21T21:28:22.110" v="58" actId="207"/>
          <ac:spMkLst>
            <pc:docMk/>
            <pc:sldMk cId="1957811373" sldId="570"/>
            <ac:spMk id="8" creationId="{00000000-0000-0000-0000-000000000000}"/>
          </ac:spMkLst>
        </pc:spChg>
      </pc:sldChg>
      <pc:sldChg chg="modSp mod modShow">
        <pc:chgData name="Malika Reagon" userId="49898cb480d0d340" providerId="LiveId" clId="{D333878F-45D3-4161-BAA8-9A6CA3E592F1}" dt="2021-02-21T21:30:01.201" v="66" actId="729"/>
        <pc:sldMkLst>
          <pc:docMk/>
          <pc:sldMk cId="497473803" sldId="571"/>
        </pc:sldMkLst>
        <pc:spChg chg="mod">
          <ac:chgData name="Malika Reagon" userId="49898cb480d0d340" providerId="LiveId" clId="{D333878F-45D3-4161-BAA8-9A6CA3E592F1}" dt="2021-02-21T21:27:47.571" v="55" actId="13926"/>
          <ac:spMkLst>
            <pc:docMk/>
            <pc:sldMk cId="497473803" sldId="571"/>
            <ac:spMk id="5" creationId="{00000000-0000-0000-0000-000000000000}"/>
          </ac:spMkLst>
        </pc:spChg>
        <pc:spChg chg="mod">
          <ac:chgData name="Malika Reagon" userId="49898cb480d0d340" providerId="LiveId" clId="{D333878F-45D3-4161-BAA8-9A6CA3E592F1}" dt="2021-02-21T21:27:51.094" v="56" actId="207"/>
          <ac:spMkLst>
            <pc:docMk/>
            <pc:sldMk cId="497473803" sldId="571"/>
            <ac:spMk id="7" creationId="{00000000-0000-0000-0000-000000000000}"/>
          </ac:spMkLst>
        </pc:spChg>
      </pc:sldChg>
      <pc:sldChg chg="modSp mod">
        <pc:chgData name="Malika Reagon" userId="49898cb480d0d340" providerId="LiveId" clId="{D333878F-45D3-4161-BAA8-9A6CA3E592F1}" dt="2021-02-21T21:29:09.190" v="63" actId="207"/>
        <pc:sldMkLst>
          <pc:docMk/>
          <pc:sldMk cId="4161888195" sldId="572"/>
        </pc:sldMkLst>
        <pc:spChg chg="mod">
          <ac:chgData name="Malika Reagon" userId="49898cb480d0d340" providerId="LiveId" clId="{D333878F-45D3-4161-BAA8-9A6CA3E592F1}" dt="2021-02-21T21:29:09.190" v="63" actId="207"/>
          <ac:spMkLst>
            <pc:docMk/>
            <pc:sldMk cId="4161888195" sldId="572"/>
            <ac:spMk id="8" creationId="{00000000-0000-0000-0000-000000000000}"/>
          </ac:spMkLst>
        </pc:spChg>
      </pc:sldChg>
      <pc:sldChg chg="modSp mod">
        <pc:chgData name="Malika Reagon" userId="49898cb480d0d340" providerId="LiveId" clId="{D333878F-45D3-4161-BAA8-9A6CA3E592F1}" dt="2021-02-21T21:29:03.614" v="62" actId="207"/>
        <pc:sldMkLst>
          <pc:docMk/>
          <pc:sldMk cId="1030373681" sldId="573"/>
        </pc:sldMkLst>
        <pc:spChg chg="mod">
          <ac:chgData name="Malika Reagon" userId="49898cb480d0d340" providerId="LiveId" clId="{D333878F-45D3-4161-BAA8-9A6CA3E592F1}" dt="2021-02-21T21:29:03.614" v="62" actId="207"/>
          <ac:spMkLst>
            <pc:docMk/>
            <pc:sldMk cId="1030373681" sldId="573"/>
            <ac:spMk id="6" creationId="{00000000-0000-0000-0000-000000000000}"/>
          </ac:spMkLst>
        </pc:spChg>
      </pc:sldChg>
      <pc:sldChg chg="mod modShow">
        <pc:chgData name="Malika Reagon" userId="49898cb480d0d340" providerId="LiveId" clId="{D333878F-45D3-4161-BAA8-9A6CA3E592F1}" dt="2021-02-21T21:42:31.147" v="123" actId="729"/>
        <pc:sldMkLst>
          <pc:docMk/>
          <pc:sldMk cId="4146596769" sldId="574"/>
        </pc:sldMkLst>
      </pc:sldChg>
      <pc:sldChg chg="modSp mod">
        <pc:chgData name="Malika Reagon" userId="49898cb480d0d340" providerId="LiveId" clId="{D333878F-45D3-4161-BAA8-9A6CA3E592F1}" dt="2021-02-21T21:35:51.054" v="93" actId="207"/>
        <pc:sldMkLst>
          <pc:docMk/>
          <pc:sldMk cId="11218806" sldId="582"/>
        </pc:sldMkLst>
        <pc:spChg chg="mod">
          <ac:chgData name="Malika Reagon" userId="49898cb480d0d340" providerId="LiveId" clId="{D333878F-45D3-4161-BAA8-9A6CA3E592F1}" dt="2021-02-21T21:35:51.054" v="93" actId="207"/>
          <ac:spMkLst>
            <pc:docMk/>
            <pc:sldMk cId="11218806" sldId="582"/>
            <ac:spMk id="5" creationId="{00000000-0000-0000-0000-000000000000}"/>
          </ac:spMkLst>
        </pc:spChg>
        <pc:spChg chg="mod">
          <ac:chgData name="Malika Reagon" userId="49898cb480d0d340" providerId="LiveId" clId="{D333878F-45D3-4161-BAA8-9A6CA3E592F1}" dt="2021-02-21T21:35:09.518" v="92" actId="207"/>
          <ac:spMkLst>
            <pc:docMk/>
            <pc:sldMk cId="11218806" sldId="582"/>
            <ac:spMk id="7" creationId="{00000000-0000-0000-0000-000000000000}"/>
          </ac:spMkLst>
        </pc:spChg>
      </pc:sldChg>
      <pc:sldChg chg="modSp mod">
        <pc:chgData name="Malika Reagon" userId="49898cb480d0d340" providerId="LiveId" clId="{D333878F-45D3-4161-BAA8-9A6CA3E592F1}" dt="2021-02-21T21:25:48.265" v="50" actId="207"/>
        <pc:sldMkLst>
          <pc:docMk/>
          <pc:sldMk cId="2035664293" sldId="596"/>
        </pc:sldMkLst>
        <pc:spChg chg="mod">
          <ac:chgData name="Malika Reagon" userId="49898cb480d0d340" providerId="LiveId" clId="{D333878F-45D3-4161-BAA8-9A6CA3E592F1}" dt="2021-02-21T21:25:48.265" v="50" actId="207"/>
          <ac:spMkLst>
            <pc:docMk/>
            <pc:sldMk cId="2035664293" sldId="596"/>
            <ac:spMk id="5" creationId="{00000000-0000-0000-0000-000000000000}"/>
          </ac:spMkLst>
        </pc:spChg>
      </pc:sldChg>
      <pc:sldChg chg="modSp mod modShow">
        <pc:chgData name="Malika Reagon" userId="49898cb480d0d340" providerId="LiveId" clId="{D333878F-45D3-4161-BAA8-9A6CA3E592F1}" dt="2021-02-21T21:28:57.990" v="61" actId="207"/>
        <pc:sldMkLst>
          <pc:docMk/>
          <pc:sldMk cId="4270343169" sldId="598"/>
        </pc:sldMkLst>
        <pc:spChg chg="mod">
          <ac:chgData name="Malika Reagon" userId="49898cb480d0d340" providerId="LiveId" clId="{D333878F-45D3-4161-BAA8-9A6CA3E592F1}" dt="2021-02-21T21:28:57.990" v="61" actId="207"/>
          <ac:spMkLst>
            <pc:docMk/>
            <pc:sldMk cId="4270343169" sldId="598"/>
            <ac:spMk id="6" creationId="{00000000-0000-0000-0000-000000000000}"/>
          </ac:spMkLst>
        </pc:spChg>
      </pc:sldChg>
      <pc:sldChg chg="mod modShow">
        <pc:chgData name="Malika Reagon" userId="49898cb480d0d340" providerId="LiveId" clId="{D333878F-45D3-4161-BAA8-9A6CA3E592F1}" dt="2021-02-21T21:36:14.596" v="94" actId="729"/>
        <pc:sldMkLst>
          <pc:docMk/>
          <pc:sldMk cId="2029432246" sldId="600"/>
        </pc:sldMkLst>
      </pc:sldChg>
      <pc:sldChg chg="mod modShow">
        <pc:chgData name="Malika Reagon" userId="49898cb480d0d340" providerId="LiveId" clId="{D333878F-45D3-4161-BAA8-9A6CA3E592F1}" dt="2021-02-21T21:36:17.677" v="95" actId="729"/>
        <pc:sldMkLst>
          <pc:docMk/>
          <pc:sldMk cId="1525806409" sldId="601"/>
        </pc:sldMkLst>
      </pc:sldChg>
      <pc:sldChg chg="modSp mod">
        <pc:chgData name="Malika Reagon" userId="49898cb480d0d340" providerId="LiveId" clId="{D333878F-45D3-4161-BAA8-9A6CA3E592F1}" dt="2021-02-21T21:25:39.928" v="49" actId="207"/>
        <pc:sldMkLst>
          <pc:docMk/>
          <pc:sldMk cId="2511909040" sldId="603"/>
        </pc:sldMkLst>
        <pc:spChg chg="mod">
          <ac:chgData name="Malika Reagon" userId="49898cb480d0d340" providerId="LiveId" clId="{D333878F-45D3-4161-BAA8-9A6CA3E592F1}" dt="2021-02-21T21:25:39.928" v="49" actId="207"/>
          <ac:spMkLst>
            <pc:docMk/>
            <pc:sldMk cId="2511909040" sldId="603"/>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DF5C3C5D-7ABD-4EA2-AAB4-FE8C3640E450}" type="datetimeFigureOut">
              <a:rPr lang="en-US" smtClean="0"/>
              <a:t>3/25/2021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2FE1F4DC-FD46-45A8-8627-251AF1F1E841}" type="slidenum">
              <a:rPr lang="en-US" smtClean="0"/>
              <a:t>‹#›</a:t>
            </a:fld>
            <a:endParaRPr lang="en-US"/>
          </a:p>
        </p:txBody>
      </p:sp>
    </p:spTree>
    <p:extLst>
      <p:ext uri="{BB962C8B-B14F-4D97-AF65-F5344CB8AC3E}">
        <p14:creationId xmlns:p14="http://schemas.microsoft.com/office/powerpoint/2010/main" val="291870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059DA9C-6395-C942-8575-1D572DAA0A22}" type="datetimeFigureOut">
              <a:rPr lang="en-US" smtClean="0"/>
              <a:t>3/25/2021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90B5194-92CF-5B42-AA5F-D37CE78CDC34}" type="slidenum">
              <a:rPr lang="en-US" smtClean="0"/>
              <a:t>‹#›</a:t>
            </a:fld>
            <a:endParaRPr lang="en-US"/>
          </a:p>
        </p:txBody>
      </p:sp>
    </p:spTree>
    <p:extLst>
      <p:ext uri="{BB962C8B-B14F-4D97-AF65-F5344CB8AC3E}">
        <p14:creationId xmlns:p14="http://schemas.microsoft.com/office/powerpoint/2010/main" val="32859735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21778-410D-9C48-BDDB-A130AA96B35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A68FCA6-20F9-174F-8F30-993D20704C4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D777B9B-5191-004C-A41D-070E273E7D5B}"/>
              </a:ext>
            </a:extLst>
          </p:cNvPr>
          <p:cNvSpPr>
            <a:spLocks noGrp="1"/>
          </p:cNvSpPr>
          <p:nvPr>
            <p:ph type="dt" sz="half" idx="10"/>
          </p:nvPr>
        </p:nvSpPr>
        <p:spPr/>
        <p:txBody>
          <a:bodyPr/>
          <a:lstStyle/>
          <a:p>
            <a:fld id="{AF8DD645-B9B4-46EE-B031-35C24A448A04}" type="datetimeFigureOut">
              <a:rPr lang="en-US" smtClean="0"/>
              <a:t>3/25/2021</a:t>
            </a:fld>
            <a:endParaRPr lang="en-US" dirty="0"/>
          </a:p>
        </p:txBody>
      </p:sp>
      <p:sp>
        <p:nvSpPr>
          <p:cNvPr id="5" name="Footer Placeholder 4">
            <a:extLst>
              <a:ext uri="{FF2B5EF4-FFF2-40B4-BE49-F238E27FC236}">
                <a16:creationId xmlns:a16="http://schemas.microsoft.com/office/drawing/2014/main" xmlns="" id="{B8A9C7F9-6B70-7642-828B-436E8A7A07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8AB5CBF-49DF-C24D-BD98-9ACC9528E0E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82214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04F2C2-8909-834F-B49E-F0A1490A0D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8345E60-60DA-B449-8AD9-164D2A2F6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B229E4-130A-A84F-9B2D-A96DC98DA2C6}"/>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5" name="Footer Placeholder 4">
            <a:extLst>
              <a:ext uri="{FF2B5EF4-FFF2-40B4-BE49-F238E27FC236}">
                <a16:creationId xmlns:a16="http://schemas.microsoft.com/office/drawing/2014/main" xmlns="" id="{55A8F86D-F531-3741-93E5-7A05DF2E3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4C5701-A3F2-2C48-8897-B6E4B4B01692}"/>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27145616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4A4DBB-AF82-6A4B-98FE-E6CD2636617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6610865-C7F3-C948-A85A-565805D2197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2A61DA-E120-1E45-9BFC-BA7C09706C33}"/>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5" name="Footer Placeholder 4">
            <a:extLst>
              <a:ext uri="{FF2B5EF4-FFF2-40B4-BE49-F238E27FC236}">
                <a16:creationId xmlns:a16="http://schemas.microsoft.com/office/drawing/2014/main" xmlns="" id="{F1522A71-14F7-2F4F-81B8-0FC3BB4F9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DAA8B5-870E-974F-9E48-6706E0D9B23B}"/>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54364962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1724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FDB40A-286F-AE4F-953C-073943E47548}"/>
              </a:ext>
            </a:extLst>
          </p:cNvPr>
          <p:cNvSpPr>
            <a:spLocks noGrp="1"/>
          </p:cNvSpPr>
          <p:nvPr>
            <p:ph type="dt" sz="half" idx="10"/>
          </p:nvPr>
        </p:nvSpPr>
        <p:spPr>
          <a:xfrm>
            <a:off x="838200" y="6356352"/>
            <a:ext cx="2743200" cy="365125"/>
          </a:xfrm>
          <a:prstGeom prst="rect">
            <a:avLst/>
          </a:prstGeom>
        </p:spPr>
        <p:txBody>
          <a:bodyPr/>
          <a:lstStyle/>
          <a:p>
            <a:fld id="{F8530F92-2814-8347-B150-6F16F30189A9}" type="datetimeFigureOut">
              <a:rPr lang="en-US" smtClean="0">
                <a:solidFill>
                  <a:srgbClr val="FFFFFF"/>
                </a:solidFill>
              </a:rPr>
              <a:pPr/>
              <a:t>3/25/2021</a:t>
            </a:fld>
            <a:endParaRPr lang="en-US">
              <a:solidFill>
                <a:srgbClr val="FFFFFF"/>
              </a:solidFill>
            </a:endParaRPr>
          </a:p>
        </p:txBody>
      </p:sp>
      <p:sp>
        <p:nvSpPr>
          <p:cNvPr id="3" name="Footer Placeholder 2">
            <a:extLst>
              <a:ext uri="{FF2B5EF4-FFF2-40B4-BE49-F238E27FC236}">
                <a16:creationId xmlns:a16="http://schemas.microsoft.com/office/drawing/2014/main" xmlns="" id="{DF9AB745-B295-D34E-91B4-ED5EFCE0BE90}"/>
              </a:ext>
            </a:extLst>
          </p:cNvPr>
          <p:cNvSpPr>
            <a:spLocks noGrp="1"/>
          </p:cNvSpPr>
          <p:nvPr>
            <p:ph type="ftr" sz="quarter" idx="11"/>
          </p:nvPr>
        </p:nvSpPr>
        <p:spPr>
          <a:xfrm>
            <a:off x="4038600" y="6356352"/>
            <a:ext cx="4114800" cy="365125"/>
          </a:xfrm>
          <a:prstGeom prst="rect">
            <a:avLst/>
          </a:prstGeom>
        </p:spPr>
        <p:txBody>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xmlns="" id="{4012C4E5-BF1B-B94E-A214-CA6D196852D9}"/>
              </a:ext>
            </a:extLst>
          </p:cNvPr>
          <p:cNvSpPr>
            <a:spLocks noGrp="1"/>
          </p:cNvSpPr>
          <p:nvPr>
            <p:ph type="sldNum" sz="quarter" idx="12"/>
          </p:nvPr>
        </p:nvSpPr>
        <p:spPr>
          <a:xfrm>
            <a:off x="8610600" y="6356352"/>
            <a:ext cx="2743200" cy="365125"/>
          </a:xfrm>
          <a:prstGeom prst="rect">
            <a:avLst/>
          </a:prstGeom>
        </p:spPr>
        <p:txBody>
          <a:bodyPr/>
          <a:lstStyle/>
          <a:p>
            <a:fld id="{4C7E147C-0FE1-164A-BAA3-1CC0882B27F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095953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D72DD-0EFF-CF43-B808-6AC96DD3A688}"/>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68AD53F1-387E-1942-8AE9-884EA0C79C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CB2427-D309-4B4C-A157-1F271056E594}"/>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5" name="Footer Placeholder 4">
            <a:extLst>
              <a:ext uri="{FF2B5EF4-FFF2-40B4-BE49-F238E27FC236}">
                <a16:creationId xmlns:a16="http://schemas.microsoft.com/office/drawing/2014/main" xmlns="" id="{867592D6-FF3A-B243-8470-FEF2EDDAD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0B51BA-6205-7D49-AD82-C7CD2D202FFC}"/>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39789118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D71B5-0C5D-BA4D-89D1-6D7E52C03F3D}"/>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2C0BED95-D814-A148-95F9-8ABE8CC2141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7F3C9B8-5D89-9344-8441-8AC5FCB160B2}"/>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5" name="Footer Placeholder 4">
            <a:extLst>
              <a:ext uri="{FF2B5EF4-FFF2-40B4-BE49-F238E27FC236}">
                <a16:creationId xmlns:a16="http://schemas.microsoft.com/office/drawing/2014/main" xmlns="" id="{13A6790A-FC8A-DA46-BE6A-50BBE416A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6D4784-9026-D64A-A8C4-1BB1476BD46B}"/>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19101515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A74A2-E05F-124E-A22A-990FE52C48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94A85E-F6E3-EE44-873C-AD1F854271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CE12AF1-2D63-F441-9465-B8DB1BBF34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93C998C-70C1-2244-AC04-E7FC06CA72ED}"/>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6" name="Footer Placeholder 5">
            <a:extLst>
              <a:ext uri="{FF2B5EF4-FFF2-40B4-BE49-F238E27FC236}">
                <a16:creationId xmlns:a16="http://schemas.microsoft.com/office/drawing/2014/main" xmlns="" id="{DF570D5F-0A45-AF4F-9694-7FB63BF68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56A80D-4833-C84B-A116-06A4218DF95E}"/>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369435084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A0A37-60DD-9840-B241-AA6308A9D57B}"/>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F723265-F699-E54A-BCFF-283ADE78246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5D07E1A-05B2-2044-BF10-B8F49BCC3C0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603A918-CC30-4F44-89CF-0314057091D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A4FFBE4-C268-7D4F-ACA3-38FC0B2A4FA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CF7AB5E-03BE-6343-BE74-FA2B7A3BA2DB}"/>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8" name="Footer Placeholder 7">
            <a:extLst>
              <a:ext uri="{FF2B5EF4-FFF2-40B4-BE49-F238E27FC236}">
                <a16:creationId xmlns:a16="http://schemas.microsoft.com/office/drawing/2014/main" xmlns="" id="{0C572C6D-2F71-1240-A661-193D3D8460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B0252E0-ED10-E345-B344-4CB624F73060}"/>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18214257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0ADCC-2C31-0640-8628-3FAF0B3DE8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7BE188E-9C7D-E34F-BC58-9218117DCB9B}"/>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4" name="Footer Placeholder 3">
            <a:extLst>
              <a:ext uri="{FF2B5EF4-FFF2-40B4-BE49-F238E27FC236}">
                <a16:creationId xmlns:a16="http://schemas.microsoft.com/office/drawing/2014/main" xmlns="" id="{3FCF7F80-B3CF-A548-B630-5518967DB6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15F50EC-A053-284A-96E0-ECD610D0CDF1}"/>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34494992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6FDB40A-286F-AE4F-953C-073943E47548}"/>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3" name="Footer Placeholder 2">
            <a:extLst>
              <a:ext uri="{FF2B5EF4-FFF2-40B4-BE49-F238E27FC236}">
                <a16:creationId xmlns:a16="http://schemas.microsoft.com/office/drawing/2014/main" xmlns="" id="{DF9AB745-B295-D34E-91B4-ED5EFCE0BE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012C4E5-BF1B-B94E-A214-CA6D196852D9}"/>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366544046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52CF5-9ECE-1240-A011-48C6AE474A6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BAA1C4AC-86E1-5244-BC83-26339C2AFA7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7D7F3B7-02A4-384D-ACD4-3F55FACB6AF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92A3CFEB-55FD-4E4B-9440-15B77E186591}"/>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6" name="Footer Placeholder 5">
            <a:extLst>
              <a:ext uri="{FF2B5EF4-FFF2-40B4-BE49-F238E27FC236}">
                <a16:creationId xmlns:a16="http://schemas.microsoft.com/office/drawing/2014/main" xmlns="" id="{CDF1449B-4F1A-C342-90DD-7D7C36EB7A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26A228-701C-4D48-97CA-123293936CA9}"/>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38345228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F28D31-0D54-B84F-B76B-B6B18A7DAEB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6DCDC69-660D-FC4C-8D2F-5E54809D436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xmlns="" id="{6AE02837-6BCA-6844-B1C2-5A705B3DF3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C1DEBC06-2F29-584C-9743-946330E5B300}"/>
              </a:ext>
            </a:extLst>
          </p:cNvPr>
          <p:cNvSpPr>
            <a:spLocks noGrp="1"/>
          </p:cNvSpPr>
          <p:nvPr>
            <p:ph type="dt" sz="half" idx="10"/>
          </p:nvPr>
        </p:nvSpPr>
        <p:spPr/>
        <p:txBody>
          <a:bodyPr/>
          <a:lstStyle/>
          <a:p>
            <a:fld id="{F8530F92-2814-8347-B150-6F16F30189A9}" type="datetimeFigureOut">
              <a:rPr lang="en-US" smtClean="0"/>
              <a:t>3/25/2021</a:t>
            </a:fld>
            <a:endParaRPr lang="en-US"/>
          </a:p>
        </p:txBody>
      </p:sp>
      <p:sp>
        <p:nvSpPr>
          <p:cNvPr id="6" name="Footer Placeholder 5">
            <a:extLst>
              <a:ext uri="{FF2B5EF4-FFF2-40B4-BE49-F238E27FC236}">
                <a16:creationId xmlns:a16="http://schemas.microsoft.com/office/drawing/2014/main" xmlns="" id="{F1007E6C-8D8A-0F4D-92E4-69D6C206B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F9CFE5D-3E63-7D41-BB44-05536364EDA6}"/>
              </a:ext>
            </a:extLst>
          </p:cNvPr>
          <p:cNvSpPr>
            <a:spLocks noGrp="1"/>
          </p:cNvSpPr>
          <p:nvPr>
            <p:ph type="sldNum" sz="quarter" idx="12"/>
          </p:nvPr>
        </p:nvSpPr>
        <p:spPr/>
        <p:txBody>
          <a:bodyPr/>
          <a:lstStyle/>
          <a:p>
            <a:fld id="{4C7E147C-0FE1-164A-BAA3-1CC0882B27F7}" type="slidenum">
              <a:rPr lang="en-US" smtClean="0"/>
              <a:t>‹#›</a:t>
            </a:fld>
            <a:endParaRPr lang="en-US"/>
          </a:p>
        </p:txBody>
      </p:sp>
    </p:spTree>
    <p:extLst>
      <p:ext uri="{BB962C8B-B14F-4D97-AF65-F5344CB8AC3E}">
        <p14:creationId xmlns:p14="http://schemas.microsoft.com/office/powerpoint/2010/main" val="241127404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A557F0-7B85-0044-AE1D-62176B61C23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8EFE681-698B-F04D-ABC1-D9F5B476F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9FC301-28BB-D041-9F7A-B6FDBDF3FE8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E61780-2E25-4081-A2D9-4C0805256F67}" type="datetimeFigureOut">
              <a:rPr lang="en-US" smtClean="0"/>
              <a:t>3/25/2021</a:t>
            </a:fld>
            <a:endParaRPr lang="en-US" dirty="0"/>
          </a:p>
        </p:txBody>
      </p:sp>
      <p:sp>
        <p:nvSpPr>
          <p:cNvPr id="5" name="Footer Placeholder 4">
            <a:extLst>
              <a:ext uri="{FF2B5EF4-FFF2-40B4-BE49-F238E27FC236}">
                <a16:creationId xmlns:a16="http://schemas.microsoft.com/office/drawing/2014/main" xmlns="" id="{56C5449E-51E2-C443-9604-859DDA55873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36554C7A-CA62-FF48-B9B4-5C3A872C13C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xmlns="" id="{22A367A1-BF29-4145-B75B-92054707639D}"/>
              </a:ext>
            </a:extLst>
          </p:cNvPr>
          <p:cNvSpPr/>
          <p:nvPr/>
        </p:nvSpPr>
        <p:spPr>
          <a:xfrm>
            <a:off x="0" y="6382512"/>
            <a:ext cx="12192000" cy="4754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xmlns="" id="{AB1AF715-FC4C-4F42-B36C-88908378B2D8}"/>
              </a:ext>
            </a:extLst>
          </p:cNvPr>
          <p:cNvSpPr txBox="1"/>
          <p:nvPr/>
        </p:nvSpPr>
        <p:spPr>
          <a:xfrm>
            <a:off x="3688596" y="6466368"/>
            <a:ext cx="7851184" cy="307777"/>
          </a:xfrm>
          <a:prstGeom prst="rect">
            <a:avLst/>
          </a:prstGeom>
          <a:noFill/>
        </p:spPr>
        <p:txBody>
          <a:bodyPr wrap="square" rtlCol="0">
            <a:spAutoFit/>
          </a:bodyPr>
          <a:lstStyle/>
          <a:p>
            <a:pPr algn="r"/>
            <a:r>
              <a:rPr lang="en-US" sz="1400" spc="400" baseline="0" dirty="0">
                <a:solidFill>
                  <a:schemeClr val="bg1"/>
                </a:solidFill>
              </a:rPr>
              <a:t>JIANN-PING HSU COLLEGE OF PUBLIC HEALTH</a:t>
            </a:r>
          </a:p>
        </p:txBody>
      </p:sp>
      <p:pic>
        <p:nvPicPr>
          <p:cNvPr id="9" name="Picture 8">
            <a:extLst>
              <a:ext uri="{FF2B5EF4-FFF2-40B4-BE49-F238E27FC236}">
                <a16:creationId xmlns:a16="http://schemas.microsoft.com/office/drawing/2014/main" xmlns="" id="{182D8FD7-F68F-1241-B13E-FDF8106B820B}"/>
              </a:ext>
            </a:extLst>
          </p:cNvPr>
          <p:cNvPicPr>
            <a:picLocks noChangeAspect="1"/>
          </p:cNvPicPr>
          <p:nvPr/>
        </p:nvPicPr>
        <p:blipFill>
          <a:blip r:embed="rId13"/>
          <a:stretch>
            <a:fillRect/>
          </a:stretch>
        </p:blipFill>
        <p:spPr>
          <a:xfrm>
            <a:off x="838200" y="6475887"/>
            <a:ext cx="2592091" cy="288736"/>
          </a:xfrm>
          <a:prstGeom prst="rect">
            <a:avLst/>
          </a:prstGeom>
        </p:spPr>
      </p:pic>
      <p:sp>
        <p:nvSpPr>
          <p:cNvPr id="10" name="Rectangle 9">
            <a:extLst>
              <a:ext uri="{FF2B5EF4-FFF2-40B4-BE49-F238E27FC236}">
                <a16:creationId xmlns:a16="http://schemas.microsoft.com/office/drawing/2014/main" xmlns="" id="{FAC16343-5633-9044-9C3A-5F7862DEE5EB}"/>
              </a:ext>
            </a:extLst>
          </p:cNvPr>
          <p:cNvSpPr/>
          <p:nvPr userDrawn="1"/>
        </p:nvSpPr>
        <p:spPr>
          <a:xfrm>
            <a:off x="0" y="6382512"/>
            <a:ext cx="12192000" cy="4754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xmlns="" id="{17507E09-FDD9-4D42-9C2E-009F24815F88}"/>
              </a:ext>
            </a:extLst>
          </p:cNvPr>
          <p:cNvSpPr txBox="1"/>
          <p:nvPr userDrawn="1"/>
        </p:nvSpPr>
        <p:spPr>
          <a:xfrm>
            <a:off x="3688596" y="6466368"/>
            <a:ext cx="7851184" cy="307777"/>
          </a:xfrm>
          <a:prstGeom prst="rect">
            <a:avLst/>
          </a:prstGeom>
          <a:noFill/>
        </p:spPr>
        <p:txBody>
          <a:bodyPr wrap="square" rtlCol="0">
            <a:spAutoFit/>
          </a:bodyPr>
          <a:lstStyle/>
          <a:p>
            <a:pPr algn="r"/>
            <a:r>
              <a:rPr lang="en-US" sz="1400" cap="all" spc="400" baseline="0" dirty="0">
                <a:solidFill>
                  <a:schemeClr val="bg1"/>
                </a:solidFill>
              </a:rPr>
              <a:t>Office of Practice and Research</a:t>
            </a:r>
          </a:p>
        </p:txBody>
      </p:sp>
      <p:pic>
        <p:nvPicPr>
          <p:cNvPr id="14" name="Picture 13">
            <a:extLst>
              <a:ext uri="{FF2B5EF4-FFF2-40B4-BE49-F238E27FC236}">
                <a16:creationId xmlns:a16="http://schemas.microsoft.com/office/drawing/2014/main" xmlns="" id="{0B718FD6-EEFA-D14D-B892-FB08975A6797}"/>
              </a:ext>
            </a:extLst>
          </p:cNvPr>
          <p:cNvPicPr>
            <a:picLocks noChangeAspect="1"/>
          </p:cNvPicPr>
          <p:nvPr userDrawn="1"/>
        </p:nvPicPr>
        <p:blipFill>
          <a:blip r:embed="rId14"/>
          <a:stretch>
            <a:fillRect/>
          </a:stretch>
        </p:blipFill>
        <p:spPr>
          <a:xfrm>
            <a:off x="838200" y="6472843"/>
            <a:ext cx="2084143" cy="291780"/>
          </a:xfrm>
          <a:prstGeom prst="rect">
            <a:avLst/>
          </a:prstGeom>
        </p:spPr>
      </p:pic>
    </p:spTree>
    <p:extLst>
      <p:ext uri="{BB962C8B-B14F-4D97-AF65-F5344CB8AC3E}">
        <p14:creationId xmlns:p14="http://schemas.microsoft.com/office/powerpoint/2010/main" val="256465461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F508D54-994B-C446-8049-1883A619CFD7}"/>
              </a:ext>
            </a:extLst>
          </p:cNvPr>
          <p:cNvPicPr>
            <a:picLocks noChangeAspect="1"/>
          </p:cNvPicPr>
          <p:nvPr userDrawn="1"/>
        </p:nvPicPr>
        <p:blipFill>
          <a:blip r:embed="rId4"/>
          <a:stretch>
            <a:fillRect/>
          </a:stretch>
        </p:blipFill>
        <p:spPr>
          <a:xfrm>
            <a:off x="3827767" y="804671"/>
            <a:ext cx="4338280" cy="3485693"/>
          </a:xfrm>
          <a:prstGeom prst="rect">
            <a:avLst/>
          </a:prstGeom>
        </p:spPr>
      </p:pic>
      <p:pic>
        <p:nvPicPr>
          <p:cNvPr id="10" name="Picture 9">
            <a:extLst>
              <a:ext uri="{FF2B5EF4-FFF2-40B4-BE49-F238E27FC236}">
                <a16:creationId xmlns:a16="http://schemas.microsoft.com/office/drawing/2014/main" xmlns="" id="{03BB0049-A3C4-5B4E-8B9B-98F9FEB6EF2B}"/>
              </a:ext>
            </a:extLst>
          </p:cNvPr>
          <p:cNvPicPr>
            <a:picLocks noChangeAspect="1"/>
          </p:cNvPicPr>
          <p:nvPr userDrawn="1"/>
        </p:nvPicPr>
        <p:blipFill>
          <a:blip r:embed="rId5"/>
          <a:stretch>
            <a:fillRect/>
          </a:stretch>
        </p:blipFill>
        <p:spPr>
          <a:xfrm>
            <a:off x="2824810" y="4871924"/>
            <a:ext cx="6344193" cy="888187"/>
          </a:xfrm>
          <a:prstGeom prst="rect">
            <a:avLst/>
          </a:prstGeom>
        </p:spPr>
      </p:pic>
    </p:spTree>
    <p:extLst>
      <p:ext uri="{BB962C8B-B14F-4D97-AF65-F5344CB8AC3E}">
        <p14:creationId xmlns:p14="http://schemas.microsoft.com/office/powerpoint/2010/main" val="388213455"/>
      </p:ext>
    </p:extLst>
  </p:cSld>
  <p:clrMap bg1="dk1" tx1="lt1" bg2="dk2" tx2="lt2" accent1="accent1" accent2="accent2" accent3="accent3" accent4="accent4" accent5="accent5" accent6="accent6" hlink="hlink" folHlink="folHlink"/>
  <p:sldLayoutIdLst>
    <p:sldLayoutId id="2147484037" r:id="rId1"/>
    <p:sldLayoutId id="2147484038" r:id="rId2"/>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45257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5903"/>
            <a:ext cx="12192000" cy="6358128"/>
          </a:xfrm>
          <a:prstGeom prst="rect">
            <a:avLst/>
          </a:prstGeom>
        </p:spPr>
      </p:pic>
      <p:sp>
        <p:nvSpPr>
          <p:cNvPr id="6" name="Rectangle 5"/>
          <p:cNvSpPr/>
          <p:nvPr/>
        </p:nvSpPr>
        <p:spPr>
          <a:xfrm>
            <a:off x="667265" y="679542"/>
            <a:ext cx="10964562" cy="5078313"/>
          </a:xfrm>
          <a:prstGeom prst="rect">
            <a:avLst/>
          </a:prstGeom>
        </p:spPr>
        <p:txBody>
          <a:bodyPr wrap="square">
            <a:spAutoFit/>
          </a:bodyPr>
          <a:lstStyle/>
          <a:p>
            <a:pPr defTabSz="914400"/>
            <a:r>
              <a:rPr lang="en-US" altLang="en-US" sz="3600" b="1" dirty="0">
                <a:solidFill>
                  <a:schemeClr val="bg1"/>
                </a:solidFill>
                <a:latin typeface="Times New Roman" panose="02020603050405020304" pitchFamily="18" charset="0"/>
              </a:rPr>
              <a:t>“Of all the forms of inequality, injustice in health care is the most shocking and inhumane.”</a:t>
            </a:r>
          </a:p>
          <a:p>
            <a:pPr defTabSz="914400"/>
            <a:endParaRPr lang="en-US" altLang="en-US" sz="3600" b="1" dirty="0">
              <a:solidFill>
                <a:schemeClr val="bg1"/>
              </a:solidFill>
              <a:latin typeface="Times New Roman" panose="02020603050405020304" pitchFamily="18" charset="0"/>
            </a:endParaRPr>
          </a:p>
          <a:p>
            <a:pPr defTabSz="914400"/>
            <a:endParaRPr lang="en-US" altLang="en-US" sz="3600" b="1" dirty="0" smtClean="0">
              <a:solidFill>
                <a:schemeClr val="bg1"/>
              </a:solidFill>
              <a:latin typeface="Times New Roman" panose="02020603050405020304" pitchFamily="18" charset="0"/>
            </a:endParaRPr>
          </a:p>
          <a:p>
            <a:pPr defTabSz="914400"/>
            <a:endParaRPr lang="en-US" altLang="en-US" sz="3600" b="1" dirty="0">
              <a:solidFill>
                <a:schemeClr val="bg1"/>
              </a:solidFill>
              <a:latin typeface="Times New Roman" panose="02020603050405020304" pitchFamily="18" charset="0"/>
            </a:endParaRPr>
          </a:p>
          <a:p>
            <a:pPr marL="1828800" lvl="4" algn="r" defTabSz="914400"/>
            <a:r>
              <a:rPr lang="en-US" altLang="en-US" sz="3600" b="1" dirty="0" smtClean="0">
                <a:solidFill>
                  <a:schemeClr val="bg1"/>
                </a:solidFill>
                <a:latin typeface="Times New Roman" panose="02020603050405020304" pitchFamily="18" charset="0"/>
              </a:rPr>
              <a:t>From:</a:t>
            </a:r>
          </a:p>
          <a:p>
            <a:pPr marL="1828800" lvl="4" algn="r" defTabSz="914400"/>
            <a:r>
              <a:rPr lang="en-US" altLang="en-US" sz="3600" b="1" dirty="0" smtClean="0">
                <a:solidFill>
                  <a:schemeClr val="bg1"/>
                </a:solidFill>
                <a:latin typeface="Times New Roman" panose="02020603050405020304" pitchFamily="18" charset="0"/>
              </a:rPr>
              <a:t>Martin </a:t>
            </a:r>
            <a:r>
              <a:rPr lang="en-US" altLang="en-US" sz="3600" b="1" dirty="0">
                <a:solidFill>
                  <a:schemeClr val="bg1"/>
                </a:solidFill>
                <a:latin typeface="Times New Roman" panose="02020603050405020304" pitchFamily="18" charset="0"/>
              </a:rPr>
              <a:t>Luther King</a:t>
            </a:r>
          </a:p>
          <a:p>
            <a:pPr marL="1828800" lvl="4" algn="r" defTabSz="914400"/>
            <a:r>
              <a:rPr lang="en-US" altLang="en-US" sz="3600" b="1" dirty="0">
                <a:solidFill>
                  <a:schemeClr val="bg1"/>
                </a:solidFill>
                <a:latin typeface="Times New Roman" panose="02020603050405020304" pitchFamily="18" charset="0"/>
              </a:rPr>
              <a:t>Associated Press (AP) newsgathering </a:t>
            </a:r>
          </a:p>
          <a:p>
            <a:pPr marL="1828800" lvl="4" algn="r" defTabSz="914400"/>
            <a:r>
              <a:rPr lang="en-US" altLang="en-US" sz="3600" b="1" dirty="0">
                <a:solidFill>
                  <a:schemeClr val="bg1"/>
                </a:solidFill>
                <a:latin typeface="Times New Roman" panose="02020603050405020304" pitchFamily="18" charset="0"/>
              </a:rPr>
              <a:t>Saturday, March 26, 1966</a:t>
            </a:r>
          </a:p>
        </p:txBody>
      </p:sp>
    </p:spTree>
    <p:extLst>
      <p:ext uri="{BB962C8B-B14F-4D97-AF65-F5344CB8AC3E}">
        <p14:creationId xmlns:p14="http://schemas.microsoft.com/office/powerpoint/2010/main" val="1841525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6" name="Line 5"/>
          <p:cNvSpPr>
            <a:spLocks noChangeShapeType="1"/>
          </p:cNvSpPr>
          <p:nvPr/>
        </p:nvSpPr>
        <p:spPr bwMode="auto">
          <a:xfrm flipV="1">
            <a:off x="556054" y="866780"/>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Rectangle 6"/>
          <p:cNvSpPr/>
          <p:nvPr/>
        </p:nvSpPr>
        <p:spPr>
          <a:xfrm>
            <a:off x="428365" y="1024497"/>
            <a:ext cx="11079892" cy="5078313"/>
          </a:xfrm>
          <a:prstGeom prst="rect">
            <a:avLst/>
          </a:prstGeom>
        </p:spPr>
        <p:txBody>
          <a:bodyPr wrap="square">
            <a:spAutoFit/>
          </a:bodyPr>
          <a:lstStyle/>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Is </a:t>
            </a:r>
            <a:r>
              <a:rPr lang="en-US" sz="2400" b="1" i="1" dirty="0" smtClean="0">
                <a:solidFill>
                  <a:schemeClr val="bg1"/>
                </a:solidFill>
                <a:latin typeface="Times New Roman" panose="02020603050405020304" pitchFamily="18" charset="0"/>
                <a:cs typeface="Times New Roman" panose="02020603050405020304" pitchFamily="18" charset="0"/>
              </a:rPr>
              <a:t>systems level </a:t>
            </a:r>
            <a:r>
              <a:rPr lang="en-US" sz="2400" dirty="0" smtClean="0">
                <a:solidFill>
                  <a:schemeClr val="bg1"/>
                </a:solidFill>
                <a:latin typeface="Times New Roman" panose="02020603050405020304" pitchFamily="18" charset="0"/>
                <a:cs typeface="Times New Roman" panose="02020603050405020304" pitchFamily="18" charset="0"/>
              </a:rPr>
              <a:t>privilege </a:t>
            </a:r>
            <a:r>
              <a:rPr lang="en-US" sz="2400" dirty="0">
                <a:solidFill>
                  <a:schemeClr val="bg1"/>
                </a:solidFill>
                <a:latin typeface="Times New Roman" panose="02020603050405020304" pitchFamily="18" charset="0"/>
                <a:cs typeface="Times New Roman" panose="02020603050405020304" pitchFamily="18" charset="0"/>
              </a:rPr>
              <a:t>created by institutions within an economy. </a:t>
            </a:r>
          </a:p>
          <a:p>
            <a:pPr marL="342900" indent="-34290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These institutions include the law, business practices, and government policies. </a:t>
            </a:r>
          </a:p>
          <a:p>
            <a:pPr marL="285750" indent="-28575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They also include education, health care, and the media. </a:t>
            </a:r>
          </a:p>
          <a:p>
            <a:pPr marL="285750" indent="-28575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They are powerful socializing agents that tell us what we can achieve within the society</a:t>
            </a:r>
          </a:p>
          <a:p>
            <a:pPr marL="285750" indent="-28575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Structural inequality occurs even in a free market economy because of the laws and policies that form it</a:t>
            </a:r>
          </a:p>
          <a:p>
            <a:pPr marL="285750" indent="-28575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They create advantages for some and disadvantages for others</a:t>
            </a:r>
          </a:p>
          <a:p>
            <a:pPr marL="342900" indent="-34290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When the laws work against specific groups, inequality becomes part of the structure of the society.</a:t>
            </a:r>
          </a:p>
        </p:txBody>
      </p:sp>
      <p:sp>
        <p:nvSpPr>
          <p:cNvPr id="10" name="TextBox 9"/>
          <p:cNvSpPr txBox="1"/>
          <p:nvPr/>
        </p:nvSpPr>
        <p:spPr>
          <a:xfrm>
            <a:off x="5639960" y="5874773"/>
            <a:ext cx="5616089" cy="400110"/>
          </a:xfrm>
          <a:prstGeom prst="rect">
            <a:avLst/>
          </a:prstGeom>
          <a:noFill/>
        </p:spPr>
        <p:txBody>
          <a:bodyPr wrap="none" rtlCol="0">
            <a:spAutoFit/>
          </a:bodyPr>
          <a:lstStyle/>
          <a:p>
            <a:pPr lvl="0"/>
            <a:r>
              <a:rPr lang="en-US" sz="2000" b="1" dirty="0">
                <a:solidFill>
                  <a:srgbClr val="FFC000"/>
                </a:solidFill>
                <a:latin typeface="Times New Roman" panose="02020603050405020304" pitchFamily="18" charset="0"/>
                <a:cs typeface="Times New Roman" panose="02020603050405020304" pitchFamily="18" charset="0"/>
              </a:rPr>
              <a:t>Source</a:t>
            </a:r>
            <a:r>
              <a:rPr lang="en-US" sz="2000" dirty="0">
                <a:solidFill>
                  <a:srgbClr val="FFC000"/>
                </a:solidFill>
                <a:latin typeface="Times New Roman" panose="02020603050405020304" pitchFamily="18" charset="0"/>
                <a:cs typeface="Times New Roman" panose="02020603050405020304" pitchFamily="18" charset="0"/>
              </a:rPr>
              <a:t>:</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smtClean="0">
                <a:solidFill>
                  <a:srgbClr val="FFFFFF"/>
                </a:solidFill>
                <a:latin typeface="Times New Roman" panose="02020603050405020304" pitchFamily="18" charset="0"/>
                <a:cs typeface="Times New Roman" panose="02020603050405020304" pitchFamily="18" charset="0"/>
              </a:rPr>
              <a:t>[added to, Paraphrased </a:t>
            </a:r>
            <a:r>
              <a:rPr lang="en-US" sz="2000" dirty="0">
                <a:solidFill>
                  <a:srgbClr val="FFFFFF"/>
                </a:solidFill>
                <a:latin typeface="Times New Roman" panose="02020603050405020304" pitchFamily="18" charset="0"/>
                <a:cs typeface="Times New Roman" panose="02020603050405020304" pitchFamily="18" charset="0"/>
              </a:rPr>
              <a:t>from] </a:t>
            </a:r>
            <a:r>
              <a:rPr lang="en-US" sz="2000" dirty="0" err="1">
                <a:solidFill>
                  <a:srgbClr val="FFFFFF"/>
                </a:solidFill>
                <a:latin typeface="Times New Roman" panose="02020603050405020304" pitchFamily="18" charset="0"/>
                <a:cs typeface="Times New Roman" panose="02020603050405020304" pitchFamily="18" charset="0"/>
              </a:rPr>
              <a:t>Amadeo</a:t>
            </a:r>
            <a:r>
              <a:rPr lang="en-US" sz="2000" dirty="0">
                <a:solidFill>
                  <a:srgbClr val="FFFFFF"/>
                </a:solidFill>
                <a:latin typeface="Times New Roman" panose="02020603050405020304" pitchFamily="18" charset="0"/>
                <a:cs typeface="Times New Roman" panose="02020603050405020304" pitchFamily="18" charset="0"/>
              </a:rPr>
              <a:t>, 2019</a:t>
            </a:r>
          </a:p>
        </p:txBody>
      </p:sp>
      <p:sp>
        <p:nvSpPr>
          <p:cNvPr id="11" name="TextBox 10"/>
          <p:cNvSpPr txBox="1"/>
          <p:nvPr/>
        </p:nvSpPr>
        <p:spPr>
          <a:xfrm>
            <a:off x="556054" y="21427"/>
            <a:ext cx="11079891" cy="830997"/>
          </a:xfrm>
          <a:prstGeom prst="rect">
            <a:avLst/>
          </a:prstGeom>
          <a:noFill/>
        </p:spPr>
        <p:txBody>
          <a:bodyPr wrap="square" rtlCol="0">
            <a:spAutoFit/>
          </a:bodyPr>
          <a:lstStyle/>
          <a:p>
            <a:pPr algn="ctr"/>
            <a:r>
              <a:rPr lang="en-US" sz="4800" b="1" dirty="0" smtClean="0">
                <a:solidFill>
                  <a:srgbClr val="FFC000"/>
                </a:solidFill>
                <a:latin typeface="Times New Roman" panose="02020603050405020304" pitchFamily="18" charset="0"/>
                <a:cs typeface="Times New Roman" panose="02020603050405020304" pitchFamily="18" charset="0"/>
              </a:rPr>
              <a:t>Structural (Systemic) </a:t>
            </a:r>
            <a:r>
              <a:rPr lang="en-US" sz="4800" b="1" dirty="0">
                <a:solidFill>
                  <a:srgbClr val="FFC000"/>
                </a:solidFill>
                <a:latin typeface="Times New Roman" panose="02020603050405020304" pitchFamily="18" charset="0"/>
                <a:cs typeface="Times New Roman" panose="02020603050405020304" pitchFamily="18" charset="0"/>
              </a:rPr>
              <a:t>Inequality (1)</a:t>
            </a:r>
          </a:p>
        </p:txBody>
      </p:sp>
    </p:spTree>
    <p:extLst>
      <p:ext uri="{BB962C8B-B14F-4D97-AF65-F5344CB8AC3E}">
        <p14:creationId xmlns:p14="http://schemas.microsoft.com/office/powerpoint/2010/main" val="1441620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6" name="Line 5"/>
          <p:cNvSpPr>
            <a:spLocks noChangeShapeType="1"/>
          </p:cNvSpPr>
          <p:nvPr/>
        </p:nvSpPr>
        <p:spPr bwMode="auto">
          <a:xfrm flipV="1">
            <a:off x="556054" y="912072"/>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9" name="Rectangle 8"/>
          <p:cNvSpPr/>
          <p:nvPr/>
        </p:nvSpPr>
        <p:spPr>
          <a:xfrm>
            <a:off x="556053" y="1108876"/>
            <a:ext cx="11079891" cy="4493538"/>
          </a:xfrm>
          <a:prstGeom prst="rect">
            <a:avLst/>
          </a:prstGeom>
        </p:spPr>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Six major forms of structural </a:t>
            </a:r>
            <a:r>
              <a:rPr lang="en-US" sz="2800" dirty="0" smtClean="0">
                <a:solidFill>
                  <a:schemeClr val="bg1"/>
                </a:solidFill>
                <a:latin typeface="Times New Roman" panose="02020603050405020304" pitchFamily="18" charset="0"/>
                <a:cs typeface="Times New Roman" panose="02020603050405020304" pitchFamily="18" charset="0"/>
              </a:rPr>
              <a:t>(</a:t>
            </a:r>
            <a:r>
              <a:rPr lang="en-US" sz="2800" b="1" dirty="0" smtClean="0">
                <a:solidFill>
                  <a:schemeClr val="bg1"/>
                </a:solidFill>
                <a:latin typeface="Times New Roman" panose="02020603050405020304" pitchFamily="18" charset="0"/>
                <a:cs typeface="Times New Roman" panose="02020603050405020304" pitchFamily="18" charset="0"/>
              </a:rPr>
              <a:t>systems-level</a:t>
            </a:r>
            <a:r>
              <a:rPr lang="en-US" sz="2800" dirty="0" smtClean="0">
                <a:solidFill>
                  <a:schemeClr val="bg1"/>
                </a:solidFill>
                <a:latin typeface="Times New Roman" panose="02020603050405020304" pitchFamily="18" charset="0"/>
                <a:cs typeface="Times New Roman" panose="02020603050405020304" pitchFamily="18" charset="0"/>
              </a:rPr>
              <a:t>) inequality</a:t>
            </a:r>
            <a:r>
              <a:rPr lang="en-US" sz="2800" dirty="0">
                <a:solidFill>
                  <a:schemeClr val="bg1"/>
                </a:solidFill>
                <a:latin typeface="Times New Roman" panose="02020603050405020304" pitchFamily="18" charset="0"/>
                <a:cs typeface="Times New Roman" panose="02020603050405020304" pitchFamily="18" charset="0"/>
              </a:rPr>
              <a:t>.</a:t>
            </a:r>
          </a:p>
          <a:p>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Education</a:t>
            </a:r>
          </a:p>
          <a:p>
            <a:pPr marL="457200" indent="-45720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457200" indent="-457200">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Housing </a:t>
            </a:r>
          </a:p>
          <a:p>
            <a:pPr marL="457200" indent="-45720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457200" indent="-457200">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Health care </a:t>
            </a:r>
          </a:p>
          <a:p>
            <a:pPr marL="457200" indent="-45720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457200" indent="-457200">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Race </a:t>
            </a:r>
          </a:p>
          <a:p>
            <a:pPr marL="457200" indent="-45720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457200" indent="-457200">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Gender </a:t>
            </a:r>
          </a:p>
          <a:p>
            <a:pPr marL="457200" indent="-457200">
              <a:buClr>
                <a:srgbClr val="92D050"/>
              </a:buClr>
              <a:buFont typeface="Wingdings 2" panose="05020102010507070707" pitchFamily="18" charset="2"/>
              <a:buChar char=""/>
            </a:pPr>
            <a:endParaRPr lang="en-US" sz="1400" dirty="0">
              <a:solidFill>
                <a:schemeClr val="bg1"/>
              </a:solidFill>
              <a:latin typeface="Times New Roman" panose="02020603050405020304" pitchFamily="18" charset="0"/>
              <a:cs typeface="Times New Roman" panose="02020603050405020304" pitchFamily="18" charset="0"/>
            </a:endParaRPr>
          </a:p>
          <a:p>
            <a:pPr marL="457200" indent="-457200">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Media </a:t>
            </a:r>
          </a:p>
        </p:txBody>
      </p:sp>
      <p:sp>
        <p:nvSpPr>
          <p:cNvPr id="10" name="TextBox 9"/>
          <p:cNvSpPr txBox="1"/>
          <p:nvPr/>
        </p:nvSpPr>
        <p:spPr>
          <a:xfrm>
            <a:off x="6026091" y="5911788"/>
            <a:ext cx="5616089" cy="400110"/>
          </a:xfrm>
          <a:prstGeom prst="rect">
            <a:avLst/>
          </a:prstGeom>
          <a:noFill/>
        </p:spPr>
        <p:txBody>
          <a:bodyPr wrap="none" rtlCol="0">
            <a:spAutoFit/>
          </a:bodyPr>
          <a:lstStyle/>
          <a:p>
            <a:pPr lvl="0"/>
            <a:r>
              <a:rPr lang="en-US" sz="2000" b="1" dirty="0">
                <a:solidFill>
                  <a:srgbClr val="FFC000"/>
                </a:solidFill>
                <a:latin typeface="Times New Roman" panose="02020603050405020304" pitchFamily="18" charset="0"/>
                <a:cs typeface="Times New Roman" panose="02020603050405020304" pitchFamily="18" charset="0"/>
              </a:rPr>
              <a:t>Source</a:t>
            </a:r>
            <a:r>
              <a:rPr lang="en-US" sz="2000" dirty="0">
                <a:solidFill>
                  <a:srgbClr val="FFC000"/>
                </a:solidFill>
                <a:latin typeface="Times New Roman" panose="02020603050405020304" pitchFamily="18" charset="0"/>
                <a:cs typeface="Times New Roman" panose="02020603050405020304" pitchFamily="18" charset="0"/>
              </a:rPr>
              <a:t>:</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smtClean="0">
                <a:solidFill>
                  <a:srgbClr val="FFFFFF"/>
                </a:solidFill>
                <a:latin typeface="Times New Roman" panose="02020603050405020304" pitchFamily="18" charset="0"/>
                <a:cs typeface="Times New Roman" panose="02020603050405020304" pitchFamily="18" charset="0"/>
              </a:rPr>
              <a:t>[added to, Paraphrased </a:t>
            </a:r>
            <a:r>
              <a:rPr lang="en-US" sz="2000" dirty="0">
                <a:solidFill>
                  <a:srgbClr val="FFFFFF"/>
                </a:solidFill>
                <a:latin typeface="Times New Roman" panose="02020603050405020304" pitchFamily="18" charset="0"/>
                <a:cs typeface="Times New Roman" panose="02020603050405020304" pitchFamily="18" charset="0"/>
              </a:rPr>
              <a:t>from] </a:t>
            </a:r>
            <a:r>
              <a:rPr lang="en-US" sz="2000" dirty="0" err="1">
                <a:solidFill>
                  <a:srgbClr val="FFFFFF"/>
                </a:solidFill>
                <a:latin typeface="Times New Roman" panose="02020603050405020304" pitchFamily="18" charset="0"/>
                <a:cs typeface="Times New Roman" panose="02020603050405020304" pitchFamily="18" charset="0"/>
              </a:rPr>
              <a:t>Amadeo</a:t>
            </a:r>
            <a:r>
              <a:rPr lang="en-US" sz="2000" dirty="0">
                <a:solidFill>
                  <a:srgbClr val="FFFFFF"/>
                </a:solidFill>
                <a:latin typeface="Times New Roman" panose="02020603050405020304" pitchFamily="18" charset="0"/>
                <a:cs typeface="Times New Roman" panose="02020603050405020304" pitchFamily="18" charset="0"/>
              </a:rPr>
              <a:t>, 2019</a:t>
            </a:r>
          </a:p>
        </p:txBody>
      </p:sp>
      <p:sp>
        <p:nvSpPr>
          <p:cNvPr id="11" name="TextBox 10"/>
          <p:cNvSpPr txBox="1"/>
          <p:nvPr/>
        </p:nvSpPr>
        <p:spPr>
          <a:xfrm>
            <a:off x="556054" y="21427"/>
            <a:ext cx="11079891" cy="830997"/>
          </a:xfrm>
          <a:prstGeom prst="rect">
            <a:avLst/>
          </a:prstGeom>
          <a:noFill/>
        </p:spPr>
        <p:txBody>
          <a:bodyPr wrap="square" rtlCol="0">
            <a:spAutoFit/>
          </a:bodyPr>
          <a:lstStyle/>
          <a:p>
            <a:pPr algn="ctr"/>
            <a:r>
              <a:rPr lang="en-US" sz="4800" b="1" dirty="0" smtClean="0">
                <a:solidFill>
                  <a:srgbClr val="FFC000"/>
                </a:solidFill>
                <a:latin typeface="Times New Roman" panose="02020603050405020304" pitchFamily="18" charset="0"/>
                <a:cs typeface="Times New Roman" panose="02020603050405020304" pitchFamily="18" charset="0"/>
              </a:rPr>
              <a:t>Structural Inequality </a:t>
            </a:r>
            <a:r>
              <a:rPr lang="en-US" sz="4800" b="1" dirty="0" smtClean="0">
                <a:solidFill>
                  <a:srgbClr val="FFC000"/>
                </a:solidFill>
                <a:latin typeface="Times New Roman" panose="02020603050405020304" pitchFamily="18" charset="0"/>
                <a:cs typeface="Times New Roman" panose="02020603050405020304" pitchFamily="18" charset="0"/>
              </a:rPr>
              <a:t>(2)</a:t>
            </a:r>
            <a:endParaRPr lang="en-US" sz="4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8922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pic>
        <p:nvPicPr>
          <p:cNvPr id="10" name="Picture 9"/>
          <p:cNvPicPr>
            <a:picLocks noChangeAspect="1"/>
          </p:cNvPicPr>
          <p:nvPr/>
        </p:nvPicPr>
        <p:blipFill>
          <a:blip r:embed="rId3"/>
          <a:stretch>
            <a:fillRect/>
          </a:stretch>
        </p:blipFill>
        <p:spPr>
          <a:xfrm>
            <a:off x="0" y="0"/>
            <a:ext cx="12192000" cy="6358128"/>
          </a:xfrm>
          <a:prstGeom prst="rect">
            <a:avLst/>
          </a:prstGeom>
        </p:spPr>
      </p:pic>
    </p:spTree>
    <p:extLst>
      <p:ext uri="{BB962C8B-B14F-4D97-AF65-F5344CB8AC3E}">
        <p14:creationId xmlns:p14="http://schemas.microsoft.com/office/powerpoint/2010/main" val="12864948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6" name="Shape 450"/>
          <p:cNvSpPr txBox="1"/>
          <p:nvPr/>
        </p:nvSpPr>
        <p:spPr>
          <a:xfrm>
            <a:off x="675502" y="2421397"/>
            <a:ext cx="10486768" cy="623248"/>
          </a:xfrm>
          <a:prstGeom prst="rect">
            <a:avLst/>
          </a:prstGeom>
          <a:noFill/>
          <a:ln>
            <a:noFill/>
          </a:ln>
        </p:spPr>
        <p:txBody>
          <a:bodyPr wrap="square" lIns="68569" tIns="34275" rIns="68569" bIns="34275" anchor="t" anchorCtr="0">
            <a:noAutofit/>
          </a:bodyPr>
          <a:lstStyle/>
          <a:p>
            <a:pPr algn="ctr" defTabSz="914400">
              <a:lnSpc>
                <a:spcPct val="107000"/>
              </a:lnSpc>
            </a:pPr>
            <a:r>
              <a:rPr lang="en-US" sz="5400" b="1" kern="0" dirty="0" smtClean="0">
                <a:solidFill>
                  <a:schemeClr val="bg1"/>
                </a:solidFill>
                <a:latin typeface="Times New Roman"/>
                <a:ea typeface="Times New Roman"/>
                <a:cs typeface="Times New Roman"/>
                <a:sym typeface="Times New Roman"/>
              </a:rPr>
              <a:t>ESSD</a:t>
            </a:r>
            <a:r>
              <a:rPr lang="en-US" sz="5400" b="1" kern="0" dirty="0">
                <a:solidFill>
                  <a:schemeClr val="bg1"/>
                </a:solidFill>
                <a:latin typeface="Times New Roman"/>
                <a:ea typeface="Times New Roman"/>
                <a:cs typeface="Times New Roman"/>
                <a:sym typeface="Times New Roman"/>
              </a:rPr>
              <a:t>:</a:t>
            </a:r>
            <a:r>
              <a:rPr lang="en-US" sz="5400" b="1" kern="0" dirty="0">
                <a:solidFill>
                  <a:srgbClr val="FFC000"/>
                </a:solidFill>
                <a:latin typeface="Times New Roman"/>
                <a:ea typeface="Times New Roman"/>
                <a:cs typeface="Times New Roman"/>
                <a:sym typeface="Times New Roman"/>
              </a:rPr>
              <a:t> </a:t>
            </a:r>
            <a:r>
              <a:rPr lang="en-US" sz="54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sym typeface="Arial"/>
              </a:rPr>
              <a:t>Diverse </a:t>
            </a:r>
            <a:r>
              <a:rPr lang="en-US" sz="5400" b="1" dirty="0" smtClean="0">
                <a:solidFill>
                  <a:srgbClr val="FFC000"/>
                </a:solidFill>
                <a:latin typeface="Times New Roman" panose="02020603050405020304" pitchFamily="18" charset="0"/>
                <a:ea typeface="Calibri" panose="020F0502020204030204" pitchFamily="34" charset="0"/>
                <a:cs typeface="Times New Roman" panose="02020603050405020304" pitchFamily="18" charset="0"/>
                <a:sym typeface="Arial"/>
              </a:rPr>
              <a:t>Solutions </a:t>
            </a:r>
            <a:endParaRPr lang="en-US" sz="54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6561996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45780" y="1047705"/>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Rectangle 5"/>
          <p:cNvSpPr/>
          <p:nvPr/>
        </p:nvSpPr>
        <p:spPr>
          <a:xfrm>
            <a:off x="545780" y="1439415"/>
            <a:ext cx="10908801" cy="4678204"/>
          </a:xfrm>
          <a:prstGeom prst="rect">
            <a:avLst/>
          </a:prstGeom>
        </p:spPr>
        <p:txBody>
          <a:bodyPr wrap="square">
            <a:spAutoFit/>
          </a:bodyPr>
          <a:lstStyle/>
          <a:p>
            <a:pPr algn="ctr" defTabSz="914400"/>
            <a:r>
              <a:rPr lang="en-US" sz="3600" b="1" kern="0" dirty="0">
                <a:solidFill>
                  <a:schemeClr val="bg1"/>
                </a:solidFill>
                <a:latin typeface="Times New Roman" panose="02020603050405020304" pitchFamily="18" charset="0"/>
                <a:cs typeface="Times New Roman" panose="02020603050405020304" pitchFamily="18" charset="0"/>
                <a:sym typeface="Arial"/>
              </a:rPr>
              <a:t>“Why treat people’s illnesses without changing what made them sick in the first place?”</a:t>
            </a:r>
          </a:p>
          <a:p>
            <a:pPr defTabSz="914400"/>
            <a:endParaRPr lang="en-US" sz="3600" b="1" kern="0" dirty="0">
              <a:solidFill>
                <a:schemeClr val="bg1"/>
              </a:solidFill>
              <a:latin typeface="Times New Roman" panose="02020603050405020304" pitchFamily="18" charset="0"/>
              <a:cs typeface="Times New Roman" panose="02020603050405020304" pitchFamily="18" charset="0"/>
              <a:sym typeface="Arial"/>
            </a:endParaRPr>
          </a:p>
          <a:p>
            <a:pPr defTabSz="914400"/>
            <a:endParaRPr lang="en-US" sz="1000" b="1" kern="0" dirty="0">
              <a:solidFill>
                <a:schemeClr val="bg1"/>
              </a:solidFill>
              <a:latin typeface="Times New Roman" panose="02020603050405020304" pitchFamily="18" charset="0"/>
              <a:cs typeface="Times New Roman" panose="02020603050405020304" pitchFamily="18" charset="0"/>
              <a:sym typeface="Arial"/>
            </a:endParaRPr>
          </a:p>
          <a:p>
            <a:pPr algn="r" defTabSz="914400"/>
            <a:r>
              <a:rPr lang="en-US" sz="3600" b="1" kern="0" dirty="0" smtClean="0">
                <a:solidFill>
                  <a:schemeClr val="bg1"/>
                </a:solidFill>
                <a:latin typeface="Times New Roman" panose="02020603050405020304" pitchFamily="18" charset="0"/>
                <a:cs typeface="Times New Roman" panose="02020603050405020304" pitchFamily="18" charset="0"/>
                <a:sym typeface="Arial"/>
              </a:rPr>
              <a:t>From:</a:t>
            </a:r>
          </a:p>
          <a:p>
            <a:pPr algn="r" defTabSz="914400"/>
            <a:r>
              <a:rPr lang="en-US" sz="3600" b="1" kern="0" dirty="0" smtClean="0">
                <a:solidFill>
                  <a:schemeClr val="bg1"/>
                </a:solidFill>
                <a:latin typeface="Times New Roman" panose="02020603050405020304" pitchFamily="18" charset="0"/>
                <a:cs typeface="Times New Roman" panose="02020603050405020304" pitchFamily="18" charset="0"/>
                <a:sym typeface="Arial"/>
              </a:rPr>
              <a:t>World </a:t>
            </a:r>
            <a:r>
              <a:rPr lang="en-US" sz="3600" b="1" kern="0" dirty="0">
                <a:solidFill>
                  <a:schemeClr val="bg1"/>
                </a:solidFill>
                <a:latin typeface="Times New Roman" panose="02020603050405020304" pitchFamily="18" charset="0"/>
                <a:cs typeface="Times New Roman" panose="02020603050405020304" pitchFamily="18" charset="0"/>
                <a:sym typeface="Arial"/>
              </a:rPr>
              <a:t>Health Organization’s Commission on Social Determinants of</a:t>
            </a:r>
          </a:p>
          <a:p>
            <a:pPr algn="r" defTabSz="914400"/>
            <a:r>
              <a:rPr lang="en-US" sz="3600" b="1" kern="0" dirty="0">
                <a:solidFill>
                  <a:schemeClr val="bg1"/>
                </a:solidFill>
                <a:latin typeface="Times New Roman" panose="02020603050405020304" pitchFamily="18" charset="0"/>
                <a:cs typeface="Times New Roman" panose="02020603050405020304" pitchFamily="18" charset="0"/>
                <a:sym typeface="Arial"/>
              </a:rPr>
              <a:t>Health Final Report (2008)  </a:t>
            </a:r>
          </a:p>
          <a:p>
            <a:pPr defTabSz="914400"/>
            <a:endParaRPr lang="en-US" sz="3600" b="1" kern="0" dirty="0">
              <a:solidFill>
                <a:schemeClr val="bg1"/>
              </a:solidFill>
              <a:latin typeface="Times New Roman" panose="02020603050405020304" pitchFamily="18" charset="0"/>
              <a:cs typeface="Times New Roman" panose="02020603050405020304" pitchFamily="18" charset="0"/>
              <a:sym typeface="Arial"/>
            </a:endParaRPr>
          </a:p>
        </p:txBody>
      </p:sp>
      <p:sp>
        <p:nvSpPr>
          <p:cNvPr id="7" name="Shape 450"/>
          <p:cNvSpPr txBox="1"/>
          <p:nvPr/>
        </p:nvSpPr>
        <p:spPr>
          <a:xfrm>
            <a:off x="148282" y="147290"/>
            <a:ext cx="11829534" cy="623248"/>
          </a:xfrm>
          <a:prstGeom prst="rect">
            <a:avLst/>
          </a:prstGeom>
          <a:noFill/>
          <a:ln>
            <a:noFill/>
          </a:ln>
        </p:spPr>
        <p:txBody>
          <a:bodyPr wrap="square" lIns="68569" tIns="34275" rIns="68569" bIns="34275" anchor="t" anchorCtr="0">
            <a:noAutofit/>
          </a:bodyPr>
          <a:lstStyle/>
          <a:p>
            <a:pPr algn="ctr" defTabSz="914400">
              <a:lnSpc>
                <a:spcPct val="107000"/>
              </a:lnSpc>
            </a:pPr>
            <a:r>
              <a:rPr lang="en-US" sz="4000"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sym typeface="Arial"/>
              </a:rPr>
              <a:t>On Structural and Social Determinants &amp; Inequities </a:t>
            </a:r>
            <a:endParaRPr lang="en-US" sz="4000" b="1" dirty="0">
              <a:solidFill>
                <a:srgbClr val="FFC000"/>
              </a:solidFil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16046145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486032" y="1467646"/>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Rectangle 4"/>
          <p:cNvSpPr>
            <a:spLocks noChangeArrowheads="1"/>
          </p:cNvSpPr>
          <p:nvPr/>
        </p:nvSpPr>
        <p:spPr bwMode="auto">
          <a:xfrm>
            <a:off x="337751" y="224481"/>
            <a:ext cx="1143411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9pPr>
          </a:lstStyle>
          <a:p>
            <a:pP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r>
              <a:rPr lang="en-US" altLang="en-US" sz="4000" b="1" dirty="0">
                <a:solidFill>
                  <a:srgbClr val="FFC000"/>
                </a:solidFill>
                <a:effectLst/>
                <a:latin typeface="Times New Roman" panose="02020603050405020304" pitchFamily="18" charset="0"/>
              </a:rPr>
              <a:t>“One thing public health professionals have in common is a focus on population-level health…”</a:t>
            </a:r>
          </a:p>
          <a:p>
            <a:pP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p>
          <a:p>
            <a:pP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r>
              <a:rPr lang="en-US" altLang="en-US" sz="2800" b="1" dirty="0">
                <a:solidFill>
                  <a:schemeClr val="bg1"/>
                </a:solidFill>
                <a:effectLst/>
                <a:latin typeface="Times New Roman" panose="02020603050405020304" pitchFamily="18" charset="0"/>
              </a:rPr>
              <a:t>“</a:t>
            </a:r>
            <a:r>
              <a:rPr lang="en-US" altLang="en-US" sz="2800" dirty="0">
                <a:solidFill>
                  <a:schemeClr val="bg1"/>
                </a:solidFill>
                <a:effectLst/>
                <a:latin typeface="Times New Roman" panose="02020603050405020304" pitchFamily="18" charset="0"/>
              </a:rPr>
              <a:t>Public health professionals have a major role to play in addressing these complex [</a:t>
            </a:r>
            <a:r>
              <a:rPr lang="en-US" altLang="en-US" sz="2800" b="1" i="1" dirty="0">
                <a:solidFill>
                  <a:srgbClr val="FFC000"/>
                </a:solidFill>
                <a:effectLst/>
                <a:latin typeface="Times New Roman" panose="02020603050405020304" pitchFamily="18" charset="0"/>
              </a:rPr>
              <a:t>ethical, legal, governmental, political, economic and social</a:t>
            </a:r>
            <a:r>
              <a:rPr lang="en-US" altLang="en-US" sz="2800" dirty="0">
                <a:solidFill>
                  <a:schemeClr val="bg1"/>
                </a:solidFill>
                <a:effectLst/>
                <a:latin typeface="Times New Roman" panose="02020603050405020304" pitchFamily="18" charset="0"/>
              </a:rPr>
              <a:t>] health challenges, but to do so effectively they must have a framework for action and an understanding of the ways in which what they do affects the health of individuals and populations”</a:t>
            </a:r>
          </a:p>
          <a:p>
            <a:pPr defTabSz="914400">
              <a:lnSpc>
                <a:spcPct val="90000"/>
              </a:lnSpc>
              <a:buClr>
                <a:srgbClr val="0000FF"/>
              </a:buClr>
              <a:buFont typeface="Wingdings" panose="05000000000000000000" pitchFamily="2" charset="2"/>
              <a:buNone/>
            </a:pPr>
            <a:endParaRPr lang="en-US" altLang="en-US" sz="1100" dirty="0">
              <a:solidFill>
                <a:schemeClr val="bg1"/>
              </a:solidFill>
              <a:effectLst/>
              <a:latin typeface="Times New Roman" panose="02020603050405020304" pitchFamily="18" charset="0"/>
            </a:endParaRPr>
          </a:p>
          <a:p>
            <a:pPr defTabSz="914400">
              <a:lnSpc>
                <a:spcPct val="90000"/>
              </a:lnSpc>
              <a:buClr>
                <a:srgbClr val="0000FF"/>
              </a:buClr>
              <a:buFont typeface="Wingdings" panose="05000000000000000000" pitchFamily="2" charset="2"/>
              <a:buNone/>
            </a:pPr>
            <a:r>
              <a:rPr lang="en-US" altLang="en-US" dirty="0">
                <a:solidFill>
                  <a:schemeClr val="bg1"/>
                </a:solidFill>
                <a:effectLst/>
                <a:latin typeface="Times New Roman" panose="02020603050405020304" pitchFamily="18" charset="0"/>
              </a:rPr>
              <a:t>		They must “Engage multiple sectors and community partners to generate collective impact”</a:t>
            </a:r>
          </a:p>
          <a:p>
            <a:pPr defTabSz="914400">
              <a:lnSpc>
                <a:spcPct val="90000"/>
              </a:lnSpc>
              <a:buClr>
                <a:srgbClr val="0000FF"/>
              </a:buClr>
              <a:buFont typeface="Wingdings" panose="05000000000000000000" pitchFamily="2" charset="2"/>
              <a:buNone/>
            </a:pPr>
            <a:endParaRPr lang="en-US" altLang="en-US" sz="2000" dirty="0">
              <a:solidFill>
                <a:schemeClr val="bg1"/>
              </a:solidFill>
              <a:effectLst/>
              <a:latin typeface="Times New Roman" panose="02020603050405020304" pitchFamily="18" charset="0"/>
            </a:endParaRPr>
          </a:p>
          <a:p>
            <a:pP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r>
              <a:rPr lang="en-US" altLang="en-US" sz="2400" b="1" dirty="0">
                <a:solidFill>
                  <a:srgbClr val="FFC000"/>
                </a:solidFill>
                <a:effectLst/>
                <a:latin typeface="Times New Roman" panose="02020603050405020304" pitchFamily="18" charset="0"/>
              </a:rPr>
              <a:t>Excerpted With Addition From</a:t>
            </a:r>
            <a:r>
              <a:rPr lang="en-US" altLang="en-US" sz="2400" b="1" dirty="0">
                <a:solidFill>
                  <a:srgbClr val="FFFF00"/>
                </a:solidFill>
                <a:effectLst/>
                <a:latin typeface="Times New Roman" panose="02020603050405020304" pitchFamily="18" charset="0"/>
              </a:rPr>
              <a:t>: </a:t>
            </a:r>
            <a:r>
              <a:rPr lang="en-US" altLang="en-US" sz="2400" i="1" dirty="0">
                <a:solidFill>
                  <a:schemeClr val="bg1"/>
                </a:solidFill>
                <a:effectLst/>
                <a:latin typeface="Times New Roman" panose="02020603050405020304" pitchFamily="18" charset="0"/>
              </a:rPr>
              <a:t>IOM (NAM) 2003 - </a:t>
            </a:r>
            <a:r>
              <a:rPr lang="en-US" altLang="en-US" sz="2400" dirty="0">
                <a:solidFill>
                  <a:schemeClr val="bg1"/>
                </a:solidFill>
                <a:effectLst/>
                <a:latin typeface="Times New Roman" panose="02020603050405020304" pitchFamily="18" charset="0"/>
              </a:rPr>
              <a:t>Who will keep the Public Healthy?; </a:t>
            </a:r>
            <a:r>
              <a:rPr lang="en-US" altLang="en-US" sz="2400" dirty="0" err="1">
                <a:solidFill>
                  <a:schemeClr val="bg1"/>
                </a:solidFill>
                <a:effectLst/>
                <a:latin typeface="Times New Roman" panose="02020603050405020304" pitchFamily="18" charset="0"/>
              </a:rPr>
              <a:t>DeSalvo</a:t>
            </a:r>
            <a:r>
              <a:rPr lang="en-US" altLang="en-US" sz="2400" dirty="0">
                <a:solidFill>
                  <a:schemeClr val="bg1"/>
                </a:solidFill>
                <a:effectLst/>
                <a:latin typeface="Times New Roman" panose="02020603050405020304" pitchFamily="18" charset="0"/>
              </a:rPr>
              <a:t>, et al, 2017) – Public Health 3.0….Challenges of the 21</a:t>
            </a:r>
            <a:r>
              <a:rPr lang="en-US" altLang="en-US" sz="2400" baseline="30000" dirty="0">
                <a:solidFill>
                  <a:schemeClr val="bg1"/>
                </a:solidFill>
                <a:effectLst/>
                <a:latin typeface="Times New Roman" panose="02020603050405020304" pitchFamily="18" charset="0"/>
              </a:rPr>
              <a:t>st</a:t>
            </a:r>
            <a:r>
              <a:rPr lang="en-US" altLang="en-US" sz="2400" dirty="0">
                <a:solidFill>
                  <a:schemeClr val="bg1"/>
                </a:solidFill>
                <a:effectLst/>
                <a:latin typeface="Times New Roman" panose="02020603050405020304" pitchFamily="18" charset="0"/>
              </a:rPr>
              <a:t> Century</a:t>
            </a:r>
            <a:endParaRPr lang="en-US" altLang="en-US" sz="2400" i="1" dirty="0">
              <a:solidFill>
                <a:schemeClr val="bg1"/>
              </a:solidFill>
              <a:effectLst/>
              <a:latin typeface="Times New Roman" panose="02020603050405020304" pitchFamily="18" charset="0"/>
            </a:endParaRPr>
          </a:p>
        </p:txBody>
      </p:sp>
    </p:spTree>
    <p:extLst>
      <p:ext uri="{BB962C8B-B14F-4D97-AF65-F5344CB8AC3E}">
        <p14:creationId xmlns:p14="http://schemas.microsoft.com/office/powerpoint/2010/main" val="26749734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56054" y="1050799"/>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556054" y="1247603"/>
            <a:ext cx="11079892" cy="4929360"/>
          </a:xfrm>
          <a:prstGeom prst="rect">
            <a:avLst/>
          </a:prstGeom>
          <a:noFill/>
          <a:ln w="9525">
            <a:noFill/>
            <a:miter lim="800000"/>
            <a:headEnd/>
            <a:tailEnd/>
          </a:ln>
        </p:spPr>
      </p:pic>
      <p:sp>
        <p:nvSpPr>
          <p:cNvPr id="7" name="Shape 196"/>
          <p:cNvSpPr txBox="1">
            <a:spLocks/>
          </p:cNvSpPr>
          <p:nvPr/>
        </p:nvSpPr>
        <p:spPr>
          <a:xfrm>
            <a:off x="428367" y="178386"/>
            <a:ext cx="11079892" cy="533400"/>
          </a:xfrm>
          <a:prstGeom prst="rect">
            <a:avLst/>
          </a:prstGeom>
          <a:noFill/>
          <a:ln>
            <a:noFill/>
          </a:ln>
        </p:spPr>
        <p:txBody>
          <a:bodyPr vert="horz" wrap="square"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buClr>
                <a:srgbClr val="0070C0"/>
              </a:buClr>
              <a:buSzPct val="25000"/>
              <a:buFont typeface="Arial" panose="020B0604020202020204" pitchFamily="34" charset="0"/>
              <a:buNone/>
            </a:pPr>
            <a:r>
              <a:rPr lang="en-US" sz="4400" b="1" dirty="0" smtClean="0">
                <a:solidFill>
                  <a:srgbClr val="FFC000"/>
                </a:solidFill>
                <a:latin typeface="Times New Roman" panose="02020603050405020304" pitchFamily="18" charset="0"/>
                <a:cs typeface="Times New Roman" panose="02020603050405020304" pitchFamily="18" charset="0"/>
              </a:rPr>
              <a:t>Health </a:t>
            </a:r>
            <a:r>
              <a:rPr lang="en-US" sz="4400" b="1" dirty="0">
                <a:solidFill>
                  <a:srgbClr val="FFC000"/>
                </a:solidFill>
                <a:latin typeface="Times New Roman" panose="02020603050405020304" pitchFamily="18" charset="0"/>
                <a:cs typeface="Times New Roman" panose="02020603050405020304" pitchFamily="18" charset="0"/>
              </a:rPr>
              <a:t>in All </a:t>
            </a:r>
            <a:r>
              <a:rPr lang="en-US" sz="4400" b="1" dirty="0" smtClean="0">
                <a:solidFill>
                  <a:srgbClr val="FFC000"/>
                </a:solidFill>
                <a:latin typeface="Times New Roman" panose="02020603050405020304" pitchFamily="18" charset="0"/>
                <a:cs typeface="Times New Roman" panose="02020603050405020304" pitchFamily="18" charset="0"/>
              </a:rPr>
              <a:t>Sectors/Policies </a:t>
            </a:r>
            <a:endParaRPr lang="en-US" sz="44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0290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396491" y="965760"/>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pic>
        <p:nvPicPr>
          <p:cNvPr id="11" name="Shape 405"/>
          <p:cNvPicPr preferRelativeResize="0"/>
          <p:nvPr/>
        </p:nvPicPr>
        <p:blipFill rotWithShape="1">
          <a:blip r:embed="rId3">
            <a:alphaModFix/>
          </a:blip>
          <a:srcRect/>
          <a:stretch/>
        </p:blipFill>
        <p:spPr>
          <a:xfrm>
            <a:off x="3233691" y="1162564"/>
            <a:ext cx="5996448" cy="4729676"/>
          </a:xfrm>
          <a:prstGeom prst="rect">
            <a:avLst/>
          </a:prstGeom>
          <a:noFill/>
          <a:ln>
            <a:noFill/>
          </a:ln>
        </p:spPr>
      </p:pic>
      <p:sp>
        <p:nvSpPr>
          <p:cNvPr id="14" name="TextBox 13"/>
          <p:cNvSpPr txBox="1"/>
          <p:nvPr/>
        </p:nvSpPr>
        <p:spPr>
          <a:xfrm>
            <a:off x="203052" y="2175007"/>
            <a:ext cx="3666583" cy="2554545"/>
          </a:xfrm>
          <a:prstGeom prst="rect">
            <a:avLst/>
          </a:prstGeom>
          <a:noFill/>
        </p:spPr>
        <p:txBody>
          <a:bodyPr wrap="square" rtlCol="0">
            <a:spAutoFit/>
          </a:bodyPr>
          <a:lstStyle/>
          <a:p>
            <a:r>
              <a:rPr lang="en-US" sz="4000" b="1" dirty="0">
                <a:solidFill>
                  <a:srgbClr val="92D050"/>
                </a:solidFill>
                <a:latin typeface="Times New Roman" panose="02020603050405020304" pitchFamily="18" charset="0"/>
                <a:cs typeface="Times New Roman" panose="02020603050405020304" pitchFamily="18" charset="0"/>
              </a:rPr>
              <a:t>Knowledge Base: </a:t>
            </a:r>
          </a:p>
          <a:p>
            <a:r>
              <a:rPr lang="en-US" sz="4000" b="1" dirty="0">
                <a:solidFill>
                  <a:srgbClr val="00FF99"/>
                </a:solidFill>
                <a:latin typeface="Times New Roman" panose="02020603050405020304" pitchFamily="18" charset="0"/>
                <a:cs typeface="Times New Roman" panose="02020603050405020304" pitchFamily="18" charset="0"/>
              </a:rPr>
              <a:t>Data as an </a:t>
            </a:r>
          </a:p>
          <a:p>
            <a:r>
              <a:rPr lang="en-US" sz="4000" b="1" dirty="0">
                <a:solidFill>
                  <a:srgbClr val="00FF99"/>
                </a:solidFill>
                <a:latin typeface="Times New Roman" panose="02020603050405020304" pitchFamily="18" charset="0"/>
                <a:cs typeface="Times New Roman" panose="02020603050405020304" pitchFamily="18" charset="0"/>
              </a:rPr>
              <a:t>advocacy tool</a:t>
            </a:r>
          </a:p>
        </p:txBody>
      </p:sp>
      <p:sp>
        <p:nvSpPr>
          <p:cNvPr id="15" name="TextBox 14"/>
          <p:cNvSpPr txBox="1"/>
          <p:nvPr/>
        </p:nvSpPr>
        <p:spPr>
          <a:xfrm>
            <a:off x="8958310" y="1609555"/>
            <a:ext cx="3030638" cy="707886"/>
          </a:xfrm>
          <a:prstGeom prst="rect">
            <a:avLst/>
          </a:prstGeom>
          <a:noFill/>
        </p:spPr>
        <p:txBody>
          <a:bodyPr wrap="none" rtlCol="0">
            <a:spAutoFit/>
          </a:bodyPr>
          <a:lstStyle/>
          <a:p>
            <a:r>
              <a:rPr lang="en-US" sz="4000" b="1" dirty="0">
                <a:solidFill>
                  <a:srgbClr val="FF6743"/>
                </a:solidFill>
                <a:latin typeface="Times New Roman" panose="02020603050405020304" pitchFamily="18" charset="0"/>
                <a:cs typeface="Times New Roman" panose="02020603050405020304" pitchFamily="18" charset="0"/>
              </a:rPr>
              <a:t>Political Will</a:t>
            </a:r>
          </a:p>
        </p:txBody>
      </p:sp>
      <p:sp>
        <p:nvSpPr>
          <p:cNvPr id="16" name="TextBox 15"/>
          <p:cNvSpPr txBox="1"/>
          <p:nvPr/>
        </p:nvSpPr>
        <p:spPr>
          <a:xfrm>
            <a:off x="7742123" y="5386882"/>
            <a:ext cx="3477234" cy="707886"/>
          </a:xfrm>
          <a:prstGeom prst="rect">
            <a:avLst/>
          </a:prstGeom>
          <a:noFill/>
        </p:spPr>
        <p:txBody>
          <a:bodyPr wrap="none" rtlCol="0">
            <a:spAutoFit/>
          </a:bodyPr>
          <a:lstStyle/>
          <a:p>
            <a:r>
              <a:rPr lang="en-US" sz="4000" b="1" dirty="0">
                <a:solidFill>
                  <a:srgbClr val="00B0F0"/>
                </a:solidFill>
                <a:latin typeface="Times New Roman" panose="02020603050405020304" pitchFamily="18" charset="0"/>
                <a:cs typeface="Times New Roman" panose="02020603050405020304" pitchFamily="18" charset="0"/>
              </a:rPr>
              <a:t>Social Strategy</a:t>
            </a:r>
          </a:p>
        </p:txBody>
      </p:sp>
      <p:sp>
        <p:nvSpPr>
          <p:cNvPr id="17" name="TextBox 16"/>
          <p:cNvSpPr txBox="1"/>
          <p:nvPr/>
        </p:nvSpPr>
        <p:spPr>
          <a:xfrm>
            <a:off x="444389" y="92319"/>
            <a:ext cx="10984097" cy="769441"/>
          </a:xfrm>
          <a:prstGeom prst="rect">
            <a:avLst/>
          </a:prstGeom>
          <a:noFill/>
        </p:spPr>
        <p:txBody>
          <a:bodyPr wrap="none" rtlCol="0">
            <a:spAutoFit/>
          </a:bodyPr>
          <a:lstStyle/>
          <a:p>
            <a:r>
              <a:rPr lang="en-US" sz="4400" b="1" dirty="0">
                <a:solidFill>
                  <a:srgbClr val="FFC000"/>
                </a:solidFill>
                <a:latin typeface="Times New Roman" panose="02020603050405020304" pitchFamily="18" charset="0"/>
                <a:cs typeface="Times New Roman" panose="02020603050405020304" pitchFamily="18" charset="0"/>
              </a:rPr>
              <a:t>Shaping Effective Equity Policy and Practice</a:t>
            </a:r>
          </a:p>
        </p:txBody>
      </p:sp>
    </p:spTree>
    <p:extLst>
      <p:ext uri="{BB962C8B-B14F-4D97-AF65-F5344CB8AC3E}">
        <p14:creationId xmlns:p14="http://schemas.microsoft.com/office/powerpoint/2010/main" val="21899130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8980"/>
            <a:ext cx="12192000" cy="6358128"/>
          </a:xfrm>
          <a:prstGeom prst="rect">
            <a:avLst/>
          </a:prstGeom>
        </p:spPr>
      </p:pic>
      <p:sp>
        <p:nvSpPr>
          <p:cNvPr id="5" name="Rectangle 4"/>
          <p:cNvSpPr/>
          <p:nvPr/>
        </p:nvSpPr>
        <p:spPr>
          <a:xfrm>
            <a:off x="481914" y="1085737"/>
            <a:ext cx="11145794" cy="4747453"/>
          </a:xfrm>
          <a:prstGeom prst="rect">
            <a:avLst/>
          </a:prstGeom>
        </p:spPr>
        <p:txBody>
          <a:bodyPr wrap="square">
            <a:spAutoFit/>
          </a:bodyPr>
          <a:lstStyle/>
          <a:p>
            <a:pPr marL="457200" indent="-457200">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Solutions to structural </a:t>
            </a:r>
            <a:r>
              <a:rPr lang="en-US" sz="2800" dirty="0" smtClean="0">
                <a:solidFill>
                  <a:schemeClr val="bg1"/>
                </a:solidFill>
                <a:latin typeface="Times New Roman" panose="02020603050405020304" pitchFamily="18" charset="0"/>
                <a:cs typeface="Times New Roman" panose="02020603050405020304" pitchFamily="18" charset="0"/>
              </a:rPr>
              <a:t>and social inequality must:</a:t>
            </a:r>
          </a:p>
          <a:p>
            <a:pPr>
              <a:buClr>
                <a:srgbClr val="92D050"/>
              </a:buClr>
            </a:pPr>
            <a:endParaRPr lang="en-US" sz="2800" dirty="0" smtClean="0">
              <a:solidFill>
                <a:schemeClr val="bg1"/>
              </a:solidFill>
              <a:latin typeface="Times New Roman" panose="02020603050405020304" pitchFamily="18" charset="0"/>
              <a:cs typeface="Times New Roman" panose="02020603050405020304" pitchFamily="18" charset="0"/>
            </a:endParaRPr>
          </a:p>
          <a:p>
            <a:pPr marL="800100" lvl="1" indent="-457200">
              <a:buClr>
                <a:srgbClr val="92D050"/>
              </a:buClr>
              <a:buFont typeface="Wingdings 2" panose="05020102010507070707" pitchFamily="18" charset="2"/>
              <a:buChar char=""/>
            </a:pPr>
            <a:r>
              <a:rPr lang="en-US" sz="2800" b="1" dirty="0">
                <a:solidFill>
                  <a:schemeClr val="bg1"/>
                </a:solidFill>
                <a:latin typeface="Times New Roman" panose="02020603050405020304" pitchFamily="18" charset="0"/>
                <a:cs typeface="Times New Roman" panose="02020603050405020304" pitchFamily="18" charset="0"/>
              </a:rPr>
              <a:t>A</a:t>
            </a:r>
            <a:r>
              <a:rPr lang="en-US" sz="2800" b="1" dirty="0" smtClean="0">
                <a:solidFill>
                  <a:schemeClr val="bg1"/>
                </a:solidFill>
                <a:latin typeface="Times New Roman" panose="02020603050405020304" pitchFamily="18" charset="0"/>
                <a:cs typeface="Times New Roman" panose="02020603050405020304" pitchFamily="18" charset="0"/>
              </a:rPr>
              <a:t>ddress</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the </a:t>
            </a:r>
            <a:r>
              <a:rPr lang="en-US" sz="2800" u="sng" dirty="0" smtClean="0">
                <a:solidFill>
                  <a:srgbClr val="FFC000"/>
                </a:solidFill>
                <a:latin typeface="Times New Roman" panose="02020603050405020304" pitchFamily="18" charset="0"/>
                <a:cs typeface="Times New Roman" panose="02020603050405020304" pitchFamily="18" charset="0"/>
              </a:rPr>
              <a:t>entrenched, historical </a:t>
            </a:r>
            <a:r>
              <a:rPr lang="en-US" sz="2800" u="sng" dirty="0">
                <a:solidFill>
                  <a:srgbClr val="FFC000"/>
                </a:solidFill>
                <a:latin typeface="Times New Roman" panose="02020603050405020304" pitchFamily="18" charset="0"/>
                <a:cs typeface="Times New Roman" panose="02020603050405020304" pitchFamily="18" charset="0"/>
              </a:rPr>
              <a:t>patterns of health inequities </a:t>
            </a:r>
            <a:r>
              <a:rPr lang="en-US" sz="2800" dirty="0">
                <a:solidFill>
                  <a:schemeClr val="bg1"/>
                </a:solidFill>
                <a:latin typeface="Times New Roman" panose="02020603050405020304" pitchFamily="18" charset="0"/>
                <a:cs typeface="Times New Roman" panose="02020603050405020304" pitchFamily="18" charset="0"/>
              </a:rPr>
              <a:t>across the </a:t>
            </a:r>
            <a:r>
              <a:rPr lang="en-US" sz="2800" dirty="0" smtClean="0">
                <a:solidFill>
                  <a:schemeClr val="bg1"/>
                </a:solidFill>
                <a:latin typeface="Times New Roman" panose="02020603050405020304" pitchFamily="18" charset="0"/>
                <a:cs typeface="Times New Roman" panose="02020603050405020304" pitchFamily="18" charset="0"/>
              </a:rPr>
              <a:t>Local, State, National and the Global contexts</a:t>
            </a:r>
          </a:p>
          <a:p>
            <a:pPr lvl="1">
              <a:buClr>
                <a:srgbClr val="92D050"/>
              </a:buClr>
            </a:pPr>
            <a:endParaRPr lang="en-US" sz="2800" dirty="0" smtClean="0">
              <a:solidFill>
                <a:schemeClr val="bg1"/>
              </a:solidFill>
              <a:latin typeface="Times New Roman" panose="02020603050405020304" pitchFamily="18" charset="0"/>
              <a:cs typeface="Times New Roman" panose="02020603050405020304" pitchFamily="18" charset="0"/>
            </a:endParaRPr>
          </a:p>
          <a:p>
            <a:pPr marL="800100" lvl="1" indent="-457200">
              <a:buClr>
                <a:srgbClr val="92D050"/>
              </a:buClr>
              <a:buFont typeface="Wingdings 2" panose="05020102010507070707" pitchFamily="18" charset="2"/>
              <a:buChar char=""/>
            </a:pPr>
            <a:r>
              <a:rPr lang="en-US" sz="2800" b="1" dirty="0" smtClean="0">
                <a:solidFill>
                  <a:schemeClr val="bg1"/>
                </a:solidFill>
                <a:latin typeface="Times New Roman" panose="02020603050405020304" pitchFamily="18" charset="0"/>
                <a:cs typeface="Times New Roman" panose="02020603050405020304" pitchFamily="18" charset="0"/>
              </a:rPr>
              <a:t>Attention</a:t>
            </a:r>
            <a:r>
              <a:rPr lang="en-US" sz="2800" dirty="0" smtClean="0">
                <a:solidFill>
                  <a:schemeClr val="bg1"/>
                </a:solidFill>
                <a:latin typeface="Times New Roman" panose="02020603050405020304" pitchFamily="18" charset="0"/>
                <a:cs typeface="Times New Roman" panose="02020603050405020304" pitchFamily="18" charset="0"/>
              </a:rPr>
              <a:t> must be drawn </a:t>
            </a:r>
            <a:r>
              <a:rPr lang="en-US" sz="2800" dirty="0">
                <a:solidFill>
                  <a:schemeClr val="bg1"/>
                </a:solidFill>
                <a:latin typeface="Times New Roman" panose="02020603050405020304" pitchFamily="18" charset="0"/>
                <a:cs typeface="Times New Roman" panose="02020603050405020304" pitchFamily="18" charset="0"/>
              </a:rPr>
              <a:t>to the role of </a:t>
            </a:r>
            <a:r>
              <a:rPr lang="en-US" sz="2800" dirty="0" smtClean="0">
                <a:solidFill>
                  <a:schemeClr val="bg1"/>
                </a:solidFill>
                <a:latin typeface="Times New Roman" panose="02020603050405020304" pitchFamily="18" charset="0"/>
                <a:cs typeface="Times New Roman" panose="02020603050405020304" pitchFamily="18" charset="0"/>
              </a:rPr>
              <a:t> the political </a:t>
            </a:r>
            <a:r>
              <a:rPr lang="en-US" sz="2800" dirty="0">
                <a:solidFill>
                  <a:schemeClr val="bg1"/>
                </a:solidFill>
                <a:latin typeface="Times New Roman" panose="02020603050405020304" pitchFamily="18" charset="0"/>
                <a:cs typeface="Times New Roman" panose="02020603050405020304" pitchFamily="18" charset="0"/>
              </a:rPr>
              <a:t>economy in creating, reproducing, and sustaining these inequalities. </a:t>
            </a:r>
            <a:endParaRPr lang="en-US" sz="2800" dirty="0" smtClean="0">
              <a:solidFill>
                <a:schemeClr val="bg1"/>
              </a:solidFill>
              <a:latin typeface="Times New Roman" panose="02020603050405020304" pitchFamily="18" charset="0"/>
              <a:cs typeface="Times New Roman" panose="02020603050405020304" pitchFamily="18" charset="0"/>
            </a:endParaRPr>
          </a:p>
          <a:p>
            <a:pPr marL="457200" indent="-457200">
              <a:buClr>
                <a:srgbClr val="92D050"/>
              </a:buClr>
              <a:buFont typeface="Wingdings 2" panose="05020102010507070707" pitchFamily="18" charset="2"/>
              <a:buChar char=""/>
            </a:pPr>
            <a:endParaRPr lang="en-US" sz="2000" dirty="0" smtClean="0">
              <a:solidFill>
                <a:schemeClr val="bg1"/>
              </a:solidFill>
              <a:latin typeface="Times New Roman" panose="02020603050405020304" pitchFamily="18" charset="0"/>
              <a:cs typeface="Times New Roman" panose="02020603050405020304" pitchFamily="18" charset="0"/>
            </a:endParaRPr>
          </a:p>
          <a:p>
            <a:pPr lvl="1">
              <a:buClr>
                <a:srgbClr val="92D050"/>
              </a:buClr>
            </a:pPr>
            <a:endParaRPr lang="en-US" sz="2800" dirty="0" smtClean="0">
              <a:solidFill>
                <a:schemeClr val="bg1"/>
              </a:solidFill>
              <a:latin typeface="Times New Roman" panose="02020603050405020304" pitchFamily="18" charset="0"/>
              <a:cs typeface="Times New Roman" panose="02020603050405020304" pitchFamily="18" charset="0"/>
            </a:endParaRPr>
          </a:p>
          <a:p>
            <a:pPr lvl="1">
              <a:buClr>
                <a:srgbClr val="92D050"/>
              </a:buClr>
            </a:pPr>
            <a:endParaRPr lang="en-US" sz="2800" dirty="0">
              <a:solidFill>
                <a:schemeClr val="bg1"/>
              </a:solidFill>
              <a:latin typeface="Times New Roman" panose="02020603050405020304" pitchFamily="18" charset="0"/>
              <a:cs typeface="Times New Roman" panose="02020603050405020304" pitchFamily="18" charset="0"/>
            </a:endParaRPr>
          </a:p>
          <a:p>
            <a:pPr marL="800100" lvl="1" indent="-457200">
              <a:buClr>
                <a:srgbClr val="92D050"/>
              </a:buClr>
              <a:buFont typeface="Wingdings 2" panose="05020102010507070707" pitchFamily="18" charset="2"/>
              <a:buChar char=""/>
            </a:pPr>
            <a:endParaRPr lang="en-US" sz="1050" dirty="0">
              <a:solidFill>
                <a:schemeClr val="bg1"/>
              </a:solidFill>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Source</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[added to, Paraphrased </a:t>
            </a:r>
            <a:r>
              <a:rPr lang="en-US" sz="2000" dirty="0">
                <a:solidFill>
                  <a:schemeClr val="bg1"/>
                </a:solidFill>
                <a:latin typeface="Times New Roman" panose="02020603050405020304" pitchFamily="18" charset="0"/>
                <a:cs typeface="Times New Roman" panose="02020603050405020304" pitchFamily="18" charset="0"/>
              </a:rPr>
              <a:t>from] </a:t>
            </a:r>
            <a:r>
              <a:rPr lang="en-US" sz="2000" dirty="0" err="1">
                <a:solidFill>
                  <a:schemeClr val="bg1"/>
                </a:solidFill>
                <a:latin typeface="Times New Roman" panose="02020603050405020304" pitchFamily="18" charset="0"/>
                <a:cs typeface="Times New Roman" panose="02020603050405020304" pitchFamily="18" charset="0"/>
              </a:rPr>
              <a:t>Amadeo</a:t>
            </a:r>
            <a:r>
              <a:rPr lang="en-US" sz="2000" dirty="0">
                <a:solidFill>
                  <a:schemeClr val="bg1"/>
                </a:solidFill>
                <a:latin typeface="Times New Roman" panose="02020603050405020304" pitchFamily="18" charset="0"/>
                <a:cs typeface="Times New Roman" panose="02020603050405020304" pitchFamily="18" charset="0"/>
              </a:rPr>
              <a:t>, 2019; Adapted from Navarro, 2007 &amp;  Dutta, 2015</a:t>
            </a:r>
          </a:p>
        </p:txBody>
      </p:sp>
      <p:sp>
        <p:nvSpPr>
          <p:cNvPr id="6" name="Line 5"/>
          <p:cNvSpPr>
            <a:spLocks noChangeShapeType="1"/>
          </p:cNvSpPr>
          <p:nvPr/>
        </p:nvSpPr>
        <p:spPr bwMode="auto">
          <a:xfrm flipV="1">
            <a:off x="556054" y="954463"/>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TextBox 6"/>
          <p:cNvSpPr txBox="1"/>
          <p:nvPr/>
        </p:nvSpPr>
        <p:spPr>
          <a:xfrm>
            <a:off x="428367" y="51610"/>
            <a:ext cx="11079892" cy="830997"/>
          </a:xfrm>
          <a:prstGeom prst="rect">
            <a:avLst/>
          </a:prstGeom>
          <a:noFill/>
        </p:spPr>
        <p:txBody>
          <a:bodyPr wrap="square" rtlCol="0">
            <a:spAutoFit/>
          </a:bodyPr>
          <a:lstStyle/>
          <a:p>
            <a:pPr algn="ctr"/>
            <a:r>
              <a:rPr lang="en-US" sz="4800" b="1" dirty="0" smtClean="0">
                <a:solidFill>
                  <a:srgbClr val="FFC000"/>
                </a:solidFill>
                <a:latin typeface="Times New Roman" panose="02020603050405020304" pitchFamily="18" charset="0"/>
                <a:cs typeface="Times New Roman" panose="02020603050405020304" pitchFamily="18" charset="0"/>
              </a:rPr>
              <a:t>ESSD </a:t>
            </a:r>
            <a:r>
              <a:rPr lang="en-US" sz="4800" b="1" dirty="0">
                <a:solidFill>
                  <a:srgbClr val="FFC000"/>
                </a:solidFill>
                <a:latin typeface="Times New Roman" panose="02020603050405020304" pitchFamily="18" charset="0"/>
                <a:cs typeface="Times New Roman" panose="02020603050405020304" pitchFamily="18" charset="0"/>
              </a:rPr>
              <a:t>Solutions (1) </a:t>
            </a:r>
          </a:p>
        </p:txBody>
      </p:sp>
    </p:spTree>
    <p:extLst>
      <p:ext uri="{BB962C8B-B14F-4D97-AF65-F5344CB8AC3E}">
        <p14:creationId xmlns:p14="http://schemas.microsoft.com/office/powerpoint/2010/main" val="15328705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6145E-474A-1C4F-8CC8-855C0C3FABB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BFB4BCC1-E7FE-3F4C-B568-D8E8B3DCC51D}"/>
              </a:ext>
            </a:extLst>
          </p:cNvPr>
          <p:cNvSpPr>
            <a:spLocks noGrp="1"/>
          </p:cNvSpPr>
          <p:nvPr>
            <p:ph type="subTitle" idx="1"/>
          </p:nvPr>
        </p:nvSpPr>
        <p:spPr/>
        <p:txBody>
          <a:bodyPr/>
          <a:lstStyle/>
          <a:p>
            <a:endParaRPr lang="en-US"/>
          </a:p>
        </p:txBody>
      </p:sp>
      <p:pic>
        <p:nvPicPr>
          <p:cNvPr id="4" name="Content Placeholder 12">
            <a:extLst>
              <a:ext uri="{FF2B5EF4-FFF2-40B4-BE49-F238E27FC236}">
                <a16:creationId xmlns:a16="http://schemas.microsoft.com/office/drawing/2014/main" xmlns="" id="{FD95BDBA-6ADB-854B-8AAA-DA102D1C4FA1}"/>
              </a:ext>
            </a:extLst>
          </p:cNvPr>
          <p:cNvPicPr>
            <a:picLocks noChangeAspect="1"/>
          </p:cNvPicPr>
          <p:nvPr/>
        </p:nvPicPr>
        <p:blipFill>
          <a:blip r:embed="rId2"/>
          <a:stretch>
            <a:fillRect/>
          </a:stretch>
        </p:blipFill>
        <p:spPr>
          <a:xfrm>
            <a:off x="0" y="0"/>
            <a:ext cx="12192000" cy="6360695"/>
          </a:xfrm>
          <a:prstGeom prst="rect">
            <a:avLst/>
          </a:prstGeom>
        </p:spPr>
      </p:pic>
      <p:sp>
        <p:nvSpPr>
          <p:cNvPr id="7" name="Shape 149"/>
          <p:cNvSpPr txBox="1">
            <a:spLocks/>
          </p:cNvSpPr>
          <p:nvPr/>
        </p:nvSpPr>
        <p:spPr>
          <a:xfrm>
            <a:off x="172995" y="-203839"/>
            <a:ext cx="11870724" cy="2468253"/>
          </a:xfrm>
          <a:prstGeom prst="rect">
            <a:avLst/>
          </a:prstGeom>
          <a:noFill/>
          <a:ln>
            <a:noFill/>
          </a:ln>
        </p:spPr>
        <p:txBody>
          <a:bodyPr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defTabSz="914400">
              <a:buClr>
                <a:srgbClr val="000000"/>
              </a:buClr>
              <a:buSzPts val="1100"/>
            </a:pPr>
            <a:r>
              <a:rPr lang="en-US" sz="4400" b="1" dirty="0">
                <a:solidFill>
                  <a:srgbClr val="FFC000"/>
                </a:solidFill>
                <a:latin typeface="Times New Roman" panose="02020603050405020304" pitchFamily="18" charset="0"/>
                <a:cs typeface="Times New Roman" panose="02020603050405020304" pitchFamily="18" charset="0"/>
              </a:rPr>
              <a:t> Identifying Social and Structural Determinants of Health Equity and Strategies for Taking Action</a:t>
            </a:r>
            <a:endParaRPr lang="en-US" sz="4400" b="1" kern="0" dirty="0">
              <a:solidFill>
                <a:srgbClr val="FFC000"/>
              </a:solidFill>
              <a:latin typeface="Times New Roman" panose="02020603050405020304" pitchFamily="18" charset="0"/>
              <a:ea typeface="Times New Roman"/>
              <a:cs typeface="Times New Roman" panose="02020603050405020304" pitchFamily="18" charset="0"/>
              <a:sym typeface="Times New Roman"/>
            </a:endParaRPr>
          </a:p>
        </p:txBody>
      </p:sp>
      <p:sp>
        <p:nvSpPr>
          <p:cNvPr id="9" name="Shape 151"/>
          <p:cNvSpPr txBox="1"/>
          <p:nvPr/>
        </p:nvSpPr>
        <p:spPr>
          <a:xfrm>
            <a:off x="626073" y="2468253"/>
            <a:ext cx="11425881" cy="3320431"/>
          </a:xfrm>
          <a:prstGeom prst="rect">
            <a:avLst/>
          </a:prstGeom>
          <a:noFill/>
          <a:ln>
            <a:noFill/>
          </a:ln>
        </p:spPr>
        <p:txBody>
          <a:bodyPr wrap="square" lIns="91425" tIns="45700" rIns="91425" bIns="45700" anchor="t" anchorCtr="0">
            <a:noAutofit/>
          </a:bodyPr>
          <a:lstStyle/>
          <a:p>
            <a:pPr algn="ctr" defTabSz="914400">
              <a:buClr>
                <a:srgbClr val="000000"/>
              </a:buClr>
              <a:buSzPts val="1100"/>
            </a:pPr>
            <a:r>
              <a:rPr lang="en-US" sz="2800" b="1" dirty="0">
                <a:solidFill>
                  <a:schemeClr val="bg1"/>
                </a:solidFill>
                <a:latin typeface="Times New Roman" panose="02020603050405020304" pitchFamily="18" charset="0"/>
                <a:cs typeface="Times New Roman" panose="02020603050405020304" pitchFamily="18" charset="0"/>
              </a:rPr>
              <a:t>Academy for Population Health Innovation (APHI</a:t>
            </a:r>
            <a:r>
              <a:rPr lang="en-US" sz="2800" b="1" dirty="0" smtClean="0">
                <a:solidFill>
                  <a:schemeClr val="bg1"/>
                </a:solidFill>
                <a:latin typeface="Times New Roman" panose="02020603050405020304" pitchFamily="18" charset="0"/>
                <a:cs typeface="Times New Roman" panose="02020603050405020304" pitchFamily="18" charset="0"/>
              </a:rPr>
              <a:t>)</a:t>
            </a:r>
          </a:p>
          <a:p>
            <a:pPr algn="ctr" defTabSz="914400">
              <a:buClr>
                <a:srgbClr val="000000"/>
              </a:buClr>
              <a:buSzPts val="1100"/>
            </a:pPr>
            <a:r>
              <a:rPr lang="en-US" sz="2800" b="1" dirty="0">
                <a:solidFill>
                  <a:schemeClr val="bg1"/>
                </a:solidFill>
                <a:latin typeface="Times New Roman" panose="02020603050405020304" pitchFamily="18" charset="0"/>
                <a:cs typeface="Times New Roman" panose="02020603050405020304" pitchFamily="18" charset="0"/>
              </a:rPr>
              <a:t> APHI Nexus </a:t>
            </a:r>
            <a:r>
              <a:rPr lang="en-US" sz="2800" b="1" dirty="0" smtClean="0">
                <a:solidFill>
                  <a:schemeClr val="bg1"/>
                </a:solidFill>
                <a:latin typeface="Times New Roman" panose="02020603050405020304" pitchFamily="18" charset="0"/>
                <a:cs typeface="Times New Roman" panose="02020603050405020304" pitchFamily="18" charset="0"/>
              </a:rPr>
              <a:t>2021 Conference</a:t>
            </a:r>
            <a:endParaRPr lang="en-US" sz="2800" b="1" dirty="0">
              <a:solidFill>
                <a:schemeClr val="bg1"/>
              </a:solidFill>
              <a:latin typeface="Times New Roman" panose="02020603050405020304" pitchFamily="18" charset="0"/>
              <a:cs typeface="Times New Roman" panose="02020603050405020304" pitchFamily="18" charset="0"/>
            </a:endParaRPr>
          </a:p>
          <a:p>
            <a:pPr algn="ctr" defTabSz="914400">
              <a:buClr>
                <a:srgbClr val="000000"/>
              </a:buClr>
              <a:buSzPts val="1100"/>
            </a:pPr>
            <a:endParaRPr lang="en-US" sz="1050" b="1" kern="0" dirty="0">
              <a:solidFill>
                <a:schemeClr val="bg1"/>
              </a:solidFill>
              <a:latin typeface="Times New Roman" panose="02020603050405020304" pitchFamily="18" charset="0"/>
              <a:ea typeface="Times New Roman"/>
              <a:cs typeface="Times New Roman" panose="02020603050405020304" pitchFamily="18" charset="0"/>
              <a:sym typeface="Times New Roman"/>
            </a:endParaRPr>
          </a:p>
          <a:p>
            <a:pPr algn="ctr" defTabSz="914400">
              <a:buClr>
                <a:srgbClr val="000000"/>
              </a:buClr>
              <a:buSzPts val="1100"/>
            </a:pPr>
            <a:r>
              <a:rPr lang="en-US" sz="2800" b="1" kern="0" dirty="0">
                <a:solidFill>
                  <a:schemeClr val="bg1"/>
                </a:solidFill>
                <a:latin typeface="Times New Roman" panose="02020603050405020304" pitchFamily="18" charset="0"/>
                <a:ea typeface="Times New Roman"/>
                <a:cs typeface="Times New Roman" panose="02020603050405020304" pitchFamily="18" charset="0"/>
                <a:sym typeface="Times New Roman"/>
              </a:rPr>
              <a:t> </a:t>
            </a:r>
            <a:r>
              <a:rPr lang="en-US" sz="2800" b="1" kern="0" dirty="0" smtClean="0">
                <a:solidFill>
                  <a:schemeClr val="bg1"/>
                </a:solidFill>
                <a:latin typeface="Times New Roman" panose="02020603050405020304" pitchFamily="18" charset="0"/>
                <a:ea typeface="Times New Roman"/>
                <a:cs typeface="Times New Roman" panose="02020603050405020304" pitchFamily="18" charset="0"/>
                <a:sym typeface="Times New Roman"/>
              </a:rPr>
              <a:t>09 April 2021</a:t>
            </a:r>
            <a:endParaRPr lang="en-US" sz="2800" b="1" kern="0" dirty="0">
              <a:solidFill>
                <a:schemeClr val="bg1"/>
              </a:solidFill>
              <a:latin typeface="Times New Roman" panose="02020603050405020304" pitchFamily="18" charset="0"/>
              <a:ea typeface="Times New Roman"/>
              <a:cs typeface="Times New Roman" panose="02020603050405020304" pitchFamily="18" charset="0"/>
              <a:sym typeface="Times New Roman"/>
            </a:endParaRPr>
          </a:p>
          <a:p>
            <a:pPr algn="ctr" defTabSz="914400">
              <a:buClr>
                <a:srgbClr val="000000"/>
              </a:buClr>
              <a:buSzPts val="1100"/>
            </a:pPr>
            <a:endParaRPr lang="en-US" sz="1050" b="1" kern="0" dirty="0">
              <a:solidFill>
                <a:schemeClr val="bg1"/>
              </a:solidFill>
              <a:latin typeface="Times New Roman" panose="02020603050405020304" pitchFamily="18" charset="0"/>
              <a:ea typeface="Times New Roman"/>
              <a:cs typeface="Times New Roman" panose="02020603050405020304" pitchFamily="18" charset="0"/>
              <a:sym typeface="Times New Roman"/>
            </a:endParaRPr>
          </a:p>
          <a:p>
            <a:pPr algn="ctr" defTabSz="914400">
              <a:buClr>
                <a:srgbClr val="000000"/>
              </a:buClr>
              <a:buSzPts val="1100"/>
            </a:pPr>
            <a:r>
              <a:rPr lang="en-US" sz="2800" b="1" kern="0" dirty="0">
                <a:solidFill>
                  <a:schemeClr val="bg1"/>
                </a:solidFill>
                <a:latin typeface="Times New Roman" panose="02020603050405020304" pitchFamily="18" charset="0"/>
                <a:ea typeface="Times New Roman"/>
                <a:cs typeface="Times New Roman" panose="02020603050405020304" pitchFamily="18" charset="0"/>
                <a:sym typeface="Times New Roman"/>
              </a:rPr>
              <a:t>Presenter: </a:t>
            </a:r>
            <a:r>
              <a:rPr lang="en-US" sz="2800" b="1" kern="0" dirty="0">
                <a:solidFill>
                  <a:srgbClr val="FFFF00"/>
                </a:solidFill>
                <a:latin typeface="Times New Roman" panose="02020603050405020304" pitchFamily="18" charset="0"/>
                <a:ea typeface="Times New Roman"/>
                <a:cs typeface="Times New Roman" panose="02020603050405020304" pitchFamily="18" charset="0"/>
                <a:sym typeface="Times New Roman"/>
              </a:rPr>
              <a:t>Joseph Telfair, </a:t>
            </a:r>
            <a:r>
              <a:rPr lang="en-US" sz="2800" b="1" kern="0" dirty="0" err="1">
                <a:solidFill>
                  <a:srgbClr val="FFFF00"/>
                </a:solidFill>
                <a:latin typeface="Times New Roman" panose="02020603050405020304" pitchFamily="18" charset="0"/>
                <a:ea typeface="Times New Roman"/>
                <a:cs typeface="Times New Roman" panose="02020603050405020304" pitchFamily="18" charset="0"/>
                <a:sym typeface="Times New Roman"/>
              </a:rPr>
              <a:t>DrPH</a:t>
            </a:r>
            <a:r>
              <a:rPr lang="en-US" sz="2800" b="1" kern="0" dirty="0">
                <a:solidFill>
                  <a:srgbClr val="FFFF00"/>
                </a:solidFill>
                <a:latin typeface="Times New Roman" panose="02020603050405020304" pitchFamily="18" charset="0"/>
                <a:ea typeface="Times New Roman"/>
                <a:cs typeface="Times New Roman" panose="02020603050405020304" pitchFamily="18" charset="0"/>
                <a:sym typeface="Times New Roman"/>
              </a:rPr>
              <a:t>, MSW, MPH, </a:t>
            </a:r>
            <a:r>
              <a:rPr lang="en-US" sz="2800" b="1" kern="0" dirty="0" smtClean="0">
                <a:solidFill>
                  <a:srgbClr val="FFFF00"/>
                </a:solidFill>
                <a:latin typeface="Times New Roman" panose="02020603050405020304" pitchFamily="18" charset="0"/>
                <a:ea typeface="Times New Roman"/>
                <a:cs typeface="Times New Roman" panose="02020603050405020304" pitchFamily="18" charset="0"/>
                <a:sym typeface="Times New Roman"/>
              </a:rPr>
              <a:t>FRSPH</a:t>
            </a:r>
          </a:p>
          <a:p>
            <a:pPr algn="ctr" defTabSz="914400">
              <a:buClr>
                <a:srgbClr val="000000"/>
              </a:buClr>
              <a:buSzPts val="1100"/>
            </a:pPr>
            <a:r>
              <a:rPr lang="en-US" sz="2800" b="1" kern="0" dirty="0">
                <a:solidFill>
                  <a:srgbClr val="FFFF00"/>
                </a:solidFill>
                <a:latin typeface="Times New Roman" panose="02020603050405020304" pitchFamily="18" charset="0"/>
                <a:ea typeface="Times New Roman"/>
                <a:cs typeface="Times New Roman" panose="02020603050405020304" pitchFamily="18" charset="0"/>
                <a:sym typeface="Times New Roman"/>
              </a:rPr>
              <a:t>Professor and Associate Dean for Public Health Practice and </a:t>
            </a:r>
            <a:r>
              <a:rPr lang="en-US" sz="2800" b="1" kern="0" dirty="0" smtClean="0">
                <a:solidFill>
                  <a:srgbClr val="FFFF00"/>
                </a:solidFill>
                <a:latin typeface="Times New Roman" panose="02020603050405020304" pitchFamily="18" charset="0"/>
                <a:ea typeface="Times New Roman"/>
                <a:cs typeface="Times New Roman" panose="02020603050405020304" pitchFamily="18" charset="0"/>
                <a:sym typeface="Times New Roman"/>
              </a:rPr>
              <a:t>Research Karl </a:t>
            </a:r>
            <a:r>
              <a:rPr lang="en-US" sz="2800" b="1" kern="0" dirty="0">
                <a:solidFill>
                  <a:srgbClr val="FFFF00"/>
                </a:solidFill>
                <a:latin typeface="Times New Roman" panose="02020603050405020304" pitchFamily="18" charset="0"/>
                <a:ea typeface="Times New Roman"/>
                <a:cs typeface="Times New Roman" panose="02020603050405020304" pitchFamily="18" charset="0"/>
                <a:sym typeface="Times New Roman"/>
              </a:rPr>
              <a:t>E. Peace/</a:t>
            </a:r>
            <a:r>
              <a:rPr lang="en-US" sz="2800" b="1" kern="0" dirty="0" err="1">
                <a:solidFill>
                  <a:srgbClr val="FFFF00"/>
                </a:solidFill>
                <a:latin typeface="Times New Roman" panose="02020603050405020304" pitchFamily="18" charset="0"/>
                <a:ea typeface="Times New Roman"/>
                <a:cs typeface="Times New Roman" panose="02020603050405020304" pitchFamily="18" charset="0"/>
                <a:sym typeface="Times New Roman"/>
              </a:rPr>
              <a:t>Jiann</a:t>
            </a:r>
            <a:r>
              <a:rPr lang="en-US" sz="2800" b="1" kern="0" dirty="0">
                <a:solidFill>
                  <a:srgbClr val="FFFF00"/>
                </a:solidFill>
                <a:latin typeface="Times New Roman" panose="02020603050405020304" pitchFamily="18" charset="0"/>
                <a:ea typeface="Times New Roman"/>
                <a:cs typeface="Times New Roman" panose="02020603050405020304" pitchFamily="18" charset="0"/>
                <a:sym typeface="Times New Roman"/>
              </a:rPr>
              <a:t>-Ping Hsu Endowed Eminent Scholar Chair in Public </a:t>
            </a:r>
            <a:r>
              <a:rPr lang="en-US" sz="2800" b="1" kern="0" dirty="0" smtClean="0">
                <a:solidFill>
                  <a:srgbClr val="FFFF00"/>
                </a:solidFill>
                <a:latin typeface="Times New Roman" panose="02020603050405020304" pitchFamily="18" charset="0"/>
                <a:ea typeface="Times New Roman"/>
                <a:cs typeface="Times New Roman" panose="02020603050405020304" pitchFamily="18" charset="0"/>
                <a:sym typeface="Times New Roman"/>
              </a:rPr>
              <a:t>Health</a:t>
            </a:r>
          </a:p>
          <a:p>
            <a:pPr algn="ctr" defTabSz="914400">
              <a:buClr>
                <a:srgbClr val="000000"/>
              </a:buClr>
              <a:buSzPts val="1100"/>
            </a:pPr>
            <a:r>
              <a:rPr lang="en-US" sz="2800" b="1" kern="0" dirty="0" smtClean="0">
                <a:solidFill>
                  <a:srgbClr val="FFFF00"/>
                </a:solidFill>
                <a:latin typeface="Times New Roman" panose="02020603050405020304" pitchFamily="18" charset="0"/>
                <a:ea typeface="Times New Roman"/>
                <a:cs typeface="Times New Roman" panose="02020603050405020304" pitchFamily="18" charset="0"/>
                <a:sym typeface="Times New Roman"/>
              </a:rPr>
              <a:t>jtelfair@georgiasouthern.edu</a:t>
            </a:r>
            <a:endParaRPr lang="en-US" sz="2800" b="1" kern="0" dirty="0">
              <a:solidFill>
                <a:srgbClr val="FFFF00"/>
              </a:solidFill>
              <a:latin typeface="Times New Roman" panose="02020603050405020304" pitchFamily="18" charset="0"/>
              <a:ea typeface="Times New Roman"/>
              <a:cs typeface="Times New Roman" panose="02020603050405020304" pitchFamily="18" charset="0"/>
              <a:sym typeface="Times New Roman"/>
            </a:endParaRPr>
          </a:p>
        </p:txBody>
      </p:sp>
      <p:sp>
        <p:nvSpPr>
          <p:cNvPr id="10" name="Line 5"/>
          <p:cNvSpPr>
            <a:spLocks noChangeShapeType="1"/>
          </p:cNvSpPr>
          <p:nvPr/>
        </p:nvSpPr>
        <p:spPr bwMode="auto">
          <a:xfrm flipV="1">
            <a:off x="741402" y="2202545"/>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43414660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Rectangle 4"/>
          <p:cNvSpPr/>
          <p:nvPr/>
        </p:nvSpPr>
        <p:spPr>
          <a:xfrm>
            <a:off x="510746" y="1077183"/>
            <a:ext cx="11145794" cy="5301451"/>
          </a:xfrm>
          <a:prstGeom prst="rect">
            <a:avLst/>
          </a:prstGeom>
        </p:spPr>
        <p:txBody>
          <a:bodyPr wrap="square">
            <a:spAutoFit/>
          </a:bodyPr>
          <a:lstStyle/>
          <a:p>
            <a:pPr marL="342900" indent="-342900">
              <a:buClr>
                <a:srgbClr val="92D050"/>
              </a:buClr>
              <a:buFont typeface="Wingdings 2" panose="05020102010507070707" pitchFamily="18" charset="2"/>
              <a:buChar char=""/>
            </a:pPr>
            <a:r>
              <a:rPr lang="en-US" sz="2400" dirty="0">
                <a:solidFill>
                  <a:srgbClr val="FFFFFF"/>
                </a:solidFill>
                <a:latin typeface="Times New Roman" panose="02020603050405020304" pitchFamily="18" charset="0"/>
                <a:cs typeface="Times New Roman" panose="02020603050405020304" pitchFamily="18" charset="0"/>
              </a:rPr>
              <a:t>The government </a:t>
            </a:r>
            <a:r>
              <a:rPr lang="en-US" sz="2400" dirty="0" smtClean="0">
                <a:solidFill>
                  <a:srgbClr val="FFFFFF"/>
                </a:solidFill>
                <a:latin typeface="Times New Roman" panose="02020603050405020304" pitchFamily="18" charset="0"/>
                <a:cs typeface="Times New Roman" panose="02020603050405020304" pitchFamily="18" charset="0"/>
              </a:rPr>
              <a:t>and partners at all levels should </a:t>
            </a:r>
            <a:r>
              <a:rPr lang="en-US" sz="2400" dirty="0">
                <a:solidFill>
                  <a:srgbClr val="FFFFFF"/>
                </a:solidFill>
                <a:latin typeface="Times New Roman" panose="02020603050405020304" pitchFamily="18" charset="0"/>
                <a:cs typeface="Times New Roman" panose="02020603050405020304" pitchFamily="18" charset="0"/>
              </a:rPr>
              <a:t>ensure that all groups have equal access to the tools needed to improve their lives - </a:t>
            </a:r>
            <a:r>
              <a:rPr lang="en-US" sz="2400" i="1" dirty="0">
                <a:solidFill>
                  <a:srgbClr val="FFFFFF"/>
                </a:solidFill>
                <a:latin typeface="Times New Roman" panose="02020603050405020304" pitchFamily="18" charset="0"/>
                <a:cs typeface="Times New Roman" panose="02020603050405020304" pitchFamily="18" charset="0"/>
              </a:rPr>
              <a:t>includes</a:t>
            </a:r>
            <a:r>
              <a:rPr lang="en-US" sz="2400" dirty="0">
                <a:solidFill>
                  <a:srgbClr val="FFFFFF"/>
                </a:solidFill>
                <a:latin typeface="Times New Roman" panose="02020603050405020304" pitchFamily="18" charset="0"/>
                <a:cs typeface="Times New Roman" panose="02020603050405020304" pitchFamily="18" charset="0"/>
              </a:rPr>
              <a:t> </a:t>
            </a:r>
          </a:p>
          <a:p>
            <a:pPr marL="342900" indent="-342900">
              <a:buClr>
                <a:srgbClr val="92D050"/>
              </a:buClr>
              <a:buFont typeface="Wingdings 2" panose="05020102010507070707" pitchFamily="18" charset="2"/>
              <a:buChar char=""/>
            </a:pPr>
            <a:endParaRPr lang="en-US" sz="1050" dirty="0">
              <a:solidFill>
                <a:srgbClr val="FFFFFF"/>
              </a:solidFill>
              <a:latin typeface="Times New Roman" panose="02020603050405020304" pitchFamily="18" charset="0"/>
              <a:cs typeface="Times New Roman" panose="02020603050405020304" pitchFamily="18" charset="0"/>
            </a:endParaRPr>
          </a:p>
          <a:p>
            <a:pPr marL="685800" lvl="1" indent="-342900">
              <a:buClr>
                <a:srgbClr val="92D050"/>
              </a:buClr>
              <a:buFont typeface="Wingdings 2" panose="05020102010507070707" pitchFamily="18" charset="2"/>
              <a:buChar char=""/>
            </a:pPr>
            <a:r>
              <a:rPr lang="en-US" sz="2400" dirty="0">
                <a:solidFill>
                  <a:srgbClr val="FFFFFF"/>
                </a:solidFill>
                <a:latin typeface="Times New Roman" panose="02020603050405020304" pitchFamily="18" charset="0"/>
                <a:cs typeface="Times New Roman" panose="02020603050405020304" pitchFamily="18" charset="0"/>
              </a:rPr>
              <a:t>basics such as water, food, and safety </a:t>
            </a:r>
          </a:p>
          <a:p>
            <a:pPr marL="685800" lvl="1" indent="-342900">
              <a:buClr>
                <a:srgbClr val="92D050"/>
              </a:buClr>
              <a:buFont typeface="Wingdings 2" panose="05020102010507070707" pitchFamily="18" charset="2"/>
              <a:buChar char=""/>
            </a:pPr>
            <a:endParaRPr lang="en-US" sz="2400" dirty="0">
              <a:solidFill>
                <a:srgbClr val="FFFFFF"/>
              </a:solidFill>
              <a:latin typeface="Times New Roman" panose="02020603050405020304" pitchFamily="18" charset="0"/>
              <a:cs typeface="Times New Roman" panose="02020603050405020304" pitchFamily="18" charset="0"/>
            </a:endParaRPr>
          </a:p>
          <a:p>
            <a:pPr marL="685800" lvl="1" indent="-342900">
              <a:buClr>
                <a:srgbClr val="92D050"/>
              </a:buClr>
              <a:buFont typeface="Wingdings 2" panose="05020102010507070707" pitchFamily="18" charset="2"/>
              <a:buChar char=""/>
            </a:pPr>
            <a:r>
              <a:rPr lang="en-US" sz="2400" dirty="0">
                <a:solidFill>
                  <a:srgbClr val="FFFFFF"/>
                </a:solidFill>
                <a:latin typeface="Times New Roman" panose="02020603050405020304" pitchFamily="18" charset="0"/>
                <a:cs typeface="Times New Roman" panose="02020603050405020304" pitchFamily="18" charset="0"/>
              </a:rPr>
              <a:t>[If society has the resources] it should also include universal health </a:t>
            </a:r>
            <a:r>
              <a:rPr lang="en-US" sz="2400" dirty="0" smtClean="0">
                <a:solidFill>
                  <a:srgbClr val="FFFFFF"/>
                </a:solidFill>
                <a:latin typeface="Times New Roman" panose="02020603050405020304" pitchFamily="18" charset="0"/>
                <a:cs typeface="Times New Roman" panose="02020603050405020304" pitchFamily="18" charset="0"/>
              </a:rPr>
              <a:t>care, </a:t>
            </a:r>
            <a:r>
              <a:rPr lang="en-US" sz="2400" dirty="0">
                <a:solidFill>
                  <a:srgbClr val="FFFFFF"/>
                </a:solidFill>
                <a:latin typeface="Times New Roman" panose="02020603050405020304" pitchFamily="18" charset="0"/>
                <a:cs typeface="Times New Roman" panose="02020603050405020304" pitchFamily="18" charset="0"/>
              </a:rPr>
              <a:t>equity in </a:t>
            </a:r>
            <a:r>
              <a:rPr lang="en-US" sz="2400" dirty="0" smtClean="0">
                <a:solidFill>
                  <a:srgbClr val="FFFFFF"/>
                </a:solidFill>
                <a:latin typeface="Times New Roman" panose="02020603050405020304" pitchFamily="18" charset="0"/>
                <a:cs typeface="Times New Roman" panose="02020603050405020304" pitchFamily="18" charset="0"/>
              </a:rPr>
              <a:t>access to education, social and mental health services</a:t>
            </a:r>
            <a:endParaRPr lang="en-US" sz="2400" dirty="0">
              <a:solidFill>
                <a:srgbClr val="FFFFFF"/>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endParaRPr lang="en-US" sz="2400" dirty="0">
              <a:solidFill>
                <a:srgbClr val="FFFFFF"/>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rgbClr val="FFFFFF"/>
                </a:solidFill>
                <a:latin typeface="Times New Roman" panose="02020603050405020304" pitchFamily="18" charset="0"/>
                <a:cs typeface="Times New Roman" panose="02020603050405020304" pitchFamily="18" charset="0"/>
              </a:rPr>
              <a:t>This investment in human capital would bring everyone up to a basic standard. </a:t>
            </a:r>
          </a:p>
          <a:p>
            <a:pPr marL="342900" indent="-342900">
              <a:buClr>
                <a:srgbClr val="92D050"/>
              </a:buClr>
              <a:buFont typeface="Wingdings 2" panose="05020102010507070707" pitchFamily="18" charset="2"/>
              <a:buChar char=""/>
            </a:pPr>
            <a:endParaRPr lang="en-US" sz="2400" dirty="0">
              <a:solidFill>
                <a:srgbClr val="FFFFFF"/>
              </a:solidFill>
              <a:latin typeface="Times New Roman" panose="02020603050405020304" pitchFamily="18" charset="0"/>
              <a:cs typeface="Times New Roman" panose="02020603050405020304" pitchFamily="18" charset="0"/>
            </a:endParaRPr>
          </a:p>
          <a:p>
            <a:pPr marL="342900" indent="-342900">
              <a:buClr>
                <a:srgbClr val="92D050"/>
              </a:buClr>
              <a:buFont typeface="Wingdings 2" panose="05020102010507070707" pitchFamily="18" charset="2"/>
              <a:buChar char=""/>
            </a:pPr>
            <a:r>
              <a:rPr lang="en-US" sz="2400" dirty="0">
                <a:solidFill>
                  <a:srgbClr val="FFFFFF"/>
                </a:solidFill>
                <a:latin typeface="Times New Roman" panose="02020603050405020304" pitchFamily="18" charset="0"/>
                <a:cs typeface="Times New Roman" panose="02020603050405020304" pitchFamily="18" charset="0"/>
              </a:rPr>
              <a:t>Keep in mind structural patterns of organizing </a:t>
            </a:r>
            <a:r>
              <a:rPr lang="en-US" sz="2400" dirty="0" smtClean="0">
                <a:solidFill>
                  <a:srgbClr val="FFFFFF"/>
                </a:solidFill>
                <a:latin typeface="Times New Roman" panose="02020603050405020304" pitchFamily="18" charset="0"/>
                <a:cs typeface="Times New Roman" panose="02020603050405020304" pitchFamily="18" charset="0"/>
              </a:rPr>
              <a:t>of local, </a:t>
            </a:r>
            <a:r>
              <a:rPr lang="en-US" sz="2400" dirty="0">
                <a:solidFill>
                  <a:srgbClr val="FFFFFF"/>
                </a:solidFill>
                <a:latin typeface="Times New Roman" panose="02020603050405020304" pitchFamily="18" charset="0"/>
                <a:cs typeface="Times New Roman" panose="02020603050405020304" pitchFamily="18" charset="0"/>
              </a:rPr>
              <a:t>national, and </a:t>
            </a:r>
            <a:r>
              <a:rPr lang="en-US" sz="2400" dirty="0" smtClean="0">
                <a:solidFill>
                  <a:srgbClr val="FFFFFF"/>
                </a:solidFill>
                <a:latin typeface="Times New Roman" panose="02020603050405020304" pitchFamily="18" charset="0"/>
                <a:cs typeface="Times New Roman" panose="02020603050405020304" pitchFamily="18" charset="0"/>
              </a:rPr>
              <a:t>global economies </a:t>
            </a:r>
            <a:r>
              <a:rPr lang="en-US" sz="2400" dirty="0">
                <a:solidFill>
                  <a:srgbClr val="FFFFFF"/>
                </a:solidFill>
                <a:latin typeface="Times New Roman" panose="02020603050405020304" pitchFamily="18" charset="0"/>
                <a:cs typeface="Times New Roman" panose="02020603050405020304" pitchFamily="18" charset="0"/>
              </a:rPr>
              <a:t>shape the broad meanings of health care and the ways in which health care is constructed. </a:t>
            </a:r>
          </a:p>
          <a:p>
            <a:pPr marL="342900" indent="-342900">
              <a:buClr>
                <a:srgbClr val="92D050"/>
              </a:buClr>
              <a:buFont typeface="Wingdings 2" panose="05020102010507070707" pitchFamily="18" charset="2"/>
              <a:buChar char=""/>
            </a:pPr>
            <a:endParaRPr lang="en-US" sz="2000" dirty="0">
              <a:solidFill>
                <a:srgbClr val="FFFFFF"/>
              </a:solidFill>
              <a:latin typeface="Times New Roman" panose="02020603050405020304" pitchFamily="18" charset="0"/>
              <a:cs typeface="Times New Roman" panose="02020603050405020304" pitchFamily="18" charset="0"/>
            </a:endParaRPr>
          </a:p>
          <a:p>
            <a:pPr lvl="0"/>
            <a:r>
              <a:rPr lang="en-US" sz="2000" b="1" dirty="0">
                <a:solidFill>
                  <a:srgbClr val="FFC000"/>
                </a:solidFill>
                <a:latin typeface="Times New Roman" panose="02020603050405020304" pitchFamily="18" charset="0"/>
                <a:cs typeface="Times New Roman" panose="02020603050405020304" pitchFamily="18" charset="0"/>
              </a:rPr>
              <a:t>Source</a:t>
            </a:r>
            <a:r>
              <a:rPr lang="en-US" sz="2000" dirty="0">
                <a:solidFill>
                  <a:srgbClr val="FFC000"/>
                </a:solidFill>
                <a:latin typeface="Times New Roman" panose="02020603050405020304" pitchFamily="18" charset="0"/>
                <a:cs typeface="Times New Roman" panose="02020603050405020304" pitchFamily="18" charset="0"/>
              </a:rPr>
              <a:t>:</a:t>
            </a:r>
            <a:r>
              <a:rPr lang="en-US" sz="2000" dirty="0">
                <a:solidFill>
                  <a:srgbClr val="FFFFFF"/>
                </a:solidFill>
                <a:latin typeface="Times New Roman" panose="02020603050405020304" pitchFamily="18" charset="0"/>
                <a:cs typeface="Times New Roman" panose="02020603050405020304" pitchFamily="18" charset="0"/>
              </a:rPr>
              <a:t> </a:t>
            </a:r>
            <a:r>
              <a:rPr lang="en-US" sz="2000" dirty="0" smtClean="0">
                <a:solidFill>
                  <a:srgbClr val="FFFFFF"/>
                </a:solidFill>
                <a:latin typeface="Times New Roman" panose="02020603050405020304" pitchFamily="18" charset="0"/>
                <a:cs typeface="Times New Roman" panose="02020603050405020304" pitchFamily="18" charset="0"/>
              </a:rPr>
              <a:t>[added to, Paraphrased </a:t>
            </a:r>
            <a:r>
              <a:rPr lang="en-US" sz="2000" dirty="0">
                <a:solidFill>
                  <a:srgbClr val="FFFFFF"/>
                </a:solidFill>
                <a:latin typeface="Times New Roman" panose="02020603050405020304" pitchFamily="18" charset="0"/>
                <a:cs typeface="Times New Roman" panose="02020603050405020304" pitchFamily="18" charset="0"/>
              </a:rPr>
              <a:t>from] </a:t>
            </a:r>
            <a:r>
              <a:rPr lang="en-US" sz="2000" dirty="0" err="1">
                <a:solidFill>
                  <a:srgbClr val="FFFFFF"/>
                </a:solidFill>
                <a:latin typeface="Times New Roman" panose="02020603050405020304" pitchFamily="18" charset="0"/>
                <a:cs typeface="Times New Roman" panose="02020603050405020304" pitchFamily="18" charset="0"/>
              </a:rPr>
              <a:t>Amadeo</a:t>
            </a:r>
            <a:r>
              <a:rPr lang="en-US" sz="2000" dirty="0">
                <a:solidFill>
                  <a:srgbClr val="FFFFFF"/>
                </a:solidFill>
                <a:latin typeface="Times New Roman" panose="02020603050405020304" pitchFamily="18" charset="0"/>
                <a:cs typeface="Times New Roman" panose="02020603050405020304" pitchFamily="18" charset="0"/>
              </a:rPr>
              <a:t>, 2019; Adapted from Navarro, 2007 &amp;  Dutta, 2015</a:t>
            </a:r>
          </a:p>
        </p:txBody>
      </p:sp>
      <p:sp>
        <p:nvSpPr>
          <p:cNvPr id="6" name="Line 5"/>
          <p:cNvSpPr>
            <a:spLocks noChangeShapeType="1"/>
          </p:cNvSpPr>
          <p:nvPr/>
        </p:nvSpPr>
        <p:spPr bwMode="auto">
          <a:xfrm flipV="1">
            <a:off x="510746" y="867530"/>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TextBox 6"/>
          <p:cNvSpPr txBox="1"/>
          <p:nvPr/>
        </p:nvSpPr>
        <p:spPr>
          <a:xfrm>
            <a:off x="428367" y="0"/>
            <a:ext cx="11079892" cy="830997"/>
          </a:xfrm>
          <a:prstGeom prst="rect">
            <a:avLst/>
          </a:prstGeom>
          <a:noFill/>
        </p:spPr>
        <p:txBody>
          <a:bodyPr wrap="square" rtlCol="0">
            <a:spAutoFit/>
          </a:bodyPr>
          <a:lstStyle/>
          <a:p>
            <a:pPr algn="ctr"/>
            <a:r>
              <a:rPr lang="en-US" sz="4800" b="1" dirty="0" smtClean="0">
                <a:solidFill>
                  <a:srgbClr val="FFC000"/>
                </a:solidFill>
                <a:latin typeface="Times New Roman" panose="02020603050405020304" pitchFamily="18" charset="0"/>
                <a:cs typeface="Times New Roman" panose="02020603050405020304" pitchFamily="18" charset="0"/>
              </a:rPr>
              <a:t>ESSD </a:t>
            </a:r>
            <a:r>
              <a:rPr lang="en-US" sz="4800" b="1" dirty="0">
                <a:solidFill>
                  <a:srgbClr val="FFC000"/>
                </a:solidFill>
                <a:latin typeface="Times New Roman" panose="02020603050405020304" pitchFamily="18" charset="0"/>
                <a:cs typeface="Times New Roman" panose="02020603050405020304" pitchFamily="18" charset="0"/>
              </a:rPr>
              <a:t>Solutions </a:t>
            </a:r>
            <a:r>
              <a:rPr lang="en-US" sz="4800" b="1" dirty="0" smtClean="0">
                <a:solidFill>
                  <a:srgbClr val="FFC000"/>
                </a:solidFill>
                <a:latin typeface="Times New Roman" panose="02020603050405020304" pitchFamily="18" charset="0"/>
                <a:cs typeface="Times New Roman" panose="02020603050405020304" pitchFamily="18" charset="0"/>
              </a:rPr>
              <a:t>(2) </a:t>
            </a:r>
            <a:endParaRPr lang="en-US" sz="4800"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88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486032" y="805822"/>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Content Placeholder 4"/>
          <p:cNvSpPr txBox="1">
            <a:spLocks/>
          </p:cNvSpPr>
          <p:nvPr/>
        </p:nvSpPr>
        <p:spPr>
          <a:xfrm>
            <a:off x="621957" y="919691"/>
            <a:ext cx="11079892" cy="47563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90000"/>
              </a:lnSpc>
              <a:spcBef>
                <a:spcPts val="1000"/>
              </a:spcBef>
              <a:spcAft>
                <a:spcPts val="0"/>
              </a:spcAft>
              <a:buClr>
                <a:srgbClr val="92D050"/>
              </a:buClr>
              <a:buSzTx/>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Your leadership, staff, and department can take the following actions to build a health equity movement:</a:t>
            </a:r>
          </a:p>
          <a:p>
            <a:pPr marR="0" lvl="0" algn="l" defTabSz="914400" rtl="0" eaLnBrk="1" fontAlgn="base" latinLnBrk="0" hangingPunct="1">
              <a:lnSpc>
                <a:spcPct val="90000"/>
              </a:lnSpc>
              <a:spcBef>
                <a:spcPts val="1000"/>
              </a:spcBef>
              <a:spcAft>
                <a:spcPts val="0"/>
              </a:spcAft>
              <a:buClr>
                <a:srgbClr val="92D050"/>
              </a:buClr>
              <a:buSzTx/>
              <a:buFont typeface="Wingdings 2" panose="05020102010507070707" pitchFamily="18" charset="2"/>
              <a:buChar char=""/>
              <a:tabLst/>
              <a:defRPr/>
            </a:pPr>
            <a:endParaRPr kumimoji="0" lang="en-US" sz="10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p>
            <a:pPr marR="0" lvl="1" algn="l" defTabSz="914400" rtl="0" eaLnBrk="1" fontAlgn="base" latinLnBrk="0" hangingPunct="1">
              <a:lnSpc>
                <a:spcPct val="90000"/>
              </a:lnSpc>
              <a:spcBef>
                <a:spcPts val="500"/>
              </a:spcBef>
              <a:spcAft>
                <a:spcPts val="0"/>
              </a:spcAft>
              <a:buClr>
                <a:srgbClr val="92D050"/>
              </a:buClr>
              <a:buSzTx/>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Collaborate with local, regional, state, and national partners from public health and social justice communities to advance health equity, and to help solidify a movement for progressive health equity practice</a:t>
            </a:r>
          </a:p>
          <a:p>
            <a:pPr marR="0" lvl="1" algn="l" defTabSz="914400" rtl="0" eaLnBrk="1" fontAlgn="base" latinLnBrk="0" hangingPunct="1">
              <a:lnSpc>
                <a:spcPct val="90000"/>
              </a:lnSpc>
              <a:spcBef>
                <a:spcPts val="500"/>
              </a:spcBef>
              <a:spcAft>
                <a:spcPts val="0"/>
              </a:spcAft>
              <a:buClr>
                <a:srgbClr val="92D050"/>
              </a:buClr>
              <a:buSzTx/>
              <a:buFont typeface="Wingdings 2" panose="05020102010507070707" pitchFamily="18" charset="2"/>
              <a:buChar char=""/>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p>
            <a:pPr marR="0" lvl="1" algn="l" defTabSz="914400" rtl="0" eaLnBrk="1" fontAlgn="base" latinLnBrk="0" hangingPunct="1">
              <a:lnSpc>
                <a:spcPct val="90000"/>
              </a:lnSpc>
              <a:spcBef>
                <a:spcPts val="500"/>
              </a:spcBef>
              <a:spcAft>
                <a:spcPts val="0"/>
              </a:spcAft>
              <a:buClr>
                <a:srgbClr val="92D050"/>
              </a:buClr>
              <a:buSzTx/>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Promote the work of </a:t>
            </a:r>
            <a:r>
              <a:rPr kumimoji="0" lang="en-US" sz="24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others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to make the case for investing in health equity work</a:t>
            </a:r>
          </a:p>
          <a:p>
            <a:pPr marR="0" lvl="1" algn="l" defTabSz="914400" rtl="0" eaLnBrk="1" fontAlgn="base" latinLnBrk="0" hangingPunct="1">
              <a:lnSpc>
                <a:spcPct val="90000"/>
              </a:lnSpc>
              <a:spcBef>
                <a:spcPts val="500"/>
              </a:spcBef>
              <a:spcAft>
                <a:spcPts val="0"/>
              </a:spcAft>
              <a:buClr>
                <a:srgbClr val="92D050"/>
              </a:buClr>
              <a:buSzTx/>
              <a:buFont typeface="Wingdings 2" panose="05020102010507070707" pitchFamily="18" charset="2"/>
              <a:buChar char=""/>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p>
            <a:pPr marR="0" lvl="1" algn="l" defTabSz="914400" rtl="0" eaLnBrk="1" fontAlgn="base" latinLnBrk="0" hangingPunct="1">
              <a:lnSpc>
                <a:spcPct val="90000"/>
              </a:lnSpc>
              <a:spcBef>
                <a:spcPts val="500"/>
              </a:spcBef>
              <a:spcAft>
                <a:spcPts val="0"/>
              </a:spcAft>
              <a:buClr>
                <a:srgbClr val="92D050"/>
              </a:buClr>
              <a:buSzTx/>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Work with community organizers to train health department </a:t>
            </a:r>
            <a:r>
              <a:rPr lang="en-US" dirty="0" smtClean="0">
                <a:solidFill>
                  <a:schemeClr val="bg1"/>
                </a:solidFill>
                <a:latin typeface="Times New Roman" panose="02020603050405020304" pitchFamily="18" charset="0"/>
                <a:cs typeface="Times New Roman" panose="02020603050405020304" pitchFamily="18" charset="0"/>
                <a:sym typeface="Arial"/>
              </a:rPr>
              <a:t>and related </a:t>
            </a:r>
            <a:r>
              <a:rPr kumimoji="0" lang="en-US" sz="24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staff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on the principles and practices of community organizing</a:t>
            </a:r>
          </a:p>
          <a:p>
            <a:pPr marR="0" lvl="1" algn="l" defTabSz="914400" rtl="0" eaLnBrk="1" fontAlgn="base" latinLnBrk="0" hangingPunct="1">
              <a:lnSpc>
                <a:spcPct val="90000"/>
              </a:lnSpc>
              <a:spcBef>
                <a:spcPts val="500"/>
              </a:spcBef>
              <a:spcAft>
                <a:spcPts val="0"/>
              </a:spcAft>
              <a:buClr>
                <a:srgbClr val="92D050"/>
              </a:buClr>
              <a:buSzTx/>
              <a:buFont typeface="Wingdings 2" panose="05020102010507070707" pitchFamily="18" charset="2"/>
              <a:buChar char=""/>
              <a:tabLst/>
              <a:defRPr/>
            </a:pPr>
            <a:endParaRPr kumimoji="0" lang="en-US" sz="16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endParaRPr>
          </a:p>
          <a:p>
            <a:pPr marR="0" lvl="1" algn="l" defTabSz="914400" rtl="0" eaLnBrk="1" fontAlgn="base" latinLnBrk="0" hangingPunct="1">
              <a:lnSpc>
                <a:spcPct val="90000"/>
              </a:lnSpc>
              <a:spcBef>
                <a:spcPts val="500"/>
              </a:spcBef>
              <a:spcAft>
                <a:spcPts val="0"/>
              </a:spcAft>
              <a:buClr>
                <a:srgbClr val="92D050"/>
              </a:buClr>
              <a:buSzTx/>
              <a:buFont typeface="Wingdings 2" panose="05020102010507070707" pitchFamily="18" charset="2"/>
              <a:buChar char=""/>
              <a:tabLst/>
              <a:defRPr/>
            </a:pP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Work with community organizers to include a message of health equity </a:t>
            </a:r>
            <a:r>
              <a:rPr kumimoji="0" lang="en-US" sz="24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and social justice in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sym typeface="Arial"/>
              </a:rPr>
              <a:t>their organizing efforts</a:t>
            </a:r>
          </a:p>
          <a:p>
            <a:pPr marR="0" lvl="0" algn="l" defTabSz="914400" rtl="0" eaLnBrk="1" fontAlgn="auto" latinLnBrk="0" hangingPunct="1">
              <a:lnSpc>
                <a:spcPct val="90000"/>
              </a:lnSpc>
              <a:spcBef>
                <a:spcPts val="1000"/>
              </a:spcBef>
              <a:spcAft>
                <a:spcPts val="0"/>
              </a:spcAft>
              <a:buClr>
                <a:srgbClr val="92D050"/>
              </a:buClr>
              <a:buSzTx/>
              <a:buFont typeface="Wingdings 2" panose="05020102010507070707" pitchFamily="18" charset="2"/>
              <a:buChar char=""/>
              <a:tabLst/>
              <a:defRPr/>
            </a:pPr>
            <a:endParaRPr kumimoji="0" lang="en-US" sz="2400" b="0" i="0" u="none" strike="noStrike" kern="1200" cap="none" spc="0" normalizeH="0" baseline="0" noProof="0" dirty="0">
              <a:ln>
                <a:noFill/>
              </a:ln>
              <a:solidFill>
                <a:schemeClr val="bg1"/>
              </a:solidFill>
              <a:effectLst/>
              <a:uLnTx/>
              <a:uFillTx/>
              <a:latin typeface="Calibri"/>
              <a:ea typeface="+mn-ea"/>
              <a:cs typeface="+mn-cs"/>
              <a:sym typeface="Arial"/>
            </a:endParaRPr>
          </a:p>
        </p:txBody>
      </p:sp>
      <p:sp>
        <p:nvSpPr>
          <p:cNvPr id="8" name="Title 3"/>
          <p:cNvSpPr txBox="1">
            <a:spLocks/>
          </p:cNvSpPr>
          <p:nvPr/>
        </p:nvSpPr>
        <p:spPr>
          <a:xfrm>
            <a:off x="486032" y="173054"/>
            <a:ext cx="11079892" cy="5807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C000"/>
                </a:solidFill>
                <a:latin typeface="Times New Roman" panose="02020603050405020304" pitchFamily="18" charset="0"/>
                <a:cs typeface="Times New Roman" panose="02020603050405020304" pitchFamily="18" charset="0"/>
                <a:sym typeface="Arial"/>
              </a:rPr>
              <a:t>Actions to Advance Equity Using Practice (1)</a:t>
            </a:r>
          </a:p>
        </p:txBody>
      </p:sp>
      <p:sp>
        <p:nvSpPr>
          <p:cNvPr id="9" name="TextBox 8"/>
          <p:cNvSpPr txBox="1"/>
          <p:nvPr/>
        </p:nvSpPr>
        <p:spPr>
          <a:xfrm>
            <a:off x="78812" y="5899004"/>
            <a:ext cx="12113188" cy="338554"/>
          </a:xfrm>
          <a:prstGeom prst="rect">
            <a:avLst/>
          </a:prstGeom>
          <a:noFill/>
        </p:spPr>
        <p:txBody>
          <a:bodyPr wrap="none" rtlCol="0">
            <a:spAutoFit/>
          </a:bodyPr>
          <a:lstStyle/>
          <a:p>
            <a:pPr defTabSz="914400"/>
            <a:r>
              <a:rPr lang="en-US" sz="1600" b="1" dirty="0">
                <a:solidFill>
                  <a:srgbClr val="FFC000"/>
                </a:solidFill>
                <a:latin typeface="Times New Roman" panose="02020603050405020304" pitchFamily="18" charset="0"/>
                <a:cs typeface="Times New Roman" panose="02020603050405020304" pitchFamily="18" charset="0"/>
                <a:sym typeface="Arial"/>
              </a:rPr>
              <a:t>Source</a:t>
            </a:r>
            <a:r>
              <a:rPr lang="en-US" sz="1600" dirty="0">
                <a:solidFill>
                  <a:srgbClr val="FFC000"/>
                </a:solidFill>
                <a:latin typeface="Times New Roman" panose="02020603050405020304" pitchFamily="18" charset="0"/>
                <a:cs typeface="Times New Roman" panose="02020603050405020304" pitchFamily="18" charset="0"/>
                <a:sym typeface="Arial"/>
              </a:rPr>
              <a:t>: </a:t>
            </a:r>
            <a:r>
              <a:rPr lang="en-US" sz="1600" dirty="0" smtClean="0">
                <a:solidFill>
                  <a:srgbClr val="FFC000"/>
                </a:solidFill>
                <a:latin typeface="Times New Roman" panose="02020603050405020304" pitchFamily="18" charset="0"/>
                <a:cs typeface="Times New Roman" panose="02020603050405020304" pitchFamily="18" charset="0"/>
                <a:sym typeface="Arial"/>
              </a:rPr>
              <a:t>added to, Adapted </a:t>
            </a:r>
            <a:r>
              <a:rPr lang="en-US" sz="1600" dirty="0">
                <a:solidFill>
                  <a:srgbClr val="FFC000"/>
                </a:solidFill>
                <a:latin typeface="Times New Roman" panose="02020603050405020304" pitchFamily="18" charset="0"/>
                <a:cs typeface="Times New Roman" panose="02020603050405020304" pitchFamily="18" charset="0"/>
                <a:sym typeface="Arial"/>
              </a:rPr>
              <a:t>From </a:t>
            </a:r>
            <a:r>
              <a:rPr lang="en-US" sz="1600" dirty="0" smtClean="0">
                <a:solidFill>
                  <a:schemeClr val="bg1"/>
                </a:solidFill>
                <a:latin typeface="Times New Roman" panose="02020603050405020304" pitchFamily="18" charset="0"/>
                <a:cs typeface="Times New Roman" panose="02020603050405020304" pitchFamily="18" charset="0"/>
                <a:sym typeface="Arial"/>
              </a:rPr>
              <a:t>Strategic </a:t>
            </a:r>
            <a:r>
              <a:rPr lang="en-US" sz="1600" dirty="0">
                <a:solidFill>
                  <a:schemeClr val="bg1"/>
                </a:solidFill>
                <a:latin typeface="Times New Roman" panose="02020603050405020304" pitchFamily="18" charset="0"/>
                <a:cs typeface="Times New Roman" panose="02020603050405020304" pitchFamily="18" charset="0"/>
                <a:sym typeface="Arial"/>
              </a:rPr>
              <a:t>Practices Build a Health Equity Movement from Health </a:t>
            </a:r>
            <a:r>
              <a:rPr lang="en-US" sz="1600" dirty="0" err="1">
                <a:solidFill>
                  <a:schemeClr val="bg1"/>
                </a:solidFill>
                <a:latin typeface="Times New Roman" panose="02020603050405020304" pitchFamily="18" charset="0"/>
                <a:cs typeface="Times New Roman" panose="02020603050405020304" pitchFamily="18" charset="0"/>
                <a:sym typeface="Arial"/>
              </a:rPr>
              <a:t>EquityGuide.Org</a:t>
            </a:r>
            <a:r>
              <a:rPr lang="en-US" sz="1600" dirty="0">
                <a:solidFill>
                  <a:schemeClr val="bg1"/>
                </a:solidFill>
                <a:latin typeface="Times New Roman" panose="02020603050405020304" pitchFamily="18" charset="0"/>
                <a:cs typeface="Times New Roman" panose="02020603050405020304" pitchFamily="18" charset="0"/>
                <a:sym typeface="Arial"/>
              </a:rPr>
              <a:t> (retrieved January 25, 2018) </a:t>
            </a:r>
          </a:p>
        </p:txBody>
      </p:sp>
    </p:spTree>
    <p:extLst>
      <p:ext uri="{BB962C8B-B14F-4D97-AF65-F5344CB8AC3E}">
        <p14:creationId xmlns:p14="http://schemas.microsoft.com/office/powerpoint/2010/main" val="377775106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86250" y="759511"/>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Content Placeholder 4"/>
          <p:cNvSpPr txBox="1">
            <a:spLocks/>
          </p:cNvSpPr>
          <p:nvPr/>
        </p:nvSpPr>
        <p:spPr>
          <a:xfrm>
            <a:off x="556054" y="968116"/>
            <a:ext cx="11079892" cy="49247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 typeface="Wingdings" panose="05000000000000000000" pitchFamily="2" charset="2"/>
              <a:buChar char=""/>
            </a:pPr>
            <a:r>
              <a:rPr lang="en-US" sz="2400" dirty="0">
                <a:solidFill>
                  <a:schemeClr val="bg1"/>
                </a:solidFill>
                <a:latin typeface="Times New Roman" panose="02020603050405020304" pitchFamily="18" charset="0"/>
                <a:cs typeface="Times New Roman" panose="02020603050405020304" pitchFamily="18" charset="0"/>
                <a:sym typeface="Arial"/>
              </a:rPr>
              <a:t>Your leadership, staff, and department can take the following actions to build a health equity movement, </a:t>
            </a:r>
            <a:r>
              <a:rPr lang="en-US" sz="2400" dirty="0" err="1">
                <a:solidFill>
                  <a:schemeClr val="bg1"/>
                </a:solidFill>
                <a:latin typeface="Times New Roman" panose="02020603050405020304" pitchFamily="18" charset="0"/>
                <a:cs typeface="Times New Roman" panose="02020603050405020304" pitchFamily="18" charset="0"/>
                <a:sym typeface="Arial"/>
              </a:rPr>
              <a:t>cont</a:t>
            </a:r>
            <a:r>
              <a:rPr lang="en-US" sz="2400" dirty="0" smtClean="0">
                <a:solidFill>
                  <a:schemeClr val="bg1"/>
                </a:solidFill>
                <a:latin typeface="Times New Roman" panose="02020603050405020304" pitchFamily="18" charset="0"/>
                <a:cs typeface="Times New Roman" panose="02020603050405020304" pitchFamily="18" charset="0"/>
                <a:sym typeface="Arial"/>
              </a:rPr>
              <a:t>:</a:t>
            </a:r>
          </a:p>
          <a:p>
            <a:pPr fontAlgn="base">
              <a:buFont typeface="Wingdings" panose="05000000000000000000" pitchFamily="2" charset="2"/>
              <a:buChar char=""/>
            </a:pPr>
            <a:endParaRPr lang="en-US" sz="1050" dirty="0">
              <a:solidFill>
                <a:schemeClr val="bg1"/>
              </a:solidFill>
              <a:latin typeface="Times New Roman" panose="02020603050405020304" pitchFamily="18" charset="0"/>
              <a:cs typeface="Times New Roman" panose="02020603050405020304" pitchFamily="18" charset="0"/>
              <a:sym typeface="Arial"/>
            </a:endParaRPr>
          </a:p>
          <a:p>
            <a:pPr lvl="1" fontAlgn="base">
              <a:buFont typeface="Wingdings" panose="05000000000000000000" pitchFamily="2" charset="2"/>
              <a:buChar char=""/>
            </a:pPr>
            <a:r>
              <a:rPr lang="en-US" dirty="0" smtClean="0">
                <a:solidFill>
                  <a:schemeClr val="bg1"/>
                </a:solidFill>
                <a:latin typeface="Times New Roman" panose="02020603050405020304" pitchFamily="18" charset="0"/>
                <a:cs typeface="Times New Roman" panose="02020603050405020304" pitchFamily="18" charset="0"/>
                <a:sym typeface="Arial"/>
              </a:rPr>
              <a:t>Support </a:t>
            </a:r>
            <a:r>
              <a:rPr lang="en-US" dirty="0">
                <a:solidFill>
                  <a:schemeClr val="bg1"/>
                </a:solidFill>
                <a:latin typeface="Times New Roman" panose="02020603050405020304" pitchFamily="18" charset="0"/>
                <a:cs typeface="Times New Roman" panose="02020603050405020304" pitchFamily="18" charset="0"/>
                <a:sym typeface="Arial"/>
              </a:rPr>
              <a:t>increasing the voice and influence of communities impacted by health inequities in policy change</a:t>
            </a:r>
          </a:p>
          <a:p>
            <a:pPr lvl="1" fontAlgn="base">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sym typeface="Arial"/>
            </a:endParaRPr>
          </a:p>
          <a:p>
            <a:pPr lvl="1" fontAlgn="base">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sym typeface="Arial"/>
              </a:rPr>
              <a:t>Focus on Root Cause Analyses and Solutions, </a:t>
            </a:r>
            <a:r>
              <a:rPr lang="en-US" dirty="0" err="1">
                <a:solidFill>
                  <a:schemeClr val="bg1"/>
                </a:solidFill>
                <a:latin typeface="Times New Roman" panose="02020603050405020304" pitchFamily="18" charset="0"/>
                <a:cs typeface="Times New Roman" panose="02020603050405020304" pitchFamily="18" charset="0"/>
                <a:sym typeface="Arial"/>
              </a:rPr>
              <a:t>e.g</a:t>
            </a:r>
            <a:r>
              <a:rPr lang="en-US" dirty="0">
                <a:solidFill>
                  <a:schemeClr val="bg1"/>
                </a:solidFill>
                <a:latin typeface="Times New Roman" panose="02020603050405020304" pitchFamily="18" charset="0"/>
                <a:cs typeface="Times New Roman" panose="02020603050405020304" pitchFamily="18" charset="0"/>
                <a:sym typeface="Arial"/>
              </a:rPr>
              <a:t>, Role of </a:t>
            </a:r>
            <a:r>
              <a:rPr lang="en-US" dirty="0" smtClean="0">
                <a:solidFill>
                  <a:schemeClr val="bg1"/>
                </a:solidFill>
                <a:latin typeface="Times New Roman" panose="02020603050405020304" pitchFamily="18" charset="0"/>
                <a:cs typeface="Times New Roman" panose="02020603050405020304" pitchFamily="18" charset="0"/>
                <a:sym typeface="Arial"/>
              </a:rPr>
              <a:t>Discrimination</a:t>
            </a:r>
            <a:endParaRPr lang="en-US" dirty="0">
              <a:solidFill>
                <a:schemeClr val="bg1"/>
              </a:solidFill>
              <a:latin typeface="Times New Roman" panose="02020603050405020304" pitchFamily="18" charset="0"/>
              <a:cs typeface="Times New Roman" panose="02020603050405020304" pitchFamily="18" charset="0"/>
              <a:sym typeface="Arial"/>
            </a:endParaRPr>
          </a:p>
          <a:p>
            <a:pPr lvl="1" fontAlgn="base">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sym typeface="Arial"/>
            </a:endParaRPr>
          </a:p>
          <a:p>
            <a:pPr lvl="1" fontAlgn="base">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sym typeface="Arial"/>
              </a:rPr>
              <a:t>Hold </a:t>
            </a:r>
            <a:r>
              <a:rPr lang="en-US" dirty="0" smtClean="0">
                <a:solidFill>
                  <a:schemeClr val="bg1"/>
                </a:solidFill>
                <a:latin typeface="Times New Roman" panose="02020603050405020304" pitchFamily="18" charset="0"/>
                <a:cs typeface="Times New Roman" panose="02020603050405020304" pitchFamily="18" charset="0"/>
                <a:sym typeface="Arial"/>
              </a:rPr>
              <a:t>academic programs, provider </a:t>
            </a:r>
            <a:r>
              <a:rPr lang="en-US" dirty="0">
                <a:solidFill>
                  <a:schemeClr val="bg1"/>
                </a:solidFill>
                <a:latin typeface="Times New Roman" panose="02020603050405020304" pitchFamily="18" charset="0"/>
                <a:cs typeface="Times New Roman" panose="02020603050405020304" pitchFamily="18" charset="0"/>
                <a:sym typeface="Arial"/>
              </a:rPr>
              <a:t>networks and other public health system partners accountable for advancing health equity</a:t>
            </a:r>
          </a:p>
          <a:p>
            <a:pPr lvl="1" fontAlgn="base">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sym typeface="Arial"/>
            </a:endParaRPr>
          </a:p>
          <a:p>
            <a:pPr lvl="1" fontAlgn="base">
              <a:buFont typeface="Wingdings" panose="05000000000000000000" pitchFamily="2" charset="2"/>
              <a:buChar char=""/>
            </a:pPr>
            <a:r>
              <a:rPr lang="en-US" dirty="0">
                <a:solidFill>
                  <a:schemeClr val="bg1"/>
                </a:solidFill>
                <a:latin typeface="Times New Roman" panose="02020603050405020304" pitchFamily="18" charset="0"/>
                <a:cs typeface="Times New Roman" panose="02020603050405020304" pitchFamily="18" charset="0"/>
                <a:sym typeface="Arial"/>
              </a:rPr>
              <a:t>Listen and learn from broader social movements to better understand their issues, processes, and narratives, and how they build power and motivate their base</a:t>
            </a:r>
          </a:p>
        </p:txBody>
      </p:sp>
      <p:sp>
        <p:nvSpPr>
          <p:cNvPr id="7" name="TextBox 6"/>
          <p:cNvSpPr txBox="1"/>
          <p:nvPr/>
        </p:nvSpPr>
        <p:spPr>
          <a:xfrm>
            <a:off x="39406" y="5940880"/>
            <a:ext cx="12113188" cy="338554"/>
          </a:xfrm>
          <a:prstGeom prst="rect">
            <a:avLst/>
          </a:prstGeom>
          <a:noFill/>
        </p:spPr>
        <p:txBody>
          <a:bodyPr wrap="none" rtlCol="0">
            <a:spAutoFit/>
          </a:bodyPr>
          <a:lstStyle/>
          <a:p>
            <a:pPr defTabSz="914400"/>
            <a:r>
              <a:rPr lang="en-US" sz="1600" b="1" dirty="0">
                <a:solidFill>
                  <a:srgbClr val="FFC000"/>
                </a:solidFill>
                <a:latin typeface="Times New Roman" panose="02020603050405020304" pitchFamily="18" charset="0"/>
                <a:cs typeface="Times New Roman" panose="02020603050405020304" pitchFamily="18" charset="0"/>
                <a:sym typeface="Arial"/>
              </a:rPr>
              <a:t>Source</a:t>
            </a:r>
            <a:r>
              <a:rPr lang="en-US" sz="1600" dirty="0">
                <a:solidFill>
                  <a:srgbClr val="FFC000"/>
                </a:solidFill>
                <a:latin typeface="Times New Roman" panose="02020603050405020304" pitchFamily="18" charset="0"/>
                <a:cs typeface="Times New Roman" panose="02020603050405020304" pitchFamily="18" charset="0"/>
                <a:sym typeface="Arial"/>
              </a:rPr>
              <a:t>: </a:t>
            </a:r>
            <a:r>
              <a:rPr lang="en-US" sz="1600" dirty="0" smtClean="0">
                <a:solidFill>
                  <a:srgbClr val="FFC000"/>
                </a:solidFill>
                <a:latin typeface="Times New Roman" panose="02020603050405020304" pitchFamily="18" charset="0"/>
                <a:cs typeface="Times New Roman" panose="02020603050405020304" pitchFamily="18" charset="0"/>
                <a:sym typeface="Arial"/>
              </a:rPr>
              <a:t>added to, Adapted From </a:t>
            </a:r>
            <a:r>
              <a:rPr lang="en-US" sz="1600" dirty="0" smtClean="0">
                <a:solidFill>
                  <a:schemeClr val="bg1"/>
                </a:solidFill>
                <a:latin typeface="Times New Roman" panose="02020603050405020304" pitchFamily="18" charset="0"/>
                <a:cs typeface="Times New Roman" panose="02020603050405020304" pitchFamily="18" charset="0"/>
                <a:sym typeface="Arial"/>
              </a:rPr>
              <a:t>Strategic </a:t>
            </a:r>
            <a:r>
              <a:rPr lang="en-US" sz="1600" dirty="0">
                <a:solidFill>
                  <a:schemeClr val="bg1"/>
                </a:solidFill>
                <a:latin typeface="Times New Roman" panose="02020603050405020304" pitchFamily="18" charset="0"/>
                <a:cs typeface="Times New Roman" panose="02020603050405020304" pitchFamily="18" charset="0"/>
                <a:sym typeface="Arial"/>
              </a:rPr>
              <a:t>Practices Build a Health Equity Movement from Health </a:t>
            </a:r>
            <a:r>
              <a:rPr lang="en-US" sz="1600" dirty="0" err="1">
                <a:solidFill>
                  <a:schemeClr val="bg1"/>
                </a:solidFill>
                <a:latin typeface="Times New Roman" panose="02020603050405020304" pitchFamily="18" charset="0"/>
                <a:cs typeface="Times New Roman" panose="02020603050405020304" pitchFamily="18" charset="0"/>
                <a:sym typeface="Arial"/>
              </a:rPr>
              <a:t>EquityGuide.Org</a:t>
            </a:r>
            <a:r>
              <a:rPr lang="en-US" sz="1600" dirty="0">
                <a:solidFill>
                  <a:schemeClr val="bg1"/>
                </a:solidFill>
                <a:latin typeface="Times New Roman" panose="02020603050405020304" pitchFamily="18" charset="0"/>
                <a:cs typeface="Times New Roman" panose="02020603050405020304" pitchFamily="18" charset="0"/>
                <a:sym typeface="Arial"/>
              </a:rPr>
              <a:t> (retrieved January 25, 2018) </a:t>
            </a:r>
          </a:p>
        </p:txBody>
      </p:sp>
      <p:sp>
        <p:nvSpPr>
          <p:cNvPr id="8" name="Title 3"/>
          <p:cNvSpPr txBox="1">
            <a:spLocks/>
          </p:cNvSpPr>
          <p:nvPr/>
        </p:nvSpPr>
        <p:spPr>
          <a:xfrm>
            <a:off x="510745" y="74743"/>
            <a:ext cx="11079892" cy="5807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FFC000"/>
                </a:solidFill>
                <a:latin typeface="Times New Roman" panose="02020603050405020304" pitchFamily="18" charset="0"/>
                <a:cs typeface="Times New Roman" panose="02020603050405020304" pitchFamily="18" charset="0"/>
                <a:sym typeface="Arial"/>
              </a:rPr>
              <a:t>Actions to Advance Equity Using Practice (2)</a:t>
            </a:r>
          </a:p>
        </p:txBody>
      </p:sp>
    </p:spTree>
    <p:extLst>
      <p:ext uri="{BB962C8B-B14F-4D97-AF65-F5344CB8AC3E}">
        <p14:creationId xmlns:p14="http://schemas.microsoft.com/office/powerpoint/2010/main" val="8506765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486032" y="1492359"/>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Rectangle 4"/>
          <p:cNvSpPr>
            <a:spLocks noChangeArrowheads="1"/>
          </p:cNvSpPr>
          <p:nvPr/>
        </p:nvSpPr>
        <p:spPr bwMode="auto">
          <a:xfrm>
            <a:off x="273908" y="150340"/>
            <a:ext cx="1107989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9pPr>
          </a:lstStyle>
          <a:p>
            <a:pPr algn="ct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r>
              <a:rPr lang="en-US" altLang="en-US" sz="4000" b="1" dirty="0">
                <a:solidFill>
                  <a:srgbClr val="FFC000"/>
                </a:solidFill>
                <a:effectLst/>
                <a:latin typeface="Times New Roman" panose="02020603050405020304" pitchFamily="18" charset="0"/>
              </a:rPr>
              <a:t>Achieving Health Equity is a Moral, Ethical and Human Rights Imperative (1)</a:t>
            </a:r>
          </a:p>
          <a:p>
            <a:pPr defTabSz="914400">
              <a:lnSpc>
                <a:spcPct val="90000"/>
              </a:lnSpc>
              <a:buClr>
                <a:srgbClr val="0000FF"/>
              </a:buClr>
              <a:buFont typeface="Wingdings" panose="05000000000000000000" pitchFamily="2" charset="2"/>
              <a:buNone/>
            </a:pPr>
            <a:r>
              <a:rPr lang="en-US" altLang="en-US" sz="2800" b="1" dirty="0">
                <a:solidFill>
                  <a:srgbClr val="FFC000"/>
                </a:solidFill>
                <a:effectLst/>
                <a:latin typeface="Times New Roman" panose="02020603050405020304" pitchFamily="18" charset="0"/>
              </a:rPr>
              <a:t>	</a:t>
            </a:r>
          </a:p>
          <a:p>
            <a:pPr defTabSz="914400">
              <a:lnSpc>
                <a:spcPct val="90000"/>
              </a:lnSpc>
              <a:buClr>
                <a:srgbClr val="92D050"/>
              </a:buClr>
              <a:buSzPct val="100000"/>
            </a:pPr>
            <a:r>
              <a:rPr lang="en-US" altLang="en-US" sz="2800" dirty="0">
                <a:solidFill>
                  <a:schemeClr val="bg1"/>
                </a:solidFill>
                <a:effectLst/>
                <a:latin typeface="Times New Roman" panose="02020603050405020304" pitchFamily="18" charset="0"/>
              </a:rPr>
              <a:t>“It is an </a:t>
            </a:r>
            <a:r>
              <a:rPr lang="en-US" altLang="en-US" sz="2800" b="1" dirty="0">
                <a:solidFill>
                  <a:schemeClr val="bg1"/>
                </a:solidFill>
                <a:effectLst/>
                <a:latin typeface="Times New Roman" panose="02020603050405020304" pitchFamily="18" charset="0"/>
              </a:rPr>
              <a:t>ethical responsibility </a:t>
            </a:r>
            <a:r>
              <a:rPr lang="en-US" altLang="en-US" sz="2800" dirty="0">
                <a:solidFill>
                  <a:schemeClr val="bg1"/>
                </a:solidFill>
                <a:effectLst/>
                <a:latin typeface="Times New Roman" panose="02020603050405020304" pitchFamily="18" charset="0"/>
              </a:rPr>
              <a:t>and consonant with principles of human rights to give priority to action on important public-heath problems that differently affect those with fewer resources and/or greater obstacles to addressing problems”</a:t>
            </a:r>
          </a:p>
          <a:p>
            <a:pPr defTabSz="914400">
              <a:lnSpc>
                <a:spcPct val="90000"/>
              </a:lnSpc>
              <a:buClr>
                <a:srgbClr val="92D050"/>
              </a:buClr>
              <a:buSzPct val="100000"/>
            </a:pPr>
            <a:endParaRPr lang="en-US" altLang="en-US" sz="1200" dirty="0">
              <a:solidFill>
                <a:schemeClr val="bg1"/>
              </a:solidFill>
              <a:effectLst/>
              <a:latin typeface="Times New Roman" panose="02020603050405020304" pitchFamily="18" charset="0"/>
            </a:endParaRPr>
          </a:p>
          <a:p>
            <a:pPr defTabSz="914400">
              <a:lnSpc>
                <a:spcPct val="90000"/>
              </a:lnSpc>
              <a:buClr>
                <a:srgbClr val="92D050"/>
              </a:buClr>
              <a:buSzPct val="100000"/>
            </a:pPr>
            <a:r>
              <a:rPr lang="en-US" altLang="en-US" sz="2800" dirty="0">
                <a:solidFill>
                  <a:schemeClr val="bg1"/>
                </a:solidFill>
                <a:effectLst/>
                <a:latin typeface="Times New Roman" panose="02020603050405020304" pitchFamily="18" charset="0"/>
              </a:rPr>
              <a:t>“</a:t>
            </a:r>
            <a:r>
              <a:rPr lang="en-US" altLang="en-US" sz="2800" b="1" dirty="0">
                <a:solidFill>
                  <a:schemeClr val="bg1"/>
                </a:solidFill>
                <a:effectLst/>
                <a:latin typeface="Times New Roman" panose="02020603050405020304" pitchFamily="18" charset="0"/>
              </a:rPr>
              <a:t>The case is moral</a:t>
            </a:r>
            <a:r>
              <a:rPr lang="en-US" altLang="en-US" sz="2800" dirty="0">
                <a:solidFill>
                  <a:schemeClr val="bg1"/>
                </a:solidFill>
                <a:effectLst/>
                <a:latin typeface="Times New Roman" panose="02020603050405020304" pitchFamily="18" charset="0"/>
              </a:rPr>
              <a:t> – reducing health inequities and improving health is a duty and should have priority for governments and those with influence to improve health”</a:t>
            </a:r>
          </a:p>
          <a:p>
            <a:pPr defTabSz="914400">
              <a:lnSpc>
                <a:spcPct val="90000"/>
              </a:lnSpc>
              <a:buClr>
                <a:srgbClr val="0000FF"/>
              </a:buClr>
              <a:buFont typeface="Wingdings" panose="05000000000000000000" pitchFamily="2" charset="2"/>
              <a:buNone/>
            </a:pPr>
            <a:endParaRPr lang="en-US" altLang="en-US" sz="2800" b="1" dirty="0">
              <a:solidFill>
                <a:prstClr val="black"/>
              </a:solidFill>
              <a:effectLst/>
              <a:latin typeface="Times New Roman" panose="02020603050405020304" pitchFamily="18" charset="0"/>
            </a:endParaRPr>
          </a:p>
          <a:p>
            <a:pPr defTabSz="914400">
              <a:lnSpc>
                <a:spcPct val="90000"/>
              </a:lnSpc>
              <a:buClr>
                <a:srgbClr val="0000FF"/>
              </a:buClr>
              <a:buNone/>
            </a:pPr>
            <a:r>
              <a:rPr lang="en-US" altLang="en-US" sz="2800" b="1" dirty="0">
                <a:solidFill>
                  <a:prstClr val="black"/>
                </a:solidFill>
                <a:effectLst/>
                <a:latin typeface="Times New Roman" panose="02020603050405020304" pitchFamily="18" charset="0"/>
              </a:rPr>
              <a:t>	</a:t>
            </a:r>
            <a:r>
              <a:rPr lang="en-US" altLang="en-US" sz="2400" b="1" dirty="0">
                <a:solidFill>
                  <a:srgbClr val="FFC000"/>
                </a:solidFill>
                <a:effectLst/>
                <a:latin typeface="Times New Roman" panose="02020603050405020304" pitchFamily="18" charset="0"/>
              </a:rPr>
              <a:t>Excerpted From: </a:t>
            </a:r>
            <a:r>
              <a:rPr lang="en-US" altLang="en-US" sz="2400" dirty="0">
                <a:solidFill>
                  <a:schemeClr val="bg1"/>
                </a:solidFill>
                <a:effectLst/>
                <a:latin typeface="Times New Roman" panose="02020603050405020304" pitchFamily="18" charset="0"/>
              </a:rPr>
              <a:t>Sir Michael Marmot Chair of the </a:t>
            </a:r>
            <a:r>
              <a:rPr lang="en-US" altLang="en-US" sz="2400" dirty="0" smtClean="0">
                <a:solidFill>
                  <a:schemeClr val="bg1"/>
                </a:solidFill>
                <a:effectLst/>
                <a:latin typeface="Times New Roman" panose="02020603050405020304" pitchFamily="18" charset="0"/>
              </a:rPr>
              <a:t>Commission </a:t>
            </a:r>
            <a:r>
              <a:rPr lang="en-US" altLang="en-US" sz="2400" dirty="0">
                <a:solidFill>
                  <a:schemeClr val="bg1"/>
                </a:solidFill>
                <a:effectLst/>
                <a:latin typeface="Times New Roman" panose="02020603050405020304" pitchFamily="18" charset="0"/>
              </a:rPr>
              <a:t>on Social Determinants of Health (2005</a:t>
            </a:r>
            <a:r>
              <a:rPr lang="en-US" altLang="en-US" sz="2400" dirty="0" smtClean="0">
                <a:solidFill>
                  <a:schemeClr val="bg1"/>
                </a:solidFill>
                <a:effectLst/>
                <a:latin typeface="Times New Roman" panose="02020603050405020304" pitchFamily="18" charset="0"/>
              </a:rPr>
              <a:t>) Social determinants of health inequalities </a:t>
            </a:r>
            <a:endParaRPr lang="en-US" altLang="en-US" sz="2400" i="1" dirty="0">
              <a:solidFill>
                <a:schemeClr val="bg1"/>
              </a:solidFill>
              <a:effectLst/>
              <a:latin typeface="Times New Roman" panose="02020603050405020304" pitchFamily="18" charset="0"/>
            </a:endParaRPr>
          </a:p>
        </p:txBody>
      </p:sp>
    </p:spTree>
    <p:extLst>
      <p:ext uri="{BB962C8B-B14F-4D97-AF65-F5344CB8AC3E}">
        <p14:creationId xmlns:p14="http://schemas.microsoft.com/office/powerpoint/2010/main" val="34377563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486032" y="1430490"/>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Rectangle 4"/>
          <p:cNvSpPr>
            <a:spLocks noChangeArrowheads="1"/>
          </p:cNvSpPr>
          <p:nvPr/>
        </p:nvSpPr>
        <p:spPr bwMode="auto">
          <a:xfrm>
            <a:off x="273908" y="150340"/>
            <a:ext cx="11079892"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9pPr>
          </a:lstStyle>
          <a:p>
            <a:pPr algn="ct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r>
              <a:rPr lang="en-US" altLang="en-US" sz="4000" b="1" dirty="0">
                <a:solidFill>
                  <a:srgbClr val="FFC000"/>
                </a:solidFill>
                <a:effectLst/>
                <a:latin typeface="Times New Roman" panose="02020603050405020304" pitchFamily="18" charset="0"/>
              </a:rPr>
              <a:t>Achieving Health Equity is a Moral, Ethical and Human Rights Imperative (2)</a:t>
            </a:r>
          </a:p>
          <a:p>
            <a:pP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p>
          <a:p>
            <a:pPr defTabSz="914400">
              <a:lnSpc>
                <a:spcPct val="90000"/>
              </a:lnSpc>
              <a:buClr>
                <a:srgbClr val="92D050"/>
              </a:buClr>
              <a:buSzPct val="100000"/>
            </a:pPr>
            <a:r>
              <a:rPr lang="en-US" altLang="en-US" sz="2800" dirty="0">
                <a:solidFill>
                  <a:srgbClr val="FFFFFF"/>
                </a:solidFill>
                <a:effectLst/>
                <a:latin typeface="Times New Roman" panose="02020603050405020304" pitchFamily="18" charset="0"/>
              </a:rPr>
              <a:t>“The </a:t>
            </a:r>
            <a:r>
              <a:rPr lang="en-US" altLang="en-US" sz="2800" b="1" dirty="0">
                <a:solidFill>
                  <a:srgbClr val="FFFFFF"/>
                </a:solidFill>
                <a:effectLst/>
                <a:latin typeface="Times New Roman" panose="02020603050405020304" pitchFamily="18" charset="0"/>
              </a:rPr>
              <a:t>human rights </a:t>
            </a:r>
            <a:r>
              <a:rPr lang="en-US" altLang="en-US" sz="2800" dirty="0">
                <a:solidFill>
                  <a:srgbClr val="FFFFFF"/>
                </a:solidFill>
                <a:effectLst/>
                <a:latin typeface="Times New Roman" panose="02020603050405020304" pitchFamily="18" charset="0"/>
              </a:rPr>
              <a:t>principles of  </a:t>
            </a:r>
            <a:r>
              <a:rPr lang="en-US" altLang="en-US" sz="2800" b="1" dirty="0">
                <a:solidFill>
                  <a:srgbClr val="FFFFFF"/>
                </a:solidFill>
                <a:effectLst/>
                <a:latin typeface="Times New Roman" panose="02020603050405020304" pitchFamily="18" charset="0"/>
              </a:rPr>
              <a:t>non-discrimination and equality </a:t>
            </a:r>
            <a:r>
              <a:rPr lang="en-US" altLang="en-US" sz="2800" dirty="0">
                <a:solidFill>
                  <a:srgbClr val="FFFFFF"/>
                </a:solidFill>
                <a:effectLst/>
                <a:latin typeface="Times New Roman" panose="02020603050405020304" pitchFamily="18" charset="0"/>
              </a:rPr>
              <a:t>also strengthen the conceptual foundation for health equity by identifying groups among whom inequalities in health status and health determinants (including </a:t>
            </a:r>
            <a:r>
              <a:rPr lang="en-US" altLang="en-US" sz="2800" i="1" u="sng" dirty="0">
                <a:solidFill>
                  <a:srgbClr val="FFC000"/>
                </a:solidFill>
                <a:effectLst/>
                <a:latin typeface="Times New Roman" panose="02020603050405020304" pitchFamily="18" charset="0"/>
              </a:rPr>
              <a:t>structural and </a:t>
            </a:r>
            <a:r>
              <a:rPr lang="en-US" altLang="en-US" sz="2800" dirty="0">
                <a:solidFill>
                  <a:srgbClr val="FFFFFF"/>
                </a:solidFill>
                <a:effectLst/>
                <a:latin typeface="Times New Roman" panose="02020603050405020304" pitchFamily="18" charset="0"/>
              </a:rPr>
              <a:t>social conditions) reflect a lack of  health equity” </a:t>
            </a:r>
          </a:p>
          <a:p>
            <a:pPr defTabSz="914400">
              <a:lnSpc>
                <a:spcPct val="90000"/>
              </a:lnSpc>
              <a:buClr>
                <a:srgbClr val="92D050"/>
              </a:buClr>
              <a:buSzPct val="100000"/>
            </a:pPr>
            <a:endParaRPr lang="en-US" altLang="en-US" sz="2400" dirty="0">
              <a:solidFill>
                <a:srgbClr val="FFFFFF"/>
              </a:solidFill>
              <a:effectLst/>
              <a:latin typeface="Times New Roman" panose="02020603050405020304" pitchFamily="18" charset="0"/>
            </a:endParaRPr>
          </a:p>
          <a:p>
            <a:pPr defTabSz="914400">
              <a:lnSpc>
                <a:spcPct val="90000"/>
              </a:lnSpc>
              <a:buClr>
                <a:srgbClr val="92D050"/>
              </a:buClr>
              <a:buSzPct val="100000"/>
            </a:pPr>
            <a:r>
              <a:rPr lang="en-US" altLang="en-US" sz="2800" dirty="0">
                <a:solidFill>
                  <a:srgbClr val="FFFFFF"/>
                </a:solidFill>
                <a:effectLst/>
                <a:latin typeface="Times New Roman" panose="02020603050405020304" pitchFamily="18" charset="0"/>
              </a:rPr>
              <a:t>“…..by construing discrimination to include not only intentional bias, but also actions with unintentionally discriminatory effects”</a:t>
            </a:r>
          </a:p>
          <a:p>
            <a:pPr defTabSz="914400">
              <a:lnSpc>
                <a:spcPct val="90000"/>
              </a:lnSpc>
              <a:buClr>
                <a:srgbClr val="92D050"/>
              </a:buClr>
              <a:buSzPct val="100000"/>
            </a:pPr>
            <a:endParaRPr lang="en-US" altLang="en-US" sz="2800" dirty="0">
              <a:solidFill>
                <a:srgbClr val="FFFFFF"/>
              </a:solidFill>
              <a:effectLst/>
              <a:latin typeface="Times New Roman" panose="02020603050405020304" pitchFamily="18" charset="0"/>
            </a:endParaRPr>
          </a:p>
          <a:p>
            <a:pPr defTabSz="914400">
              <a:lnSpc>
                <a:spcPct val="90000"/>
              </a:lnSpc>
              <a:buClr>
                <a:srgbClr val="0000FF"/>
              </a:buClr>
              <a:buFont typeface="Wingdings" panose="05000000000000000000" pitchFamily="2" charset="2"/>
              <a:buNone/>
            </a:pPr>
            <a:r>
              <a:rPr lang="en-US" altLang="en-US" sz="2800" b="1" dirty="0">
                <a:solidFill>
                  <a:prstClr val="black"/>
                </a:solidFill>
                <a:effectLst/>
                <a:latin typeface="Times New Roman" panose="02020603050405020304" pitchFamily="18" charset="0"/>
              </a:rPr>
              <a:t>	</a:t>
            </a:r>
            <a:r>
              <a:rPr lang="en-US" altLang="en-US" sz="2000" b="1" dirty="0">
                <a:solidFill>
                  <a:srgbClr val="FFC000"/>
                </a:solidFill>
                <a:effectLst/>
                <a:latin typeface="Times New Roman" panose="02020603050405020304" pitchFamily="18" charset="0"/>
              </a:rPr>
              <a:t>Excerpted With Addition From: </a:t>
            </a:r>
            <a:r>
              <a:rPr lang="en-US" altLang="en-US" sz="2000" dirty="0" err="1">
                <a:solidFill>
                  <a:srgbClr val="FFFFFF"/>
                </a:solidFill>
                <a:effectLst/>
                <a:latin typeface="Times New Roman" panose="02020603050405020304" pitchFamily="18" charset="0"/>
              </a:rPr>
              <a:t>Braverman</a:t>
            </a:r>
            <a:r>
              <a:rPr lang="en-US" altLang="en-US" sz="2000" dirty="0">
                <a:solidFill>
                  <a:srgbClr val="FFFFFF"/>
                </a:solidFill>
                <a:effectLst/>
                <a:latin typeface="Times New Roman" panose="02020603050405020304" pitchFamily="18" charset="0"/>
              </a:rPr>
              <a:t> (2010) Social Conditions, Health Equity and Human Rights  </a:t>
            </a:r>
            <a:endParaRPr lang="en-US" altLang="en-US" sz="2000" i="1" dirty="0">
              <a:solidFill>
                <a:srgbClr val="FFFFFF"/>
              </a:solidFill>
              <a:effectLst/>
              <a:latin typeface="Times New Roman" panose="02020603050405020304" pitchFamily="18" charset="0"/>
            </a:endParaRPr>
          </a:p>
        </p:txBody>
      </p:sp>
    </p:spTree>
    <p:extLst>
      <p:ext uri="{BB962C8B-B14F-4D97-AF65-F5344CB8AC3E}">
        <p14:creationId xmlns:p14="http://schemas.microsoft.com/office/powerpoint/2010/main" val="18659854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27222" y="1081297"/>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Title 2"/>
          <p:cNvSpPr txBox="1">
            <a:spLocks/>
          </p:cNvSpPr>
          <p:nvPr/>
        </p:nvSpPr>
        <p:spPr>
          <a:xfrm>
            <a:off x="486033" y="183962"/>
            <a:ext cx="11162270" cy="448390"/>
          </a:xfrm>
          <a:prstGeom prst="rect">
            <a:avLst/>
          </a:prstGeom>
        </p:spPr>
        <p:txBody>
          <a:bodyP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dirty="0">
                <a:solidFill>
                  <a:srgbClr val="FFC000"/>
                </a:solidFill>
                <a:latin typeface="Times New Roman" panose="02020603050405020304" pitchFamily="18" charset="0"/>
                <a:cs typeface="Times New Roman" panose="02020603050405020304" pitchFamily="18" charset="0"/>
                <a:sym typeface="Arial"/>
              </a:rPr>
              <a:t>THREE PRINCIPLES OF ACTION (1)</a:t>
            </a:r>
            <a:br>
              <a:rPr lang="en-US" sz="4400" b="1" dirty="0">
                <a:solidFill>
                  <a:srgbClr val="FFC000"/>
                </a:solidFill>
                <a:latin typeface="Times New Roman" panose="02020603050405020304" pitchFamily="18" charset="0"/>
                <a:cs typeface="Times New Roman" panose="02020603050405020304" pitchFamily="18" charset="0"/>
                <a:sym typeface="Arial"/>
              </a:rPr>
            </a:br>
            <a:endParaRPr lang="en-US" sz="4400" b="1" dirty="0">
              <a:solidFill>
                <a:srgbClr val="FFC000"/>
              </a:solidFill>
              <a:latin typeface="Times New Roman" panose="02020603050405020304" pitchFamily="18" charset="0"/>
              <a:cs typeface="Times New Roman" panose="02020603050405020304" pitchFamily="18" charset="0"/>
              <a:sym typeface="Arial"/>
            </a:endParaRPr>
          </a:p>
        </p:txBody>
      </p:sp>
      <p:sp>
        <p:nvSpPr>
          <p:cNvPr id="7" name="Rectangle 6"/>
          <p:cNvSpPr/>
          <p:nvPr/>
        </p:nvSpPr>
        <p:spPr>
          <a:xfrm>
            <a:off x="486032" y="1390444"/>
            <a:ext cx="11121081" cy="3046988"/>
          </a:xfrm>
          <a:prstGeom prst="rect">
            <a:avLst/>
          </a:prstGeom>
        </p:spPr>
        <p:txBody>
          <a:bodyPr wrap="square">
            <a:spAutoFit/>
          </a:bodyPr>
          <a:lstStyle/>
          <a:p>
            <a:pPr marL="514350" indent="-514350" defTabSz="914400">
              <a:buClr>
                <a:srgbClr val="92D050"/>
              </a:buClr>
              <a:buFont typeface="+mj-lt"/>
              <a:buAutoNum type="arabicPeriod"/>
            </a:pPr>
            <a:r>
              <a:rPr lang="en-US" sz="3200" kern="0" dirty="0">
                <a:solidFill>
                  <a:schemeClr val="bg1"/>
                </a:solidFill>
                <a:latin typeface="Times New Roman" panose="02020603050405020304" pitchFamily="18" charset="0"/>
                <a:cs typeface="Times New Roman" panose="02020603050405020304" pitchFamily="18" charset="0"/>
                <a:sym typeface="Arial"/>
              </a:rPr>
              <a:t>Improve the conditions of daily life – the circumstances in which people are born, grow, live, work, and age</a:t>
            </a:r>
          </a:p>
          <a:p>
            <a:pPr marL="514350" indent="-514350" defTabSz="914400">
              <a:buClr>
                <a:srgbClr val="92D050"/>
              </a:buClr>
              <a:buFont typeface="+mj-lt"/>
              <a:buAutoNum type="arabicPeriod"/>
            </a:pPr>
            <a:endParaRPr lang="en-US" sz="3200" kern="0" dirty="0">
              <a:solidFill>
                <a:schemeClr val="bg1"/>
              </a:solidFill>
              <a:latin typeface="Times New Roman" panose="02020603050405020304" pitchFamily="18" charset="0"/>
              <a:cs typeface="Times New Roman" panose="02020603050405020304" pitchFamily="18" charset="0"/>
              <a:sym typeface="Arial"/>
            </a:endParaRPr>
          </a:p>
          <a:p>
            <a:pPr marL="514350" indent="-514350" defTabSz="914400">
              <a:buClr>
                <a:srgbClr val="92D050"/>
              </a:buClr>
              <a:buFont typeface="+mj-lt"/>
              <a:buAutoNum type="arabicPeriod"/>
            </a:pPr>
            <a:r>
              <a:rPr lang="en-US" sz="3200" kern="0" dirty="0">
                <a:solidFill>
                  <a:schemeClr val="bg1"/>
                </a:solidFill>
                <a:latin typeface="Times New Roman" panose="02020603050405020304" pitchFamily="18" charset="0"/>
                <a:cs typeface="Times New Roman" panose="02020603050405020304" pitchFamily="18" charset="0"/>
                <a:sym typeface="Arial"/>
              </a:rPr>
              <a:t>Tackle the inequitable distribution of power, money, and resources – the structural drivers of those conditions of  daily life – </a:t>
            </a:r>
            <a:r>
              <a:rPr lang="en-US" sz="3200" kern="0" dirty="0" smtClean="0">
                <a:solidFill>
                  <a:schemeClr val="bg1"/>
                </a:solidFill>
                <a:latin typeface="Times New Roman" panose="02020603050405020304" pitchFamily="18" charset="0"/>
                <a:cs typeface="Times New Roman" panose="02020603050405020304" pitchFamily="18" charset="0"/>
                <a:sym typeface="Arial"/>
              </a:rPr>
              <a:t>locally, nationally and globally.</a:t>
            </a:r>
            <a:endParaRPr lang="en-US" sz="3200" kern="0" dirty="0">
              <a:solidFill>
                <a:schemeClr val="bg1"/>
              </a:solidFill>
              <a:latin typeface="Times New Roman" panose="02020603050405020304" pitchFamily="18" charset="0"/>
              <a:cs typeface="Times New Roman" panose="02020603050405020304" pitchFamily="18" charset="0"/>
              <a:sym typeface="Arial"/>
            </a:endParaRPr>
          </a:p>
        </p:txBody>
      </p:sp>
      <p:sp>
        <p:nvSpPr>
          <p:cNvPr id="8" name="TextBox 7"/>
          <p:cNvSpPr txBox="1"/>
          <p:nvPr/>
        </p:nvSpPr>
        <p:spPr>
          <a:xfrm>
            <a:off x="93892" y="5838409"/>
            <a:ext cx="12216871" cy="338554"/>
          </a:xfrm>
          <a:prstGeom prst="rect">
            <a:avLst/>
          </a:prstGeom>
          <a:noFill/>
        </p:spPr>
        <p:txBody>
          <a:bodyPr wrap="none" rtlCol="0">
            <a:spAutoFit/>
          </a:bodyPr>
          <a:lstStyle/>
          <a:p>
            <a:pPr defTabSz="914400"/>
            <a:r>
              <a:rPr lang="en-US" sz="1600" b="1" dirty="0" smtClean="0">
                <a:solidFill>
                  <a:srgbClr val="FFC000"/>
                </a:solidFill>
                <a:latin typeface="Times New Roman" panose="02020603050405020304" pitchFamily="18" charset="0"/>
                <a:cs typeface="Times New Roman" panose="02020603050405020304" pitchFamily="18" charset="0"/>
                <a:sym typeface="Arial"/>
              </a:rPr>
              <a:t>Source added to, adapted from</a:t>
            </a:r>
            <a:r>
              <a:rPr lang="en-US" sz="1600" dirty="0" smtClean="0">
                <a:solidFill>
                  <a:srgbClr val="FFC000"/>
                </a:solidFill>
                <a:latin typeface="Times New Roman" panose="02020603050405020304" pitchFamily="18" charset="0"/>
                <a:cs typeface="Times New Roman" panose="02020603050405020304" pitchFamily="18" charset="0"/>
                <a:sym typeface="Arial"/>
              </a:rPr>
              <a:t>:</a:t>
            </a:r>
            <a:r>
              <a:rPr lang="en-US" sz="1600" dirty="0" smtClean="0">
                <a:solidFill>
                  <a:srgbClr val="FFFF00"/>
                </a:solidFill>
                <a:latin typeface="Times New Roman" panose="02020603050405020304" pitchFamily="18" charset="0"/>
                <a:cs typeface="Times New Roman" panose="02020603050405020304" pitchFamily="18" charset="0"/>
                <a:sym typeface="Arial"/>
              </a:rPr>
              <a:t> </a:t>
            </a:r>
            <a:r>
              <a:rPr lang="en-US" sz="1600" dirty="0">
                <a:solidFill>
                  <a:schemeClr val="bg1"/>
                </a:solidFill>
                <a:latin typeface="Times New Roman" panose="02020603050405020304" pitchFamily="18" charset="0"/>
                <a:cs typeface="Times New Roman" panose="02020603050405020304" pitchFamily="18" charset="0"/>
                <a:sym typeface="Arial"/>
              </a:rPr>
              <a:t>Strategic Practices Build a Health Equity Movement from Health </a:t>
            </a:r>
            <a:r>
              <a:rPr lang="en-US" sz="1600" dirty="0" err="1">
                <a:solidFill>
                  <a:schemeClr val="bg1"/>
                </a:solidFill>
                <a:latin typeface="Times New Roman" panose="02020603050405020304" pitchFamily="18" charset="0"/>
                <a:cs typeface="Times New Roman" panose="02020603050405020304" pitchFamily="18" charset="0"/>
                <a:sym typeface="Arial"/>
              </a:rPr>
              <a:t>EquityGuide.Org</a:t>
            </a:r>
            <a:r>
              <a:rPr lang="en-US" sz="1600" dirty="0">
                <a:solidFill>
                  <a:schemeClr val="bg1"/>
                </a:solidFill>
                <a:latin typeface="Times New Roman" panose="02020603050405020304" pitchFamily="18" charset="0"/>
                <a:cs typeface="Times New Roman" panose="02020603050405020304" pitchFamily="18" charset="0"/>
                <a:sym typeface="Arial"/>
              </a:rPr>
              <a:t> (retrieved January 25, 2018) </a:t>
            </a:r>
          </a:p>
        </p:txBody>
      </p:sp>
    </p:spTree>
    <p:extLst>
      <p:ext uri="{BB962C8B-B14F-4D97-AF65-F5344CB8AC3E}">
        <p14:creationId xmlns:p14="http://schemas.microsoft.com/office/powerpoint/2010/main" val="116846151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02507" y="908425"/>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Title 1"/>
          <p:cNvSpPr txBox="1">
            <a:spLocks/>
          </p:cNvSpPr>
          <p:nvPr/>
        </p:nvSpPr>
        <p:spPr>
          <a:xfrm>
            <a:off x="486032" y="103670"/>
            <a:ext cx="11079892" cy="571500"/>
          </a:xfrm>
          <a:prstGeom prst="rect">
            <a:avLst/>
          </a:prstGeom>
        </p:spPr>
        <p:txBody>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en-US" sz="4400" b="1" dirty="0">
                <a:solidFill>
                  <a:srgbClr val="FFC000"/>
                </a:solidFill>
                <a:latin typeface="Times New Roman" panose="02020603050405020304" pitchFamily="18" charset="0"/>
                <a:cs typeface="Times New Roman" panose="02020603050405020304" pitchFamily="18" charset="0"/>
                <a:sym typeface="Arial"/>
              </a:rPr>
              <a:t>THREE PRINCIPLES OF ACTION (2)</a:t>
            </a:r>
            <a:endParaRPr lang="en-US" sz="4400" dirty="0">
              <a:solidFill>
                <a:srgbClr val="FFC000"/>
              </a:solidFill>
              <a:latin typeface="Calibri"/>
              <a:sym typeface="Arial"/>
            </a:endParaRPr>
          </a:p>
        </p:txBody>
      </p:sp>
      <p:sp>
        <p:nvSpPr>
          <p:cNvPr id="7" name="Content Placeholder 2"/>
          <p:cNvSpPr txBox="1">
            <a:spLocks/>
          </p:cNvSpPr>
          <p:nvPr/>
        </p:nvSpPr>
        <p:spPr>
          <a:xfrm>
            <a:off x="502507" y="1054555"/>
            <a:ext cx="11079892" cy="4936524"/>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Clr>
                <a:srgbClr val="92D050"/>
              </a:buClr>
              <a:buNone/>
            </a:pPr>
            <a:r>
              <a:rPr lang="en-US" sz="3200" b="1" u="sng" dirty="0">
                <a:solidFill>
                  <a:srgbClr val="FFFF00"/>
                </a:solidFill>
                <a:latin typeface="Times New Roman" panose="02020603050405020304" pitchFamily="18" charset="0"/>
                <a:cs typeface="Times New Roman" panose="02020603050405020304" pitchFamily="18" charset="0"/>
              </a:rPr>
              <a:t>Action #3</a:t>
            </a:r>
          </a:p>
          <a:p>
            <a:pPr>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Measure the problem </a:t>
            </a:r>
          </a:p>
          <a:p>
            <a:pPr>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Evaluate </a:t>
            </a:r>
            <a:r>
              <a:rPr lang="en-US" sz="2800" dirty="0" smtClean="0">
                <a:solidFill>
                  <a:schemeClr val="bg1"/>
                </a:solidFill>
                <a:latin typeface="Times New Roman" panose="02020603050405020304" pitchFamily="18" charset="0"/>
                <a:cs typeface="Times New Roman" panose="02020603050405020304" pitchFamily="18" charset="0"/>
              </a:rPr>
              <a:t>actions – focus on outcomes (utility)</a:t>
            </a:r>
            <a:endParaRPr lang="en-US" sz="2800" dirty="0">
              <a:solidFill>
                <a:schemeClr val="bg1"/>
              </a:solidFill>
              <a:latin typeface="Times New Roman" panose="02020603050405020304" pitchFamily="18" charset="0"/>
              <a:cs typeface="Times New Roman" panose="02020603050405020304" pitchFamily="18" charset="0"/>
            </a:endParaRPr>
          </a:p>
          <a:p>
            <a:pPr>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Expand the  knowledge base </a:t>
            </a:r>
          </a:p>
          <a:p>
            <a:pPr>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Develop a workforce that is trained in the </a:t>
            </a:r>
            <a:r>
              <a:rPr lang="en-US" sz="2800" dirty="0" smtClean="0">
                <a:solidFill>
                  <a:schemeClr val="bg1"/>
                </a:solidFill>
                <a:latin typeface="Times New Roman" panose="02020603050405020304" pitchFamily="18" charset="0"/>
                <a:cs typeface="Times New Roman" panose="02020603050405020304" pitchFamily="18" charset="0"/>
              </a:rPr>
              <a:t>recognition and addressing the structural and social </a:t>
            </a:r>
            <a:r>
              <a:rPr lang="en-US" sz="2800" dirty="0">
                <a:solidFill>
                  <a:schemeClr val="bg1"/>
                </a:solidFill>
                <a:latin typeface="Times New Roman" panose="02020603050405020304" pitchFamily="18" charset="0"/>
                <a:cs typeface="Times New Roman" panose="02020603050405020304" pitchFamily="18" charset="0"/>
              </a:rPr>
              <a:t>determinants of health</a:t>
            </a:r>
          </a:p>
          <a:p>
            <a:pPr>
              <a:buClr>
                <a:srgbClr val="92D050"/>
              </a:buClr>
              <a:buFont typeface="Wingdings 2" panose="05020102010507070707" pitchFamily="18" charset="2"/>
              <a:buChar char=""/>
            </a:pPr>
            <a:r>
              <a:rPr lang="en-US" sz="2800" dirty="0">
                <a:solidFill>
                  <a:schemeClr val="bg1"/>
                </a:solidFill>
                <a:latin typeface="Times New Roman" panose="02020603050405020304" pitchFamily="18" charset="0"/>
                <a:cs typeface="Times New Roman" panose="02020603050405020304" pitchFamily="18" charset="0"/>
              </a:rPr>
              <a:t>Raise public </a:t>
            </a:r>
            <a:r>
              <a:rPr lang="en-US" sz="2800" dirty="0" smtClean="0">
                <a:solidFill>
                  <a:schemeClr val="bg1"/>
                </a:solidFill>
                <a:latin typeface="Times New Roman" panose="02020603050405020304" pitchFamily="18" charset="0"/>
                <a:cs typeface="Times New Roman" panose="02020603050405020304" pitchFamily="18" charset="0"/>
              </a:rPr>
              <a:t>awareness and create mechanisms for </a:t>
            </a:r>
            <a:r>
              <a:rPr lang="en-US" sz="2800" b="1" dirty="0" smtClean="0">
                <a:solidFill>
                  <a:schemeClr val="bg1"/>
                </a:solidFill>
                <a:latin typeface="Times New Roman" panose="02020603050405020304" pitchFamily="18" charset="0"/>
                <a:cs typeface="Times New Roman" panose="02020603050405020304" pitchFamily="18" charset="0"/>
              </a:rPr>
              <a:t>engaged action </a:t>
            </a:r>
            <a:r>
              <a:rPr lang="en-US" sz="2800" dirty="0" smtClean="0">
                <a:solidFill>
                  <a:schemeClr val="bg1"/>
                </a:solidFill>
                <a:latin typeface="Times New Roman" panose="02020603050405020304" pitchFamily="18" charset="0"/>
                <a:cs typeface="Times New Roman" panose="02020603050405020304" pitchFamily="18" charset="0"/>
              </a:rPr>
              <a:t>addressing structural and social </a:t>
            </a:r>
            <a:r>
              <a:rPr lang="en-US" sz="2800" dirty="0">
                <a:solidFill>
                  <a:schemeClr val="bg1"/>
                </a:solidFill>
                <a:latin typeface="Times New Roman" panose="02020603050405020304" pitchFamily="18" charset="0"/>
                <a:cs typeface="Times New Roman" panose="02020603050405020304" pitchFamily="18" charset="0"/>
              </a:rPr>
              <a:t>determinants of </a:t>
            </a:r>
            <a:r>
              <a:rPr lang="en-US" sz="2800" dirty="0" smtClean="0">
                <a:solidFill>
                  <a:schemeClr val="bg1"/>
                </a:solidFill>
                <a:latin typeface="Times New Roman" panose="02020603050405020304" pitchFamily="18" charset="0"/>
                <a:cs typeface="Times New Roman" panose="02020603050405020304" pitchFamily="18" charset="0"/>
              </a:rPr>
              <a:t>health </a:t>
            </a:r>
          </a:p>
          <a:p>
            <a:pPr lvl="1">
              <a:buClr>
                <a:srgbClr val="92D050"/>
              </a:buClr>
              <a:buFont typeface="Wingdings 2" panose="05020102010507070707" pitchFamily="18" charset="2"/>
              <a:buChar char=""/>
            </a:pPr>
            <a:r>
              <a:rPr lang="en-US" sz="2800" dirty="0" smtClean="0">
                <a:solidFill>
                  <a:schemeClr val="bg1"/>
                </a:solidFill>
                <a:latin typeface="Times New Roman" panose="02020603050405020304" pitchFamily="18" charset="0"/>
                <a:cs typeface="Times New Roman" panose="02020603050405020304" pitchFamily="18" charset="0"/>
              </a:rPr>
              <a:t>achieving optimal wellbeing, </a:t>
            </a:r>
            <a:r>
              <a:rPr lang="en-US" sz="2800" dirty="0">
                <a:solidFill>
                  <a:schemeClr val="bg1"/>
                </a:solidFill>
                <a:latin typeface="Times New Roman" panose="02020603050405020304" pitchFamily="18" charset="0"/>
                <a:cs typeface="Times New Roman" panose="02020603050405020304" pitchFamily="18" charset="0"/>
              </a:rPr>
              <a:t>social and economic </a:t>
            </a:r>
            <a:r>
              <a:rPr lang="en-US" sz="2800" dirty="0" smtClean="0">
                <a:solidFill>
                  <a:schemeClr val="bg1"/>
                </a:solidFill>
                <a:latin typeface="Times New Roman" panose="02020603050405020304" pitchFamily="18" charset="0"/>
                <a:cs typeface="Times New Roman" panose="02020603050405020304" pitchFamily="18" charset="0"/>
              </a:rPr>
              <a:t>attainment</a:t>
            </a:r>
            <a:endParaRPr lang="en-US" sz="2800" dirty="0">
              <a:solidFill>
                <a:schemeClr val="bg1"/>
              </a:solidFill>
              <a:latin typeface="Times New Roman" panose="02020603050405020304" pitchFamily="18" charset="0"/>
              <a:cs typeface="Times New Roman" panose="02020603050405020304" pitchFamily="18" charset="0"/>
            </a:endParaRPr>
          </a:p>
          <a:p>
            <a:pPr>
              <a:buClr>
                <a:srgbClr val="92D050"/>
              </a:buClr>
              <a:buFont typeface="Wingdings 2" panose="05020102010507070707" pitchFamily="18" charset="2"/>
              <a:buChar char=""/>
            </a:pPr>
            <a:endParaRPr lang="en-US" sz="3000" dirty="0">
              <a:solidFill>
                <a:schemeClr val="bg1"/>
              </a:solidFill>
              <a:latin typeface="Times New Roman" panose="02020603050405020304" pitchFamily="18" charset="0"/>
              <a:cs typeface="Times New Roman" panose="02020603050405020304" pitchFamily="18" charset="0"/>
            </a:endParaRPr>
          </a:p>
          <a:p>
            <a:pPr>
              <a:buClr>
                <a:srgbClr val="92D050"/>
              </a:buClr>
              <a:buFont typeface="Wingdings 2" panose="05020102010507070707" pitchFamily="18" charset="2"/>
              <a:buChar char=""/>
            </a:pP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406" y="5960286"/>
            <a:ext cx="12113188" cy="338554"/>
          </a:xfrm>
          <a:prstGeom prst="rect">
            <a:avLst/>
          </a:prstGeom>
          <a:noFill/>
        </p:spPr>
        <p:txBody>
          <a:bodyPr wrap="none" rtlCol="0">
            <a:spAutoFit/>
          </a:bodyPr>
          <a:lstStyle/>
          <a:p>
            <a:pPr defTabSz="914400"/>
            <a:r>
              <a:rPr lang="en-US" sz="1600" b="1" dirty="0">
                <a:solidFill>
                  <a:srgbClr val="FFC000"/>
                </a:solidFill>
                <a:latin typeface="Times New Roman" panose="02020603050405020304" pitchFamily="18" charset="0"/>
                <a:cs typeface="Times New Roman" panose="02020603050405020304" pitchFamily="18" charset="0"/>
                <a:sym typeface="Arial"/>
              </a:rPr>
              <a:t>Source</a:t>
            </a:r>
            <a:r>
              <a:rPr lang="en-US" sz="1600" dirty="0">
                <a:solidFill>
                  <a:srgbClr val="FFC000"/>
                </a:solidFill>
                <a:latin typeface="Times New Roman" panose="02020603050405020304" pitchFamily="18" charset="0"/>
                <a:cs typeface="Times New Roman" panose="02020603050405020304" pitchFamily="18" charset="0"/>
                <a:sym typeface="Arial"/>
              </a:rPr>
              <a:t>: </a:t>
            </a:r>
            <a:r>
              <a:rPr lang="en-US" sz="1600" dirty="0" smtClean="0">
                <a:solidFill>
                  <a:srgbClr val="FFC000"/>
                </a:solidFill>
                <a:latin typeface="Times New Roman" panose="02020603050405020304" pitchFamily="18" charset="0"/>
                <a:cs typeface="Times New Roman" panose="02020603050405020304" pitchFamily="18" charset="0"/>
                <a:sym typeface="Arial"/>
              </a:rPr>
              <a:t>added to, Adapted </a:t>
            </a:r>
            <a:r>
              <a:rPr lang="en-US" sz="1600" dirty="0">
                <a:solidFill>
                  <a:srgbClr val="FFC000"/>
                </a:solidFill>
                <a:latin typeface="Times New Roman" panose="02020603050405020304" pitchFamily="18" charset="0"/>
                <a:cs typeface="Times New Roman" panose="02020603050405020304" pitchFamily="18" charset="0"/>
                <a:sym typeface="Arial"/>
              </a:rPr>
              <a:t>From </a:t>
            </a:r>
            <a:r>
              <a:rPr lang="en-US" sz="1600" dirty="0" smtClean="0">
                <a:solidFill>
                  <a:schemeClr val="bg1"/>
                </a:solidFill>
                <a:latin typeface="Times New Roman" panose="02020603050405020304" pitchFamily="18" charset="0"/>
                <a:cs typeface="Times New Roman" panose="02020603050405020304" pitchFamily="18" charset="0"/>
                <a:sym typeface="Arial"/>
              </a:rPr>
              <a:t>Strategic </a:t>
            </a:r>
            <a:r>
              <a:rPr lang="en-US" sz="1600" dirty="0">
                <a:solidFill>
                  <a:schemeClr val="bg1"/>
                </a:solidFill>
                <a:latin typeface="Times New Roman" panose="02020603050405020304" pitchFamily="18" charset="0"/>
                <a:cs typeface="Times New Roman" panose="02020603050405020304" pitchFamily="18" charset="0"/>
                <a:sym typeface="Arial"/>
              </a:rPr>
              <a:t>Practices Build a Health Equity Movement from Health </a:t>
            </a:r>
            <a:r>
              <a:rPr lang="en-US" sz="1600" dirty="0" err="1">
                <a:solidFill>
                  <a:schemeClr val="bg1"/>
                </a:solidFill>
                <a:latin typeface="Times New Roman" panose="02020603050405020304" pitchFamily="18" charset="0"/>
                <a:cs typeface="Times New Roman" panose="02020603050405020304" pitchFamily="18" charset="0"/>
                <a:sym typeface="Arial"/>
              </a:rPr>
              <a:t>EquityGuide.Org</a:t>
            </a:r>
            <a:r>
              <a:rPr lang="en-US" sz="1600" dirty="0">
                <a:solidFill>
                  <a:schemeClr val="bg1"/>
                </a:solidFill>
                <a:latin typeface="Times New Roman" panose="02020603050405020304" pitchFamily="18" charset="0"/>
                <a:cs typeface="Times New Roman" panose="02020603050405020304" pitchFamily="18" charset="0"/>
                <a:sym typeface="Arial"/>
              </a:rPr>
              <a:t> (retrieved January 25, 2018) </a:t>
            </a:r>
          </a:p>
        </p:txBody>
      </p:sp>
    </p:spTree>
    <p:extLst>
      <p:ext uri="{BB962C8B-B14F-4D97-AF65-F5344CB8AC3E}">
        <p14:creationId xmlns:p14="http://schemas.microsoft.com/office/powerpoint/2010/main" val="293671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6" name="Shape 436"/>
          <p:cNvSpPr txBox="1">
            <a:spLocks/>
          </p:cNvSpPr>
          <p:nvPr/>
        </p:nvSpPr>
        <p:spPr>
          <a:xfrm>
            <a:off x="2970786" y="2369712"/>
            <a:ext cx="5766955" cy="944403"/>
          </a:xfrm>
          <a:prstGeom prst="rect">
            <a:avLst/>
          </a:prstGeom>
          <a:noFill/>
          <a:ln>
            <a:noFill/>
          </a:ln>
        </p:spPr>
        <p:txBody>
          <a:bodyPr vert="horz" wrap="square" lIns="68569" tIns="34275" rIns="68569" bIns="34275" rtlCol="0" anchor="t" anchorCtr="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gn="ctr">
              <a:spcBef>
                <a:spcPts val="0"/>
              </a:spcBef>
              <a:buClr>
                <a:srgbClr val="FFFF00"/>
              </a:buClr>
              <a:buSzPct val="25000"/>
              <a:buFont typeface="Arial" panose="020B0604020202020204" pitchFamily="34" charset="0"/>
              <a:buNone/>
            </a:pPr>
            <a:r>
              <a:rPr lang="en-US" sz="6000" b="1" dirty="0">
                <a:solidFill>
                  <a:srgbClr val="FFC000"/>
                </a:solidFill>
                <a:latin typeface="Times New Roman"/>
                <a:ea typeface="Times New Roman"/>
                <a:cs typeface="Times New Roman"/>
                <a:sym typeface="Times New Roman"/>
              </a:rPr>
              <a:t>IN CLOSING</a:t>
            </a:r>
          </a:p>
        </p:txBody>
      </p:sp>
    </p:spTree>
    <p:extLst>
      <p:ext uri="{BB962C8B-B14F-4D97-AF65-F5344CB8AC3E}">
        <p14:creationId xmlns:p14="http://schemas.microsoft.com/office/powerpoint/2010/main" val="425458911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6" name="Shape 220"/>
          <p:cNvSpPr txBox="1">
            <a:spLocks/>
          </p:cNvSpPr>
          <p:nvPr/>
        </p:nvSpPr>
        <p:spPr>
          <a:xfrm>
            <a:off x="411893" y="230192"/>
            <a:ext cx="10740080" cy="1001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70C0"/>
              </a:buClr>
              <a:buSzPts val="3200"/>
              <a:buFont typeface="Arial"/>
              <a:buNone/>
              <a:defRPr sz="3000" b="0" i="0" u="none" strike="noStrike" cap="none">
                <a:solidFill>
                  <a:srgbClr val="0B65B7"/>
                </a:solidFill>
                <a:latin typeface="Arial Black"/>
                <a:ea typeface="Arial Black"/>
                <a:cs typeface="Arial Black"/>
                <a:sym typeface="Arial Black"/>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defTabSz="914400" fontAlgn="base"/>
            <a:r>
              <a:rPr lang="en-US" sz="3600" b="1" i="1" kern="0" dirty="0">
                <a:solidFill>
                  <a:schemeClr val="bg1"/>
                </a:solidFill>
                <a:latin typeface="Times New Roman" panose="02020603050405020304" pitchFamily="18" charset="0"/>
                <a:cs typeface="Times New Roman" panose="02020603050405020304" pitchFamily="18" charset="0"/>
              </a:rPr>
              <a:t>“We have never seen health as a right</a:t>
            </a:r>
          </a:p>
          <a:p>
            <a:pPr defTabSz="914400" fontAlgn="base"/>
            <a:r>
              <a:rPr lang="en-US" sz="3600" b="1" i="1" kern="0" dirty="0">
                <a:solidFill>
                  <a:schemeClr val="bg1"/>
                </a:solidFill>
                <a:latin typeface="Times New Roman" panose="02020603050405020304" pitchFamily="18" charset="0"/>
                <a:cs typeface="Times New Roman" panose="02020603050405020304" pitchFamily="18" charset="0"/>
              </a:rPr>
              <a:t>It has been conceived as a privilege, available only to those who can afford it</a:t>
            </a:r>
          </a:p>
          <a:p>
            <a:pPr defTabSz="914400" fontAlgn="base"/>
            <a:r>
              <a:rPr lang="en-US" sz="3600" b="1" i="1" kern="0" dirty="0">
                <a:solidFill>
                  <a:schemeClr val="bg1"/>
                </a:solidFill>
                <a:latin typeface="Times New Roman" panose="02020603050405020304" pitchFamily="18" charset="0"/>
                <a:cs typeface="Times New Roman" panose="02020603050405020304" pitchFamily="18" charset="0"/>
              </a:rPr>
              <a:t>This is the real reason the American health care system is in such a scandalous state”</a:t>
            </a:r>
          </a:p>
          <a:p>
            <a:pPr algn="r" defTabSz="914400" fontAlgn="base">
              <a:spcBef>
                <a:spcPts val="0"/>
              </a:spcBef>
            </a:pPr>
            <a:r>
              <a:rPr lang="en-US" sz="3600" kern="0" dirty="0" smtClean="0">
                <a:solidFill>
                  <a:schemeClr val="bg1"/>
                </a:solidFill>
                <a:latin typeface="Times New Roman" panose="02020603050405020304" pitchFamily="18" charset="0"/>
                <a:cs typeface="Times New Roman" panose="02020603050405020304" pitchFamily="18" charset="0"/>
              </a:rPr>
              <a:t>From:</a:t>
            </a:r>
          </a:p>
          <a:p>
            <a:pPr algn="r" defTabSz="914400" fontAlgn="base">
              <a:spcBef>
                <a:spcPts val="0"/>
              </a:spcBef>
            </a:pPr>
            <a:r>
              <a:rPr lang="en-US" sz="3600" kern="0" dirty="0" smtClean="0">
                <a:solidFill>
                  <a:schemeClr val="bg1"/>
                </a:solidFill>
                <a:latin typeface="Times New Roman" panose="02020603050405020304" pitchFamily="18" charset="0"/>
                <a:cs typeface="Times New Roman" panose="02020603050405020304" pitchFamily="18" charset="0"/>
              </a:rPr>
              <a:t>Shirley </a:t>
            </a:r>
            <a:r>
              <a:rPr lang="en-US" sz="3600" kern="0" dirty="0">
                <a:solidFill>
                  <a:schemeClr val="bg1"/>
                </a:solidFill>
                <a:latin typeface="Times New Roman" panose="02020603050405020304" pitchFamily="18" charset="0"/>
                <a:cs typeface="Times New Roman" panose="02020603050405020304" pitchFamily="18" charset="0"/>
              </a:rPr>
              <a:t>Chisholm</a:t>
            </a:r>
          </a:p>
          <a:p>
            <a:pPr algn="r" defTabSz="914400" fontAlgn="base">
              <a:spcBef>
                <a:spcPts val="0"/>
              </a:spcBef>
            </a:pPr>
            <a:r>
              <a:rPr lang="en-US" sz="3600" kern="0" dirty="0">
                <a:solidFill>
                  <a:schemeClr val="bg1"/>
                </a:solidFill>
                <a:latin typeface="Times New Roman" panose="02020603050405020304" pitchFamily="18" charset="0"/>
                <a:cs typeface="Times New Roman" panose="02020603050405020304" pitchFamily="18" charset="0"/>
              </a:rPr>
              <a:t>Member </a:t>
            </a:r>
          </a:p>
          <a:p>
            <a:pPr algn="r" defTabSz="914400" fontAlgn="base">
              <a:spcBef>
                <a:spcPts val="0"/>
              </a:spcBef>
            </a:pPr>
            <a:r>
              <a:rPr lang="en-US" sz="3600" kern="0" dirty="0">
                <a:solidFill>
                  <a:schemeClr val="bg1"/>
                </a:solidFill>
                <a:latin typeface="Times New Roman" panose="02020603050405020304" pitchFamily="18" charset="0"/>
                <a:cs typeface="Times New Roman" panose="02020603050405020304" pitchFamily="18" charset="0"/>
              </a:rPr>
              <a:t>U.S. House of Representatives, </a:t>
            </a:r>
          </a:p>
          <a:p>
            <a:pPr algn="r" defTabSz="914400" fontAlgn="base">
              <a:spcBef>
                <a:spcPts val="0"/>
              </a:spcBef>
            </a:pPr>
            <a:r>
              <a:rPr lang="en-US" sz="3600" kern="0" dirty="0">
                <a:solidFill>
                  <a:schemeClr val="bg1"/>
                </a:solidFill>
                <a:latin typeface="Times New Roman" panose="02020603050405020304" pitchFamily="18" charset="0"/>
                <a:cs typeface="Times New Roman" panose="02020603050405020304" pitchFamily="18" charset="0"/>
              </a:rPr>
              <a:t>1969 to 1983</a:t>
            </a:r>
          </a:p>
        </p:txBody>
      </p:sp>
    </p:spTree>
    <p:extLst>
      <p:ext uri="{BB962C8B-B14F-4D97-AF65-F5344CB8AC3E}">
        <p14:creationId xmlns:p14="http://schemas.microsoft.com/office/powerpoint/2010/main" val="375096287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7813"/>
            <a:ext cx="12192000" cy="6358128"/>
          </a:xfrm>
          <a:prstGeom prst="rect">
            <a:avLst/>
          </a:prstGeom>
        </p:spPr>
      </p:pic>
      <p:sp>
        <p:nvSpPr>
          <p:cNvPr id="5" name="Line 5"/>
          <p:cNvSpPr>
            <a:spLocks noChangeShapeType="1"/>
          </p:cNvSpPr>
          <p:nvPr/>
        </p:nvSpPr>
        <p:spPr bwMode="auto">
          <a:xfrm flipV="1">
            <a:off x="523102" y="1678371"/>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Shape 195"/>
          <p:cNvSpPr txBox="1">
            <a:spLocks/>
          </p:cNvSpPr>
          <p:nvPr/>
        </p:nvSpPr>
        <p:spPr>
          <a:xfrm>
            <a:off x="486032" y="1981298"/>
            <a:ext cx="11079892" cy="3643478"/>
          </a:xfrm>
          <a:prstGeom prst="rect">
            <a:avLst/>
          </a:prstGeom>
          <a:noFill/>
          <a:ln>
            <a:noFill/>
          </a:ln>
        </p:spPr>
        <p:txBody>
          <a:bodyPr vert="horz" wrap="square" lIns="68569" tIns="68569" rIns="68569" bIns="68569" rtlCol="0" anchor="t" anchorCtr="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SzPct val="120000"/>
              <a:buFont typeface="Arial" panose="020B0604020202020204" pitchFamily="34" charset="0"/>
              <a:buNone/>
            </a:pPr>
            <a:r>
              <a:rPr lang="en-US" sz="3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sz="3200" dirty="0" smtClean="0">
                <a:solidFill>
                  <a:schemeClr val="bg1"/>
                </a:solidFill>
                <a:latin typeface="Times New Roman" panose="02020603050405020304" pitchFamily="18" charset="0"/>
                <a:cs typeface="Times New Roman" panose="02020603050405020304" pitchFamily="18" charset="0"/>
              </a:rPr>
              <a:t>However</a:t>
            </a:r>
            <a:r>
              <a:rPr lang="en-US" sz="3200" dirty="0">
                <a:solidFill>
                  <a:schemeClr val="bg1"/>
                </a:solidFill>
                <a:latin typeface="Times New Roman" panose="02020603050405020304" pitchFamily="18" charset="0"/>
                <a:cs typeface="Times New Roman" panose="02020603050405020304" pitchFamily="18" charset="0"/>
              </a:rPr>
              <a:t>, even within the public health field, making an earnest shift toward health equity means having that “uncomfortable” conversation—we must also look inward and ask how our actions may perpetuate feelings of exclusion among the most vulnerable.</a:t>
            </a:r>
          </a:p>
          <a:p>
            <a:pPr marL="0" indent="0">
              <a:buSzPct val="120000"/>
              <a:buFont typeface="Arial" panose="020B0604020202020204" pitchFamily="34" charset="0"/>
              <a:buNone/>
            </a:pPr>
            <a:r>
              <a:rPr lang="en-US" sz="3200" dirty="0">
                <a:solidFill>
                  <a:schemeClr val="bg1"/>
                </a:solidFill>
                <a:latin typeface="Times New Roman" panose="02020603050405020304" pitchFamily="18" charset="0"/>
                <a:cs typeface="Times New Roman" panose="02020603050405020304" pitchFamily="18" charset="0"/>
              </a:rPr>
              <a:t>How can we build relationships of genuine trust?” </a:t>
            </a:r>
          </a:p>
        </p:txBody>
      </p:sp>
      <p:sp>
        <p:nvSpPr>
          <p:cNvPr id="7" name="Shape 196"/>
          <p:cNvSpPr txBox="1">
            <a:spLocks/>
          </p:cNvSpPr>
          <p:nvPr/>
        </p:nvSpPr>
        <p:spPr>
          <a:xfrm>
            <a:off x="411892" y="74519"/>
            <a:ext cx="11154032" cy="400050"/>
          </a:xfrm>
          <a:prstGeom prst="rect">
            <a:avLst/>
          </a:prstGeom>
          <a:noFill/>
          <a:ln>
            <a:noFill/>
          </a:ln>
        </p:spPr>
        <p:txBody>
          <a:bodyPr vert="horz" wrap="square" lIns="68569" tIns="68569" rIns="68569" bIns="68569" rtlCol="0" anchor="t" anchorCtr="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57175" marR="0" lvl="0" indent="-257175" algn="ctr" defTabSz="685800" rtl="0" eaLnBrk="1" fontAlgn="auto" latinLnBrk="0" hangingPunct="1">
              <a:lnSpc>
                <a:spcPct val="100000"/>
              </a:lnSpc>
              <a:spcBef>
                <a:spcPts val="0"/>
              </a:spcBef>
              <a:spcAft>
                <a:spcPts val="0"/>
              </a:spcAft>
              <a:buClr>
                <a:srgbClr val="0070C0"/>
              </a:buClr>
              <a:buSzPct val="25000"/>
              <a:buFont typeface="Arial" panose="020B0604020202020204" pitchFamily="34" charset="0"/>
              <a:buNone/>
              <a:tabLst/>
              <a:defRPr/>
            </a:pPr>
            <a:r>
              <a:rPr kumimoji="0" lang="en-US" sz="44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Public Health and Our Partners have a vital role in the health equity </a:t>
            </a:r>
            <a:r>
              <a:rPr kumimoji="0" lang="en-US" sz="4400" b="1" i="0" u="none" strike="noStrike" kern="1200" cap="none" spc="0" normalizeH="0" baseline="0" noProof="0" dirty="0" smtClean="0">
                <a:ln>
                  <a:noFill/>
                </a:ln>
                <a:solidFill>
                  <a:srgbClr val="FFC000"/>
                </a:solidFill>
                <a:effectLst/>
                <a:uLnTx/>
                <a:uFillTx/>
                <a:latin typeface="Times New Roman" panose="02020603050405020304" pitchFamily="18" charset="0"/>
                <a:cs typeface="Times New Roman" panose="02020603050405020304" pitchFamily="18" charset="0"/>
              </a:rPr>
              <a:t>movement</a:t>
            </a:r>
            <a:endParaRPr kumimoji="0" lang="en-US" sz="44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endParaRPr>
          </a:p>
          <a:p>
            <a:pPr marL="257175" marR="0" lvl="0" indent="-257175" algn="ctr" defTabSz="685800" rtl="0" eaLnBrk="1" fontAlgn="auto" latinLnBrk="0" hangingPunct="1">
              <a:lnSpc>
                <a:spcPct val="100000"/>
              </a:lnSpc>
              <a:spcBef>
                <a:spcPts val="0"/>
              </a:spcBef>
              <a:spcAft>
                <a:spcPts val="0"/>
              </a:spcAft>
              <a:buClr>
                <a:srgbClr val="0070C0"/>
              </a:buClr>
              <a:buSzPct val="25000"/>
              <a:buFont typeface="Arial" panose="020B0604020202020204" pitchFamily="34" charset="0"/>
              <a:buNone/>
              <a:tabLst/>
              <a:defRPr/>
            </a:pPr>
            <a:endParaRPr kumimoji="0" lang="en-US" sz="4400" b="1" i="0" u="none" strike="noStrike" kern="1200" cap="none" spc="0" normalizeH="0" baseline="0" noProof="0" dirty="0">
              <a:ln>
                <a:noFill/>
              </a:ln>
              <a:solidFill>
                <a:srgbClr val="FFC000"/>
              </a:solidFill>
              <a:effectLst/>
              <a:uLnTx/>
              <a:uFillTx/>
              <a:latin typeface="Times New Roman"/>
              <a:ea typeface="Times New Roman"/>
              <a:cs typeface="Times New Roman"/>
              <a:sym typeface="Times New Roman"/>
            </a:endParaRPr>
          </a:p>
        </p:txBody>
      </p:sp>
      <p:sp>
        <p:nvSpPr>
          <p:cNvPr id="8" name="TextBox 7"/>
          <p:cNvSpPr txBox="1"/>
          <p:nvPr/>
        </p:nvSpPr>
        <p:spPr>
          <a:xfrm>
            <a:off x="556054" y="5559660"/>
            <a:ext cx="10902779" cy="707886"/>
          </a:xfrm>
          <a:prstGeom prst="rect">
            <a:avLst/>
          </a:prstGeom>
          <a:noFill/>
        </p:spPr>
        <p:txBody>
          <a:bodyPr wrap="square" rtlCol="0">
            <a:spAutoFit/>
          </a:bodyPr>
          <a:lstStyle/>
          <a:p>
            <a:pPr marL="257175" defTabSz="914400">
              <a:spcBef>
                <a:spcPct val="20000"/>
              </a:spcBef>
            </a:pPr>
            <a:r>
              <a:rPr lang="en-US" sz="2000" b="1" dirty="0">
                <a:solidFill>
                  <a:srgbClr val="FFC000"/>
                </a:solidFill>
                <a:latin typeface="Times New Roman" panose="02020603050405020304" pitchFamily="18" charset="0"/>
                <a:cs typeface="Times New Roman" panose="02020603050405020304" pitchFamily="18" charset="0"/>
                <a:sym typeface="Arial"/>
              </a:rPr>
              <a:t>Source: </a:t>
            </a:r>
            <a:r>
              <a:rPr lang="en-US" sz="2000" dirty="0">
                <a:solidFill>
                  <a:schemeClr val="bg1"/>
                </a:solidFill>
                <a:latin typeface="Times New Roman" panose="02020603050405020304" pitchFamily="18" charset="0"/>
                <a:cs typeface="Times New Roman" panose="02020603050405020304" pitchFamily="18" charset="0"/>
                <a:sym typeface="Arial"/>
              </a:rPr>
              <a:t>G. C. Benjamin, MD  1 9 May, 2 0 1 5 in “Health Equity and Social Justice: A Health Improvement Tool”, in </a:t>
            </a:r>
            <a:r>
              <a:rPr lang="en-US" sz="2000" b="1" u="sng" dirty="0">
                <a:solidFill>
                  <a:schemeClr val="bg1"/>
                </a:solidFill>
                <a:latin typeface="Times New Roman" panose="02020603050405020304" pitchFamily="18" charset="0"/>
                <a:cs typeface="Times New Roman" panose="02020603050405020304" pitchFamily="18" charset="0"/>
                <a:sym typeface="Arial"/>
              </a:rPr>
              <a:t>Views from the Field </a:t>
            </a:r>
            <a:r>
              <a:rPr lang="en-US" sz="2000" dirty="0">
                <a:solidFill>
                  <a:schemeClr val="bg1"/>
                </a:solidFill>
                <a:latin typeface="Times New Roman" panose="02020603050405020304" pitchFamily="18" charset="0"/>
                <a:cs typeface="Times New Roman" panose="02020603050405020304" pitchFamily="18" charset="0"/>
                <a:sym typeface="Arial"/>
              </a:rPr>
              <a:t>, Grant Makers in Health  </a:t>
            </a:r>
          </a:p>
        </p:txBody>
      </p:sp>
    </p:spTree>
    <p:extLst>
      <p:ext uri="{BB962C8B-B14F-4D97-AF65-F5344CB8AC3E}">
        <p14:creationId xmlns:p14="http://schemas.microsoft.com/office/powerpoint/2010/main" val="11790538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6" name="Shape 220"/>
          <p:cNvSpPr txBox="1">
            <a:spLocks/>
          </p:cNvSpPr>
          <p:nvPr/>
        </p:nvSpPr>
        <p:spPr>
          <a:xfrm>
            <a:off x="842318" y="365127"/>
            <a:ext cx="10291119" cy="2732034"/>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rgbClr val="0070C0"/>
              </a:buClr>
              <a:buSzPts val="3200"/>
              <a:buFont typeface="Arial"/>
              <a:buNone/>
              <a:defRPr sz="3000" b="0" i="0" u="none" strike="noStrike" cap="none">
                <a:solidFill>
                  <a:srgbClr val="0B65B7"/>
                </a:solidFill>
                <a:latin typeface="Arial Black"/>
                <a:ea typeface="Arial Black"/>
                <a:cs typeface="Arial Black"/>
                <a:sym typeface="Arial Black"/>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defTabSz="914400" fontAlgn="base"/>
            <a:r>
              <a:rPr lang="en-US" sz="3600" b="1" i="1" kern="0" dirty="0">
                <a:solidFill>
                  <a:schemeClr val="bg1"/>
                </a:solidFill>
                <a:latin typeface="Times New Roman" panose="02020603050405020304" pitchFamily="18" charset="0"/>
                <a:cs typeface="Times New Roman" panose="02020603050405020304" pitchFamily="18" charset="0"/>
              </a:rPr>
              <a:t>“Health inequalities and the social determinants of health are not a footnote to the determinants of health </a:t>
            </a:r>
          </a:p>
          <a:p>
            <a:pPr marL="990600" lvl="2" indent="0" defTabSz="914400" fontAlgn="base">
              <a:buNone/>
            </a:pPr>
            <a:r>
              <a:rPr lang="en-US" sz="3600" b="1" i="1" kern="0" dirty="0">
                <a:solidFill>
                  <a:schemeClr val="bg1"/>
                </a:solidFill>
                <a:latin typeface="Times New Roman" panose="02020603050405020304" pitchFamily="18" charset="0"/>
                <a:cs typeface="Times New Roman" panose="02020603050405020304" pitchFamily="18" charset="0"/>
              </a:rPr>
              <a:t>They are the main issue"</a:t>
            </a:r>
            <a:endParaRPr lang="en-US" sz="3600" kern="0" dirty="0">
              <a:solidFill>
                <a:schemeClr val="bg1"/>
              </a:solidFill>
              <a:latin typeface="Times New Roman" panose="02020603050405020304" pitchFamily="18" charset="0"/>
              <a:cs typeface="Times New Roman" panose="02020603050405020304" pitchFamily="18" charset="0"/>
            </a:endParaRPr>
          </a:p>
          <a:p>
            <a:pPr algn="r" defTabSz="914400" fontAlgn="base"/>
            <a:endParaRPr lang="en-US" sz="3600" kern="0" dirty="0">
              <a:solidFill>
                <a:schemeClr val="bg1"/>
              </a:solidFill>
              <a:latin typeface="Times New Roman" panose="02020603050405020304" pitchFamily="18" charset="0"/>
              <a:cs typeface="Times New Roman" panose="02020603050405020304" pitchFamily="18" charset="0"/>
            </a:endParaRPr>
          </a:p>
          <a:p>
            <a:pPr algn="r" defTabSz="914400" fontAlgn="base">
              <a:spcBef>
                <a:spcPts val="0"/>
              </a:spcBef>
            </a:pPr>
            <a:r>
              <a:rPr lang="en-US" sz="3600" b="1" kern="0" dirty="0">
                <a:solidFill>
                  <a:schemeClr val="bg1"/>
                </a:solidFill>
                <a:latin typeface="Times New Roman" panose="02020603050405020304" pitchFamily="18" charset="0"/>
                <a:cs typeface="Times New Roman" panose="02020603050405020304" pitchFamily="18" charset="0"/>
              </a:rPr>
              <a:t>From</a:t>
            </a:r>
            <a:r>
              <a:rPr lang="en-US" sz="3600" kern="0" dirty="0">
                <a:solidFill>
                  <a:schemeClr val="bg1"/>
                </a:solidFill>
                <a:latin typeface="Times New Roman" panose="02020603050405020304" pitchFamily="18" charset="0"/>
                <a:cs typeface="Times New Roman" panose="02020603050405020304" pitchFamily="18" charset="0"/>
              </a:rPr>
              <a:t>: </a:t>
            </a:r>
          </a:p>
          <a:p>
            <a:pPr algn="r" defTabSz="914400" fontAlgn="base">
              <a:spcBef>
                <a:spcPts val="0"/>
              </a:spcBef>
            </a:pPr>
            <a:r>
              <a:rPr lang="en-US" sz="3600" kern="0" dirty="0">
                <a:solidFill>
                  <a:schemeClr val="bg1"/>
                </a:solidFill>
                <a:latin typeface="Times New Roman" panose="02020603050405020304" pitchFamily="18" charset="0"/>
                <a:cs typeface="Times New Roman" panose="02020603050405020304" pitchFamily="18" charset="0"/>
              </a:rPr>
              <a:t>Social determinants of Health. 2nd </a:t>
            </a:r>
            <a:r>
              <a:rPr lang="en-US" sz="3600" kern="0" dirty="0" err="1">
                <a:solidFill>
                  <a:schemeClr val="bg1"/>
                </a:solidFill>
                <a:latin typeface="Times New Roman" panose="02020603050405020304" pitchFamily="18" charset="0"/>
                <a:cs typeface="Times New Roman" panose="02020603050405020304" pitchFamily="18" charset="0"/>
              </a:rPr>
              <a:t>ed</a:t>
            </a:r>
            <a:r>
              <a:rPr lang="en-US" sz="3600" kern="0" dirty="0">
                <a:solidFill>
                  <a:schemeClr val="bg1"/>
                </a:solidFill>
                <a:latin typeface="Times New Roman" panose="02020603050405020304" pitchFamily="18" charset="0"/>
                <a:cs typeface="Times New Roman" panose="02020603050405020304" pitchFamily="18" charset="0"/>
              </a:rPr>
              <a:t> . </a:t>
            </a:r>
          </a:p>
          <a:p>
            <a:pPr algn="r" defTabSz="914400" fontAlgn="base">
              <a:spcBef>
                <a:spcPts val="0"/>
              </a:spcBef>
            </a:pPr>
            <a:r>
              <a:rPr lang="en-US" sz="3600" kern="0" dirty="0">
                <a:solidFill>
                  <a:schemeClr val="bg1"/>
                </a:solidFill>
                <a:latin typeface="Times New Roman" panose="02020603050405020304" pitchFamily="18" charset="0"/>
                <a:cs typeface="Times New Roman" panose="02020603050405020304" pitchFamily="18" charset="0"/>
              </a:rPr>
              <a:t>Oxford, United Kingdom: </a:t>
            </a:r>
          </a:p>
          <a:p>
            <a:pPr algn="r" defTabSz="914400" fontAlgn="base">
              <a:spcBef>
                <a:spcPts val="0"/>
              </a:spcBef>
            </a:pPr>
            <a:r>
              <a:rPr lang="en-US" sz="3600" kern="0" dirty="0">
                <a:solidFill>
                  <a:schemeClr val="bg1"/>
                </a:solidFill>
                <a:latin typeface="Times New Roman" panose="02020603050405020304" pitchFamily="18" charset="0"/>
                <a:cs typeface="Times New Roman" panose="02020603050405020304" pitchFamily="18" charset="0"/>
              </a:rPr>
              <a:t>Oxford University Press, </a:t>
            </a:r>
          </a:p>
          <a:p>
            <a:pPr algn="r" defTabSz="914400" fontAlgn="base">
              <a:spcBef>
                <a:spcPts val="0"/>
              </a:spcBef>
            </a:pPr>
            <a:r>
              <a:rPr lang="en-US" sz="3600" kern="0" dirty="0">
                <a:solidFill>
                  <a:schemeClr val="bg1"/>
                </a:solidFill>
                <a:latin typeface="Times New Roman" panose="02020603050405020304" pitchFamily="18" charset="0"/>
                <a:cs typeface="Times New Roman" panose="02020603050405020304" pitchFamily="18" charset="0"/>
              </a:rPr>
              <a:t>2005</a:t>
            </a:r>
          </a:p>
        </p:txBody>
      </p:sp>
    </p:spTree>
    <p:extLst>
      <p:ext uri="{BB962C8B-B14F-4D97-AF65-F5344CB8AC3E}">
        <p14:creationId xmlns:p14="http://schemas.microsoft.com/office/powerpoint/2010/main" val="32221246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238"/>
            <a:ext cx="12192000" cy="6358128"/>
          </a:xfrm>
          <a:prstGeom prst="rect">
            <a:avLst/>
          </a:prstGeom>
        </p:spPr>
      </p:pic>
      <p:sp>
        <p:nvSpPr>
          <p:cNvPr id="5" name="Rectangle 4"/>
          <p:cNvSpPr/>
          <p:nvPr/>
        </p:nvSpPr>
        <p:spPr>
          <a:xfrm>
            <a:off x="556054" y="2064055"/>
            <a:ext cx="11079892" cy="1107996"/>
          </a:xfrm>
          <a:prstGeom prst="rect">
            <a:avLst/>
          </a:prstGeom>
        </p:spPr>
        <p:txBody>
          <a:bodyPr wrap="square">
            <a:spAutoFit/>
          </a:bodyPr>
          <a:lstStyle/>
          <a:p>
            <a:pPr algn="ctr"/>
            <a:r>
              <a:rPr lang="en-US" sz="6600" dirty="0">
                <a:solidFill>
                  <a:schemeClr val="bg1"/>
                </a:solidFill>
                <a:latin typeface="Times New Roman" panose="02020603050405020304" pitchFamily="18" charset="0"/>
                <a:cs typeface="Times New Roman" panose="02020603050405020304" pitchFamily="18" charset="0"/>
              </a:rPr>
              <a:t> </a:t>
            </a:r>
            <a:r>
              <a:rPr lang="en-US" sz="6600" b="1" dirty="0">
                <a:solidFill>
                  <a:srgbClr val="FFC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94325121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36" y="365127"/>
            <a:ext cx="10801864" cy="581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5704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238"/>
            <a:ext cx="12192000" cy="6358128"/>
          </a:xfrm>
          <a:prstGeom prst="rect">
            <a:avLst/>
          </a:prstGeom>
        </p:spPr>
      </p:pic>
      <p:sp>
        <p:nvSpPr>
          <p:cNvPr id="5" name="Rectangle 4"/>
          <p:cNvSpPr/>
          <p:nvPr/>
        </p:nvSpPr>
        <p:spPr>
          <a:xfrm>
            <a:off x="556054" y="2064055"/>
            <a:ext cx="11079892" cy="1107996"/>
          </a:xfrm>
          <a:prstGeom prst="rect">
            <a:avLst/>
          </a:prstGeom>
        </p:spPr>
        <p:txBody>
          <a:bodyPr wrap="square">
            <a:spAutoFit/>
          </a:bodyPr>
          <a:lstStyle/>
          <a:p>
            <a:pPr algn="ctr"/>
            <a:r>
              <a:rPr lang="en-US" sz="6600" dirty="0">
                <a:solidFill>
                  <a:srgbClr val="FFFFFF"/>
                </a:solidFill>
                <a:latin typeface="Times New Roman" panose="02020603050405020304" pitchFamily="18" charset="0"/>
                <a:cs typeface="Times New Roman" panose="02020603050405020304" pitchFamily="18" charset="0"/>
              </a:rPr>
              <a:t> </a:t>
            </a:r>
            <a:r>
              <a:rPr lang="en-US" sz="6600" b="1" dirty="0">
                <a:solidFill>
                  <a:srgbClr val="FFFF00"/>
                </a:solidFill>
                <a:latin typeface="Times New Roman" panose="02020603050405020304" pitchFamily="18" charset="0"/>
                <a:cs typeface="Times New Roman" panose="02020603050405020304" pitchFamily="18" charset="0"/>
              </a:rPr>
              <a:t>ADDITIONAL SLIDES</a:t>
            </a:r>
          </a:p>
        </p:txBody>
      </p:sp>
    </p:spTree>
    <p:extLst>
      <p:ext uri="{BB962C8B-B14F-4D97-AF65-F5344CB8AC3E}">
        <p14:creationId xmlns:p14="http://schemas.microsoft.com/office/powerpoint/2010/main" val="36013719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18984" y="836907"/>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Content Placeholder 4"/>
          <p:cNvSpPr txBox="1">
            <a:spLocks/>
          </p:cNvSpPr>
          <p:nvPr/>
        </p:nvSpPr>
        <p:spPr>
          <a:xfrm>
            <a:off x="774357" y="54379"/>
            <a:ext cx="10775092" cy="64759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200"/>
              </a:spcBef>
              <a:buClr>
                <a:srgbClr val="0070C0"/>
              </a:buClr>
              <a:buSzPct val="120000"/>
              <a:buFont typeface="Arial" pitchFamily="34" charset="0"/>
              <a:buNone/>
              <a:defRPr sz="2000" b="1" kern="1200" baseline="0">
                <a:solidFill>
                  <a:srgbClr val="0070C0"/>
                </a:solidFill>
                <a:latin typeface="Arial Black"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defRPr/>
            </a:pPr>
            <a:r>
              <a:rPr lang="en-US" sz="4800" dirty="0">
                <a:solidFill>
                  <a:srgbClr val="FFC000"/>
                </a:solidFill>
                <a:latin typeface="Times New Roman" panose="02020603050405020304" pitchFamily="18" charset="0"/>
                <a:ea typeface="Times New Roman"/>
                <a:cs typeface="Times New Roman" panose="02020603050405020304" pitchFamily="18" charset="0"/>
                <a:sym typeface="Times New Roman"/>
              </a:rPr>
              <a:t>In Closing….Consider </a:t>
            </a:r>
            <a:r>
              <a:rPr kumimoji="0" lang="en-US" sz="4800" b="1" i="0" u="none" strike="noStrike" kern="1200" cap="none" spc="0" normalizeH="0" baseline="0" noProof="0" dirty="0">
                <a:ln>
                  <a:noFill/>
                </a:ln>
                <a:solidFill>
                  <a:srgbClr val="FFC000"/>
                </a:solidFill>
                <a:effectLst/>
                <a:uLnTx/>
                <a:uFillTx/>
                <a:latin typeface="Times New Roman" panose="02020603050405020304" pitchFamily="18" charset="0"/>
                <a:ea typeface="Times New Roman"/>
                <a:cs typeface="Times New Roman" panose="02020603050405020304" pitchFamily="18" charset="0"/>
                <a:sym typeface="Times New Roman"/>
              </a:rPr>
              <a:t>the Practice of…</a:t>
            </a:r>
          </a:p>
        </p:txBody>
      </p:sp>
      <p:sp>
        <p:nvSpPr>
          <p:cNvPr id="7" name="Content Placeholder 3"/>
          <p:cNvSpPr txBox="1">
            <a:spLocks/>
          </p:cNvSpPr>
          <p:nvPr/>
        </p:nvSpPr>
        <p:spPr>
          <a:xfrm>
            <a:off x="547816" y="1027908"/>
            <a:ext cx="11096368" cy="5249324"/>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ts val="1200"/>
              </a:spcBef>
              <a:buClr>
                <a:srgbClr val="0070C0"/>
              </a:buClr>
              <a:buSzPct val="120000"/>
              <a:buFont typeface="Arial" pitchFamily="34" charset="0"/>
              <a:buChar char="•"/>
              <a:defRPr sz="2400"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ysClr val="windowText" lastClr="000000"/>
              </a:buClr>
              <a:buSzPct val="120000"/>
              <a:buFont typeface="Arial" pitchFamily="34" charset="0"/>
              <a:buNone/>
              <a:tabLst/>
              <a:defRPr/>
            </a:pPr>
            <a:r>
              <a:rPr kumimoji="0" lang="en-US" sz="35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Cultural Humility</a:t>
            </a:r>
          </a:p>
          <a:p>
            <a:pPr marR="0" lvl="1" algn="l" defTabSz="914400" rtl="0" eaLnBrk="1" fontAlgn="auto" latinLnBrk="0" hangingPunct="1">
              <a:lnSpc>
                <a:spcPct val="100000"/>
              </a:lnSpc>
              <a:spcBef>
                <a:spcPct val="20000"/>
              </a:spcBef>
              <a:spcAft>
                <a:spcPts val="0"/>
              </a:spcAft>
              <a:buClr>
                <a:srgbClr val="92D050"/>
              </a:buClr>
              <a:buSzTx/>
              <a:buFont typeface="Wingdings 2" panose="05020102010507070707" pitchFamily="18" charset="2"/>
              <a:buChar char=""/>
              <a:tabLst/>
              <a:defRPr/>
            </a:pP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Has </a:t>
            </a:r>
            <a:r>
              <a:rPr kumimoji="0" lang="en-US" sz="320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 dimensions </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useful for addressing </a:t>
            </a:r>
            <a:r>
              <a:rPr kumimoji="0" lang="en-US" sz="32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Structural</a:t>
            </a:r>
            <a:r>
              <a:rPr kumimoji="0" lang="en-US" sz="3200" b="0"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and Social Inequity</a:t>
            </a:r>
            <a:r>
              <a:rPr kumimoji="0" lang="en-US" sz="3200" b="0"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R="0" lvl="1" algn="l" defTabSz="914400" rtl="0" eaLnBrk="1" fontAlgn="auto" latinLnBrk="0" hangingPunct="1">
              <a:lnSpc>
                <a:spcPct val="100000"/>
              </a:lnSpc>
              <a:spcBef>
                <a:spcPct val="20000"/>
              </a:spcBef>
              <a:spcAft>
                <a:spcPts val="0"/>
              </a:spcAft>
              <a:buClr>
                <a:srgbClr val="92D050"/>
              </a:buClr>
              <a:buSzTx/>
              <a:buFont typeface="Wingdings 2" panose="05020102010507070707" pitchFamily="18" charset="2"/>
              <a:buChar char=""/>
              <a:tabLst/>
              <a:defRPr/>
            </a:pPr>
            <a:endParaRPr kumimoji="0" lang="en-US" sz="11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1371600" marR="0" lvl="2" indent="-457200" algn="l" defTabSz="914400" rtl="0" eaLnBrk="1" fontAlgn="auto" latinLnBrk="0" hangingPunct="1">
              <a:lnSpc>
                <a:spcPct val="100000"/>
              </a:lnSpc>
              <a:spcBef>
                <a:spcPct val="20000"/>
              </a:spcBef>
              <a:spcAft>
                <a:spcPts val="0"/>
              </a:spcAft>
              <a:buClr>
                <a:srgbClr val="92D050"/>
              </a:buClr>
              <a:buSzTx/>
              <a:buFont typeface="+mj-lt"/>
              <a:buAutoNum type="arabicPeriod"/>
              <a:tabLst/>
              <a:defRPr/>
            </a:pPr>
            <a:r>
              <a:rPr kumimoji="0" lang="en-US" sz="24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Lifelong learning &amp; critical self-reflection</a:t>
            </a:r>
            <a:r>
              <a:rPr kumimoji="0" lang="en-US" sz="24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understanding that culture is, first and foremost, an expression of self and that the process of learning about each individuals’ culture is a lifelong endeavor</a:t>
            </a:r>
          </a:p>
          <a:p>
            <a:pPr marL="1371600" marR="0" lvl="2" indent="-457200" algn="l" defTabSz="914400" rtl="0" eaLnBrk="1" fontAlgn="auto" latinLnBrk="0" hangingPunct="1">
              <a:lnSpc>
                <a:spcPct val="100000"/>
              </a:lnSpc>
              <a:spcBef>
                <a:spcPct val="20000"/>
              </a:spcBef>
              <a:spcAft>
                <a:spcPts val="0"/>
              </a:spcAft>
              <a:buClr>
                <a:srgbClr val="92D050"/>
              </a:buClr>
              <a:buSzTx/>
              <a:buFont typeface="+mj-lt"/>
              <a:buAutoNum type="arabicPeriod"/>
              <a:tabLst/>
              <a:defRPr/>
            </a:pPr>
            <a:endParaRPr kumimoji="0" lang="en-US" sz="11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1371600" marR="0" lvl="2" indent="-457200" algn="l" defTabSz="914400" rtl="0" eaLnBrk="1" fontAlgn="auto" latinLnBrk="0" hangingPunct="1">
              <a:lnSpc>
                <a:spcPct val="100000"/>
              </a:lnSpc>
              <a:spcBef>
                <a:spcPct val="20000"/>
              </a:spcBef>
              <a:spcAft>
                <a:spcPts val="0"/>
              </a:spcAft>
              <a:buClr>
                <a:srgbClr val="92D050"/>
              </a:buClr>
              <a:buSzTx/>
              <a:buFont typeface="+mj-lt"/>
              <a:buAutoNum type="arabicPeriod"/>
              <a:tabLst/>
              <a:defRPr/>
            </a:pPr>
            <a:r>
              <a:rPr kumimoji="0" lang="en-US" sz="24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Recognizing and challenging power imbalances for respectful partnerships</a:t>
            </a:r>
            <a:r>
              <a:rPr kumimoji="0" lang="en-US" sz="24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acknowledging and challenging the power imbalances inherent in our practitioner/client dynamics</a:t>
            </a:r>
          </a:p>
          <a:p>
            <a:pPr marL="1371600" marR="0" lvl="2" indent="-457200" algn="l" defTabSz="914400" rtl="0" eaLnBrk="1" fontAlgn="auto" latinLnBrk="0" hangingPunct="1">
              <a:lnSpc>
                <a:spcPct val="100000"/>
              </a:lnSpc>
              <a:spcBef>
                <a:spcPct val="20000"/>
              </a:spcBef>
              <a:spcAft>
                <a:spcPts val="0"/>
              </a:spcAft>
              <a:buClr>
                <a:srgbClr val="92D050"/>
              </a:buClr>
              <a:buSzTx/>
              <a:buFont typeface="+mj-lt"/>
              <a:buAutoNum type="arabicPeriod"/>
              <a:tabLst/>
              <a:defRPr/>
            </a:pPr>
            <a:endParaRPr kumimoji="0" lang="en-US" sz="105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1371600" marR="0" lvl="2" indent="-457200" algn="l" defTabSz="914400" rtl="0" eaLnBrk="1" fontAlgn="auto" latinLnBrk="0" hangingPunct="1">
              <a:lnSpc>
                <a:spcPct val="100000"/>
              </a:lnSpc>
              <a:spcBef>
                <a:spcPct val="20000"/>
              </a:spcBef>
              <a:spcAft>
                <a:spcPts val="0"/>
              </a:spcAft>
              <a:buClr>
                <a:srgbClr val="92D050"/>
              </a:buClr>
              <a:buSzTx/>
              <a:buFont typeface="+mj-lt"/>
              <a:buAutoNum type="arabicPeriod"/>
              <a:tabLst/>
              <a:defRPr/>
            </a:pPr>
            <a:r>
              <a:rPr kumimoji="0" lang="en-US" sz="24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Institutional accountability</a:t>
            </a:r>
            <a:r>
              <a:rPr kumimoji="0" lang="en-US" sz="2400" b="0"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organizations need to model these principles as well</a:t>
            </a:r>
          </a:p>
          <a:p>
            <a:pPr marL="0" marR="0" lvl="0" indent="0" algn="l" defTabSz="914400" rtl="0" eaLnBrk="1" fontAlgn="auto" latinLnBrk="0" hangingPunct="1">
              <a:lnSpc>
                <a:spcPct val="100000"/>
              </a:lnSpc>
              <a:spcBef>
                <a:spcPts val="0"/>
              </a:spcBef>
              <a:spcAft>
                <a:spcPts val="0"/>
              </a:spcAft>
              <a:buClrTx/>
              <a:buSzPct val="100000"/>
              <a:buNone/>
              <a:tabLst/>
              <a:defRPr/>
            </a:pPr>
            <a:endParaRPr kumimoji="0" lang="en-US" sz="35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1200"/>
              </a:spcBef>
              <a:spcAft>
                <a:spcPts val="0"/>
              </a:spcAft>
              <a:buClrTx/>
              <a:buSzPct val="100000"/>
              <a:buFont typeface="Wingdings 2" panose="05020102010507070707" pitchFamily="18" charset="2"/>
              <a:buChar char=""/>
              <a:tabLst/>
              <a:defRPr/>
            </a:pPr>
            <a:endParaRPr kumimoji="0" lang="en-US" sz="2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586415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56054" y="874572"/>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Content Placeholder 2"/>
          <p:cNvSpPr txBox="1">
            <a:spLocks/>
          </p:cNvSpPr>
          <p:nvPr/>
        </p:nvSpPr>
        <p:spPr>
          <a:xfrm>
            <a:off x="486032" y="1198013"/>
            <a:ext cx="11079892" cy="334033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92D050"/>
              </a:buClr>
            </a:pPr>
            <a:r>
              <a:rPr lang="en-US" sz="2400" dirty="0">
                <a:solidFill>
                  <a:schemeClr val="bg1"/>
                </a:solidFill>
                <a:latin typeface="Times New Roman" panose="02020603050405020304" pitchFamily="18" charset="0"/>
                <a:cs typeface="Times New Roman" panose="02020603050405020304" pitchFamily="18" charset="0"/>
                <a:sym typeface="Arial"/>
              </a:rPr>
              <a:t>Bialik, K. (October 6, 2017). Americans deepest in poverty lost more ground in 2016. Pew Research Center. Retrieved from http://www.pewresearch.org/fact-tank/2017/10/06/americans-deepest-in-poverty-lost-more-ground-in-2016/#</a:t>
            </a:r>
          </a:p>
          <a:p>
            <a:pPr>
              <a:buClr>
                <a:srgbClr val="92D050"/>
              </a:buClr>
            </a:pPr>
            <a:r>
              <a:rPr lang="en-US" sz="2400" dirty="0">
                <a:solidFill>
                  <a:schemeClr val="bg1"/>
                </a:solidFill>
                <a:latin typeface="Times New Roman" panose="02020603050405020304" pitchFamily="18" charset="0"/>
                <a:cs typeface="Times New Roman" panose="02020603050405020304" pitchFamily="18" charset="0"/>
                <a:sym typeface="Arial"/>
              </a:rPr>
              <a:t>Anderson K.L., Kearney M.S., and Harris, B.H. (2014). Policies to Address Poverty in America – Introduction.  The Brookings Institution. </a:t>
            </a:r>
            <a:r>
              <a:rPr lang="en-US" sz="2400" dirty="0" err="1">
                <a:solidFill>
                  <a:schemeClr val="bg1"/>
                </a:solidFill>
                <a:latin typeface="Times New Roman" panose="02020603050405020304" pitchFamily="18" charset="0"/>
                <a:cs typeface="Times New Roman" panose="02020603050405020304" pitchFamily="18" charset="0"/>
                <a:sym typeface="Arial"/>
              </a:rPr>
              <a:t>Retrived</a:t>
            </a:r>
            <a:r>
              <a:rPr lang="en-US" sz="2400" dirty="0">
                <a:solidFill>
                  <a:schemeClr val="bg1"/>
                </a:solidFill>
                <a:latin typeface="Times New Roman" panose="02020603050405020304" pitchFamily="18" charset="0"/>
                <a:cs typeface="Times New Roman" panose="02020603050405020304" pitchFamily="18" charset="0"/>
                <a:sym typeface="Arial"/>
              </a:rPr>
              <a:t> from https://www.brookings.edu/research/policies-to-address-poverty-in-america-introduction/</a:t>
            </a:r>
          </a:p>
          <a:p>
            <a:pPr>
              <a:buClr>
                <a:srgbClr val="92D050"/>
              </a:buClr>
            </a:pPr>
            <a:r>
              <a:rPr lang="en-US" sz="2400" dirty="0">
                <a:solidFill>
                  <a:schemeClr val="bg1"/>
                </a:solidFill>
                <a:latin typeface="Times New Roman" panose="02020603050405020304" pitchFamily="18" charset="0"/>
                <a:cs typeface="Times New Roman" panose="02020603050405020304" pitchFamily="18" charset="0"/>
                <a:sym typeface="Arial"/>
              </a:rPr>
              <a:t>Belle, D., and </a:t>
            </a:r>
            <a:r>
              <a:rPr lang="en-US" sz="2400" dirty="0" err="1">
                <a:solidFill>
                  <a:schemeClr val="bg1"/>
                </a:solidFill>
                <a:latin typeface="Times New Roman" panose="02020603050405020304" pitchFamily="18" charset="0"/>
                <a:cs typeface="Times New Roman" panose="02020603050405020304" pitchFamily="18" charset="0"/>
                <a:sym typeface="Arial"/>
              </a:rPr>
              <a:t>Doucet</a:t>
            </a:r>
            <a:r>
              <a:rPr lang="en-US" sz="2400" dirty="0">
                <a:solidFill>
                  <a:schemeClr val="bg1"/>
                </a:solidFill>
                <a:latin typeface="Times New Roman" panose="02020603050405020304" pitchFamily="18" charset="0"/>
                <a:cs typeface="Times New Roman" panose="02020603050405020304" pitchFamily="18" charset="0"/>
                <a:sym typeface="Arial"/>
              </a:rPr>
              <a:t>, J. (2003) Poverty, inequality, and discrimination as sources of depression among US women. Psychology of Women Quarterly 27:2, 101-113</a:t>
            </a:r>
          </a:p>
          <a:p>
            <a:pPr>
              <a:buClr>
                <a:srgbClr val="92D050"/>
              </a:buClr>
            </a:pPr>
            <a:r>
              <a:rPr lang="en-US" sz="2400" dirty="0" err="1">
                <a:solidFill>
                  <a:schemeClr val="bg1"/>
                </a:solidFill>
                <a:latin typeface="Times New Roman" panose="02020603050405020304" pitchFamily="18" charset="0"/>
                <a:cs typeface="Times New Roman" panose="02020603050405020304" pitchFamily="18" charset="0"/>
                <a:sym typeface="Arial"/>
              </a:rPr>
              <a:t>DeNavas</a:t>
            </a:r>
            <a:r>
              <a:rPr lang="en-US" sz="2400" dirty="0">
                <a:solidFill>
                  <a:schemeClr val="bg1"/>
                </a:solidFill>
                <a:latin typeface="Times New Roman" panose="02020603050405020304" pitchFamily="18" charset="0"/>
                <a:cs typeface="Times New Roman" panose="02020603050405020304" pitchFamily="18" charset="0"/>
                <a:sym typeface="Arial"/>
              </a:rPr>
              <a:t>-Walt, C., Proctor, B. D., Smith J.C. (2012). Income, poverty, and health insurance coverage in the United States: 2011. Report Census Bureau. Retrieved from https://www.census.govprod/2012pubs/p60-243.pdf</a:t>
            </a:r>
          </a:p>
          <a:p>
            <a:pPr>
              <a:buClr>
                <a:srgbClr val="92D050"/>
              </a:buClr>
            </a:pPr>
            <a:endParaRPr lang="en-US" sz="2400" dirty="0">
              <a:solidFill>
                <a:schemeClr val="bg1"/>
              </a:solidFill>
              <a:latin typeface="Times New Roman" panose="02020603050405020304" pitchFamily="18" charset="0"/>
              <a:cs typeface="Times New Roman" panose="02020603050405020304" pitchFamily="18" charset="0"/>
              <a:sym typeface="Arial"/>
            </a:endParaRPr>
          </a:p>
          <a:p>
            <a:pPr>
              <a:buClr>
                <a:srgbClr val="92D050"/>
              </a:buClr>
            </a:pPr>
            <a:endParaRPr lang="en-US" sz="2400" dirty="0">
              <a:solidFill>
                <a:schemeClr val="bg1"/>
              </a:solidFill>
              <a:latin typeface="Times New Roman" panose="02020603050405020304" pitchFamily="18" charset="0"/>
              <a:cs typeface="Times New Roman" panose="02020603050405020304" pitchFamily="18" charset="0"/>
              <a:sym typeface="Arial"/>
            </a:endParaRPr>
          </a:p>
          <a:p>
            <a:pPr>
              <a:buClr>
                <a:srgbClr val="92D050"/>
              </a:buClr>
            </a:pPr>
            <a:endParaRPr lang="en-US" sz="2400" dirty="0">
              <a:solidFill>
                <a:schemeClr val="bg1"/>
              </a:solidFill>
              <a:latin typeface="Times New Roman" panose="02020603050405020304" pitchFamily="18" charset="0"/>
              <a:cs typeface="Times New Roman" panose="02020603050405020304" pitchFamily="18" charset="0"/>
              <a:sym typeface="Arial"/>
            </a:endParaRPr>
          </a:p>
        </p:txBody>
      </p:sp>
      <p:sp>
        <p:nvSpPr>
          <p:cNvPr id="7" name="Title 1"/>
          <p:cNvSpPr txBox="1">
            <a:spLocks/>
          </p:cNvSpPr>
          <p:nvPr/>
        </p:nvSpPr>
        <p:spPr>
          <a:xfrm>
            <a:off x="556054" y="143260"/>
            <a:ext cx="11079892" cy="5595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dirty="0">
                <a:solidFill>
                  <a:srgbClr val="FFFF00"/>
                </a:solidFill>
                <a:latin typeface="Times New Roman" panose="02020603050405020304" pitchFamily="18" charset="0"/>
                <a:cs typeface="Times New Roman" panose="02020603050405020304" pitchFamily="18" charset="0"/>
                <a:sym typeface="Arial"/>
              </a:rPr>
              <a:t>References (1)</a:t>
            </a:r>
          </a:p>
        </p:txBody>
      </p:sp>
    </p:spTree>
    <p:extLst>
      <p:ext uri="{BB962C8B-B14F-4D97-AF65-F5344CB8AC3E}">
        <p14:creationId xmlns:p14="http://schemas.microsoft.com/office/powerpoint/2010/main" val="17069346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9427"/>
            <a:ext cx="12192000" cy="6358128"/>
          </a:xfrm>
          <a:prstGeom prst="rect">
            <a:avLst/>
          </a:prstGeom>
        </p:spPr>
      </p:pic>
      <p:sp>
        <p:nvSpPr>
          <p:cNvPr id="5" name="Line 5"/>
          <p:cNvSpPr>
            <a:spLocks noChangeShapeType="1"/>
          </p:cNvSpPr>
          <p:nvPr/>
        </p:nvSpPr>
        <p:spPr bwMode="auto">
          <a:xfrm flipV="1">
            <a:off x="395416" y="803459"/>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Rectangle 5"/>
          <p:cNvSpPr/>
          <p:nvPr/>
        </p:nvSpPr>
        <p:spPr>
          <a:xfrm>
            <a:off x="395416" y="1012243"/>
            <a:ext cx="11079892" cy="4893647"/>
          </a:xfrm>
          <a:prstGeom prst="rect">
            <a:avLst/>
          </a:prstGeom>
        </p:spPr>
        <p:txBody>
          <a:bodyPr wrap="square">
            <a:spAutoFit/>
          </a:bodyPr>
          <a:lstStyle/>
          <a:p>
            <a:pPr marL="285750" indent="-285750" defTabSz="914400">
              <a:buClr>
                <a:srgbClr val="92D050"/>
              </a:buClr>
              <a:buFont typeface="Arial" panose="020B0604020202020204" pitchFamily="34" charset="0"/>
              <a:buChar char="•"/>
            </a:pPr>
            <a:r>
              <a:rPr lang="en-US" sz="2400" kern="0" dirty="0">
                <a:solidFill>
                  <a:schemeClr val="bg1"/>
                </a:solidFill>
                <a:latin typeface="Times New Roman" panose="02020603050405020304" pitchFamily="18" charset="0"/>
                <a:cs typeface="Times New Roman" panose="02020603050405020304" pitchFamily="18" charset="0"/>
                <a:sym typeface="Arial"/>
              </a:rPr>
              <a:t> </a:t>
            </a:r>
            <a:r>
              <a:rPr lang="en-US" sz="2400" kern="0" dirty="0" err="1">
                <a:solidFill>
                  <a:schemeClr val="bg1"/>
                </a:solidFill>
                <a:latin typeface="Times New Roman" panose="02020603050405020304" pitchFamily="18" charset="0"/>
                <a:cs typeface="Times New Roman" panose="02020603050405020304" pitchFamily="18" charset="0"/>
                <a:sym typeface="Arial"/>
              </a:rPr>
              <a:t>Miech</a:t>
            </a:r>
            <a:r>
              <a:rPr lang="en-US" sz="2400" kern="0" dirty="0">
                <a:solidFill>
                  <a:schemeClr val="bg1"/>
                </a:solidFill>
                <a:latin typeface="Times New Roman" panose="02020603050405020304" pitchFamily="18" charset="0"/>
                <a:cs typeface="Times New Roman" panose="02020603050405020304" pitchFamily="18" charset="0"/>
                <a:sym typeface="Arial"/>
              </a:rPr>
              <a:t>, R. A., </a:t>
            </a:r>
            <a:r>
              <a:rPr lang="en-US" sz="2400" kern="0" dirty="0" err="1">
                <a:solidFill>
                  <a:schemeClr val="bg1"/>
                </a:solidFill>
                <a:latin typeface="Times New Roman" panose="02020603050405020304" pitchFamily="18" charset="0"/>
                <a:cs typeface="Times New Roman" panose="02020603050405020304" pitchFamily="18" charset="0"/>
                <a:sym typeface="Arial"/>
              </a:rPr>
              <a:t>Kumanyika</a:t>
            </a:r>
            <a:r>
              <a:rPr lang="en-US" sz="2400" kern="0" dirty="0">
                <a:solidFill>
                  <a:schemeClr val="bg1"/>
                </a:solidFill>
                <a:latin typeface="Times New Roman" panose="02020603050405020304" pitchFamily="18" charset="0"/>
                <a:cs typeface="Times New Roman" panose="02020603050405020304" pitchFamily="18" charset="0"/>
                <a:sym typeface="Arial"/>
              </a:rPr>
              <a:t>, S. K., </a:t>
            </a:r>
            <a:r>
              <a:rPr lang="en-US" sz="2400" kern="0" dirty="0" err="1">
                <a:solidFill>
                  <a:schemeClr val="bg1"/>
                </a:solidFill>
                <a:latin typeface="Times New Roman" panose="02020603050405020304" pitchFamily="18" charset="0"/>
                <a:cs typeface="Times New Roman" panose="02020603050405020304" pitchFamily="18" charset="0"/>
                <a:sym typeface="Arial"/>
              </a:rPr>
              <a:t>Stettler</a:t>
            </a:r>
            <a:r>
              <a:rPr lang="en-US" sz="2400" kern="0" dirty="0">
                <a:solidFill>
                  <a:schemeClr val="bg1"/>
                </a:solidFill>
                <a:latin typeface="Times New Roman" panose="02020603050405020304" pitchFamily="18" charset="0"/>
                <a:cs typeface="Times New Roman" panose="02020603050405020304" pitchFamily="18" charset="0"/>
                <a:sym typeface="Arial"/>
              </a:rPr>
              <a:t>, N., Link, B. G. 2017. What is the current poverty rate in the United States? Center for Poverty Research. Retrieved from https://poverty.ucdavis.edu/faq/what-current-poverty-rate-united-states</a:t>
            </a:r>
          </a:p>
          <a:p>
            <a:pPr marL="285750" indent="-285750" defTabSz="914400">
              <a:buClr>
                <a:srgbClr val="92D050"/>
              </a:buClr>
              <a:buFont typeface="Arial" panose="020B0604020202020204" pitchFamily="34" charset="0"/>
              <a:buChar char="•"/>
            </a:pPr>
            <a:r>
              <a:rPr lang="en-US" sz="2400" kern="0" dirty="0">
                <a:solidFill>
                  <a:schemeClr val="bg1"/>
                </a:solidFill>
                <a:latin typeface="Times New Roman" panose="02020603050405020304" pitchFamily="18" charset="0"/>
                <a:cs typeface="Times New Roman" panose="02020603050405020304" pitchFamily="18" charset="0"/>
                <a:sym typeface="Arial"/>
              </a:rPr>
              <a:t>Montgomery, L. E., </a:t>
            </a:r>
            <a:r>
              <a:rPr lang="en-US" sz="2400" kern="0" dirty="0" err="1">
                <a:solidFill>
                  <a:schemeClr val="bg1"/>
                </a:solidFill>
                <a:latin typeface="Times New Roman" panose="02020603050405020304" pitchFamily="18" charset="0"/>
                <a:cs typeface="Times New Roman" panose="02020603050405020304" pitchFamily="18" charset="0"/>
                <a:sym typeface="Arial"/>
              </a:rPr>
              <a:t>Kiely</a:t>
            </a:r>
            <a:r>
              <a:rPr lang="en-US" sz="2400" kern="0" dirty="0">
                <a:solidFill>
                  <a:schemeClr val="bg1"/>
                </a:solidFill>
                <a:latin typeface="Times New Roman" panose="02020603050405020304" pitchFamily="18" charset="0"/>
                <a:cs typeface="Times New Roman" panose="02020603050405020304" pitchFamily="18" charset="0"/>
                <a:sym typeface="Arial"/>
              </a:rPr>
              <a:t>, J. L., &amp; Pappas, G. (1996). The effects of poverty, race, and family structure on US children's health: data from the NHIS, 1978 through 1980 and 1989 through 1991. </a:t>
            </a:r>
            <a:r>
              <a:rPr lang="en-US" sz="2400" i="1" kern="0" dirty="0">
                <a:solidFill>
                  <a:schemeClr val="bg1"/>
                </a:solidFill>
                <a:latin typeface="Times New Roman" panose="02020603050405020304" pitchFamily="18" charset="0"/>
                <a:cs typeface="Times New Roman" panose="02020603050405020304" pitchFamily="18" charset="0"/>
                <a:sym typeface="Arial"/>
              </a:rPr>
              <a:t>American Journal of Public Health</a:t>
            </a:r>
            <a:r>
              <a:rPr lang="en-US" sz="2400" kern="0" dirty="0">
                <a:solidFill>
                  <a:schemeClr val="bg1"/>
                </a:solidFill>
                <a:latin typeface="Times New Roman" panose="02020603050405020304" pitchFamily="18" charset="0"/>
                <a:cs typeface="Times New Roman" panose="02020603050405020304" pitchFamily="18" charset="0"/>
                <a:sym typeface="Arial"/>
              </a:rPr>
              <a:t>, </a:t>
            </a:r>
            <a:r>
              <a:rPr lang="en-US" sz="2400" i="1" kern="0" dirty="0">
                <a:solidFill>
                  <a:schemeClr val="bg1"/>
                </a:solidFill>
                <a:latin typeface="Times New Roman" panose="02020603050405020304" pitchFamily="18" charset="0"/>
                <a:cs typeface="Times New Roman" panose="02020603050405020304" pitchFamily="18" charset="0"/>
                <a:sym typeface="Arial"/>
              </a:rPr>
              <a:t>86</a:t>
            </a:r>
            <a:r>
              <a:rPr lang="en-US" sz="2400" kern="0" dirty="0">
                <a:solidFill>
                  <a:schemeClr val="bg1"/>
                </a:solidFill>
                <a:latin typeface="Times New Roman" panose="02020603050405020304" pitchFamily="18" charset="0"/>
                <a:cs typeface="Times New Roman" panose="02020603050405020304" pitchFamily="18" charset="0"/>
                <a:sym typeface="Arial"/>
              </a:rPr>
              <a:t>(10), 1401-1405.</a:t>
            </a:r>
          </a:p>
          <a:p>
            <a:pPr marL="285750" indent="-285750" defTabSz="914400">
              <a:buClr>
                <a:srgbClr val="92D050"/>
              </a:buClr>
              <a:buFont typeface="Arial" panose="020B0604020202020204" pitchFamily="34" charset="0"/>
              <a:buChar char="•"/>
            </a:pPr>
            <a:r>
              <a:rPr lang="en-US" sz="2400" kern="0" dirty="0">
                <a:solidFill>
                  <a:schemeClr val="bg1"/>
                </a:solidFill>
                <a:latin typeface="Times New Roman" panose="02020603050405020304" pitchFamily="18" charset="0"/>
                <a:cs typeface="Times New Roman" panose="02020603050405020304" pitchFamily="18" charset="0"/>
                <a:sym typeface="Arial"/>
              </a:rPr>
              <a:t>Munoz </a:t>
            </a:r>
            <a:r>
              <a:rPr lang="en-US" sz="2400" kern="0" dirty="0" err="1">
                <a:solidFill>
                  <a:schemeClr val="bg1"/>
                </a:solidFill>
                <a:latin typeface="Times New Roman" panose="02020603050405020304" pitchFamily="18" charset="0"/>
                <a:cs typeface="Times New Roman" panose="02020603050405020304" pitchFamily="18" charset="0"/>
                <a:sym typeface="Arial"/>
              </a:rPr>
              <a:t>Boudet</a:t>
            </a:r>
            <a:r>
              <a:rPr lang="en-US" sz="2400" kern="0" dirty="0">
                <a:solidFill>
                  <a:schemeClr val="bg1"/>
                </a:solidFill>
                <a:latin typeface="Times New Roman" panose="02020603050405020304" pitchFamily="18" charset="0"/>
                <a:cs typeface="Times New Roman" panose="02020603050405020304" pitchFamily="18" charset="0"/>
                <a:sym typeface="Arial"/>
              </a:rPr>
              <a:t>, A. M., </a:t>
            </a:r>
            <a:r>
              <a:rPr lang="en-US" sz="2400" kern="0" dirty="0" err="1">
                <a:solidFill>
                  <a:schemeClr val="bg1"/>
                </a:solidFill>
                <a:latin typeface="Times New Roman" panose="02020603050405020304" pitchFamily="18" charset="0"/>
                <a:cs typeface="Times New Roman" panose="02020603050405020304" pitchFamily="18" charset="0"/>
                <a:sym typeface="Arial"/>
              </a:rPr>
              <a:t>Buitrago</a:t>
            </a:r>
            <a:r>
              <a:rPr lang="en-US" sz="2400" kern="0" dirty="0">
                <a:solidFill>
                  <a:schemeClr val="bg1"/>
                </a:solidFill>
                <a:latin typeface="Times New Roman" panose="02020603050405020304" pitchFamily="18" charset="0"/>
                <a:cs typeface="Times New Roman" panose="02020603050405020304" pitchFamily="18" charset="0"/>
                <a:sym typeface="Arial"/>
              </a:rPr>
              <a:t>, P., Leroy De La </a:t>
            </a:r>
            <a:r>
              <a:rPr lang="en-US" sz="2400" kern="0" dirty="0" err="1">
                <a:solidFill>
                  <a:schemeClr val="bg1"/>
                </a:solidFill>
                <a:latin typeface="Times New Roman" panose="02020603050405020304" pitchFamily="18" charset="0"/>
                <a:cs typeface="Times New Roman" panose="02020603050405020304" pitchFamily="18" charset="0"/>
                <a:sym typeface="Arial"/>
              </a:rPr>
              <a:t>Briere</a:t>
            </a:r>
            <a:r>
              <a:rPr lang="en-US" sz="2400" kern="0" dirty="0">
                <a:solidFill>
                  <a:schemeClr val="bg1"/>
                </a:solidFill>
                <a:latin typeface="Times New Roman" panose="02020603050405020304" pitchFamily="18" charset="0"/>
                <a:cs typeface="Times New Roman" panose="02020603050405020304" pitchFamily="18" charset="0"/>
                <a:sym typeface="Arial"/>
              </a:rPr>
              <a:t>, B., Newhouse, D. L., </a:t>
            </a:r>
            <a:r>
              <a:rPr lang="en-US" sz="2400" kern="0" dirty="0" err="1">
                <a:solidFill>
                  <a:schemeClr val="bg1"/>
                </a:solidFill>
                <a:latin typeface="Times New Roman" panose="02020603050405020304" pitchFamily="18" charset="0"/>
                <a:cs typeface="Times New Roman" panose="02020603050405020304" pitchFamily="18" charset="0"/>
                <a:sym typeface="Arial"/>
              </a:rPr>
              <a:t>Rubiano</a:t>
            </a:r>
            <a:r>
              <a:rPr lang="en-US" sz="2400" kern="0" dirty="0">
                <a:solidFill>
                  <a:schemeClr val="bg1"/>
                </a:solidFill>
                <a:latin typeface="Times New Roman" panose="02020603050405020304" pitchFamily="18" charset="0"/>
                <a:cs typeface="Times New Roman" panose="02020603050405020304" pitchFamily="18" charset="0"/>
                <a:sym typeface="Arial"/>
              </a:rPr>
              <a:t> </a:t>
            </a:r>
            <a:r>
              <a:rPr lang="en-US" sz="2400" kern="0" dirty="0" err="1">
                <a:solidFill>
                  <a:schemeClr val="bg1"/>
                </a:solidFill>
                <a:latin typeface="Times New Roman" panose="02020603050405020304" pitchFamily="18" charset="0"/>
                <a:cs typeface="Times New Roman" panose="02020603050405020304" pitchFamily="18" charset="0"/>
                <a:sym typeface="Arial"/>
              </a:rPr>
              <a:t>Matulevich</a:t>
            </a:r>
            <a:r>
              <a:rPr lang="en-US" sz="2400" kern="0" dirty="0">
                <a:solidFill>
                  <a:schemeClr val="bg1"/>
                </a:solidFill>
                <a:latin typeface="Times New Roman" panose="02020603050405020304" pitchFamily="18" charset="0"/>
                <a:cs typeface="Times New Roman" panose="02020603050405020304" pitchFamily="18" charset="0"/>
                <a:sym typeface="Arial"/>
              </a:rPr>
              <a:t>, E. C., Scott, K., &amp; Suarez-Becerra, P. (2018). Gender differences in poverty and household composition through the life-cycle: a global perspective.</a:t>
            </a:r>
          </a:p>
          <a:p>
            <a:pPr marL="285750" indent="-285750" defTabSz="914400">
              <a:buClr>
                <a:srgbClr val="92D050"/>
              </a:buClr>
              <a:buFont typeface="Arial" panose="020B0604020202020204" pitchFamily="34" charset="0"/>
              <a:buChar char="•"/>
            </a:pPr>
            <a:r>
              <a:rPr lang="en-US" sz="2400" kern="0" dirty="0">
                <a:solidFill>
                  <a:schemeClr val="bg1"/>
                </a:solidFill>
                <a:latin typeface="Times New Roman" panose="02020603050405020304" pitchFamily="18" charset="0"/>
                <a:cs typeface="Times New Roman" panose="02020603050405020304" pitchFamily="18" charset="0"/>
                <a:sym typeface="Arial"/>
              </a:rPr>
              <a:t>NPR. 2017. The U.N. Looks At Extreme Poverty In The U.S., From Alabama To California. Retrieved from https://www.npr.org/sections/goatsandsoda/2017/12/12/570217635/the-u-n-looks-at-extreme-poverty-in-the-u-s-from-alabama-to-california</a:t>
            </a:r>
          </a:p>
        </p:txBody>
      </p:sp>
      <p:sp>
        <p:nvSpPr>
          <p:cNvPr id="7" name="Shape 372"/>
          <p:cNvSpPr txBox="1"/>
          <p:nvPr/>
        </p:nvSpPr>
        <p:spPr>
          <a:xfrm>
            <a:off x="420129" y="21745"/>
            <a:ext cx="11079892" cy="472171"/>
          </a:xfrm>
          <a:prstGeom prst="rect">
            <a:avLst/>
          </a:prstGeom>
          <a:noFill/>
          <a:ln>
            <a:noFill/>
          </a:ln>
        </p:spPr>
        <p:txBody>
          <a:bodyPr wrap="square" lIns="91425" tIns="45700" rIns="91425" bIns="45700" anchor="t" anchorCtr="0">
            <a:noAutofit/>
          </a:bodyPr>
          <a:lstStyle/>
          <a:p>
            <a:pPr algn="ctr" defTabSz="914400"/>
            <a:r>
              <a:rPr lang="en-US" sz="4400" b="1" kern="0" dirty="0">
                <a:solidFill>
                  <a:srgbClr val="FFFF00"/>
                </a:solidFill>
                <a:latin typeface="Times New Roman" panose="02020603050405020304" pitchFamily="18" charset="0"/>
                <a:cs typeface="Times New Roman" panose="02020603050405020304" pitchFamily="18" charset="0"/>
                <a:sym typeface="Arial"/>
              </a:rPr>
              <a:t>References (2)</a:t>
            </a:r>
          </a:p>
        </p:txBody>
      </p:sp>
    </p:spTree>
    <p:extLst>
      <p:ext uri="{BB962C8B-B14F-4D97-AF65-F5344CB8AC3E}">
        <p14:creationId xmlns:p14="http://schemas.microsoft.com/office/powerpoint/2010/main" val="330631071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27376"/>
            <a:ext cx="12192000" cy="6358128"/>
          </a:xfrm>
          <a:prstGeom prst="rect">
            <a:avLst/>
          </a:prstGeom>
        </p:spPr>
      </p:pic>
      <p:sp>
        <p:nvSpPr>
          <p:cNvPr id="5" name="Line 5"/>
          <p:cNvSpPr>
            <a:spLocks noChangeShapeType="1"/>
          </p:cNvSpPr>
          <p:nvPr/>
        </p:nvSpPr>
        <p:spPr bwMode="auto">
          <a:xfrm flipV="1">
            <a:off x="540640" y="781083"/>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Rectangle 5"/>
          <p:cNvSpPr/>
          <p:nvPr/>
        </p:nvSpPr>
        <p:spPr>
          <a:xfrm>
            <a:off x="510743" y="886198"/>
            <a:ext cx="11244652" cy="5262979"/>
          </a:xfrm>
          <a:prstGeom prst="rect">
            <a:avLst/>
          </a:prstGeom>
        </p:spPr>
        <p:txBody>
          <a:bodyPr wrap="square">
            <a:spAutoFit/>
          </a:bodyPr>
          <a:lstStyle/>
          <a:p>
            <a:pPr marL="285750" indent="-285750" defTabSz="914400">
              <a:buClr>
                <a:srgbClr val="92D050"/>
              </a:buClr>
              <a:buFont typeface="Arial" panose="020B0604020202020204" pitchFamily="34" charset="0"/>
              <a:buChar char="•"/>
            </a:pPr>
            <a:r>
              <a:rPr lang="en-US" sz="2400" kern="0" dirty="0">
                <a:solidFill>
                  <a:schemeClr val="bg1"/>
                </a:solidFill>
                <a:latin typeface="Times New Roman" panose="02020603050405020304" pitchFamily="18" charset="0"/>
                <a:cs typeface="Times New Roman" panose="02020603050405020304" pitchFamily="18" charset="0"/>
                <a:sym typeface="Arial"/>
              </a:rPr>
              <a:t>Jacob A,. 2012 . Center for Poverty Research. Retrieved from https://poverty.ucdavis.edu/policy-brief/supplemental-poverty-measure-better-measure-poverty-america</a:t>
            </a:r>
          </a:p>
          <a:p>
            <a:pPr marL="285750" indent="-285750" defTabSz="914400">
              <a:buClr>
                <a:srgbClr val="92D050"/>
              </a:buClr>
              <a:buFont typeface="Arial" panose="020B0604020202020204" pitchFamily="34" charset="0"/>
              <a:buChar char="•"/>
            </a:pPr>
            <a:r>
              <a:rPr lang="en-US" sz="2400" kern="0" dirty="0" err="1">
                <a:solidFill>
                  <a:schemeClr val="bg1"/>
                </a:solidFill>
                <a:latin typeface="Times New Roman" panose="02020603050405020304" pitchFamily="18" charset="0"/>
                <a:cs typeface="Times New Roman" panose="02020603050405020304" pitchFamily="18" charset="0"/>
                <a:sym typeface="Arial"/>
              </a:rPr>
              <a:t>Pendall</a:t>
            </a:r>
            <a:r>
              <a:rPr lang="en-US" sz="2400" kern="0" dirty="0">
                <a:solidFill>
                  <a:schemeClr val="bg1"/>
                </a:solidFill>
                <a:latin typeface="Times New Roman" panose="02020603050405020304" pitchFamily="18" charset="0"/>
                <a:cs typeface="Times New Roman" panose="02020603050405020304" pitchFamily="18" charset="0"/>
                <a:sym typeface="Arial"/>
              </a:rPr>
              <a:t>, R., Davies, E., </a:t>
            </a:r>
            <a:r>
              <a:rPr lang="en-US" sz="2400" kern="0" dirty="0" err="1">
                <a:solidFill>
                  <a:schemeClr val="bg1"/>
                </a:solidFill>
                <a:latin typeface="Times New Roman" panose="02020603050405020304" pitchFamily="18" charset="0"/>
                <a:cs typeface="Times New Roman" panose="02020603050405020304" pitchFamily="18" charset="0"/>
                <a:sym typeface="Arial"/>
              </a:rPr>
              <a:t>Freiman</a:t>
            </a:r>
            <a:r>
              <a:rPr lang="en-US" sz="2400" kern="0" dirty="0">
                <a:solidFill>
                  <a:schemeClr val="bg1"/>
                </a:solidFill>
                <a:latin typeface="Times New Roman" panose="02020603050405020304" pitchFamily="18" charset="0"/>
                <a:cs typeface="Times New Roman" panose="02020603050405020304" pitchFamily="18" charset="0"/>
                <a:sym typeface="Arial"/>
              </a:rPr>
              <a:t>, L., &amp; </a:t>
            </a:r>
            <a:r>
              <a:rPr lang="en-US" sz="2400" kern="0" dirty="0" err="1">
                <a:solidFill>
                  <a:schemeClr val="bg1"/>
                </a:solidFill>
                <a:latin typeface="Times New Roman" panose="02020603050405020304" pitchFamily="18" charset="0"/>
                <a:cs typeface="Times New Roman" panose="02020603050405020304" pitchFamily="18" charset="0"/>
                <a:sym typeface="Arial"/>
              </a:rPr>
              <a:t>Pitingolo</a:t>
            </a:r>
            <a:r>
              <a:rPr lang="en-US" sz="2400" kern="0" dirty="0">
                <a:solidFill>
                  <a:schemeClr val="bg1"/>
                </a:solidFill>
                <a:latin typeface="Times New Roman" panose="02020603050405020304" pitchFamily="18" charset="0"/>
                <a:cs typeface="Times New Roman" panose="02020603050405020304" pitchFamily="18" charset="0"/>
                <a:sym typeface="Arial"/>
              </a:rPr>
              <a:t>, R. (2011). A lost decade: Neighborhood poverty and the urban crisis of the 2000s. Washington, DC: Joint Center for Political and Economic Studies.</a:t>
            </a:r>
          </a:p>
          <a:p>
            <a:pPr marL="285750" indent="-285750" defTabSz="914400">
              <a:buClr>
                <a:srgbClr val="92D050"/>
              </a:buClr>
              <a:buFont typeface="Arial" panose="020B0604020202020204" pitchFamily="34" charset="0"/>
              <a:buChar char="•"/>
            </a:pPr>
            <a:r>
              <a:rPr lang="en-US" sz="2400" kern="0" dirty="0">
                <a:solidFill>
                  <a:schemeClr val="bg1"/>
                </a:solidFill>
                <a:latin typeface="Times New Roman" panose="02020603050405020304" pitchFamily="18" charset="0"/>
                <a:cs typeface="Times New Roman" panose="02020603050405020304" pitchFamily="18" charset="0"/>
                <a:sym typeface="Arial"/>
              </a:rPr>
              <a:t>Phelan, J. C., &amp; Chang, V. W. (2006). Trends in the association of poverty with overweight among US adolescents, 1971-2004. Jama, 295(20), 2385-2393.</a:t>
            </a:r>
          </a:p>
          <a:p>
            <a:pPr marL="285750" indent="-285750" defTabSz="914400">
              <a:buClr>
                <a:srgbClr val="92D050"/>
              </a:buClr>
              <a:buFont typeface="Arial" panose="020B0604020202020204" pitchFamily="34" charset="0"/>
              <a:buChar char="•"/>
            </a:pPr>
            <a:r>
              <a:rPr lang="en-US" sz="2400" kern="0" dirty="0" err="1">
                <a:solidFill>
                  <a:schemeClr val="bg1"/>
                </a:solidFill>
                <a:latin typeface="Times New Roman" panose="02020603050405020304" pitchFamily="18" charset="0"/>
                <a:cs typeface="Times New Roman" panose="02020603050405020304" pitchFamily="18" charset="0"/>
                <a:sym typeface="Arial"/>
              </a:rPr>
              <a:t>Shambaugh</a:t>
            </a:r>
            <a:r>
              <a:rPr lang="en-US" sz="2400" kern="0" dirty="0">
                <a:solidFill>
                  <a:schemeClr val="bg1"/>
                </a:solidFill>
                <a:latin typeface="Times New Roman" panose="02020603050405020304" pitchFamily="18" charset="0"/>
                <a:cs typeface="Times New Roman" panose="02020603050405020304" pitchFamily="18" charset="0"/>
                <a:sym typeface="Arial"/>
              </a:rPr>
              <a:t> J,  Bauer L, and </a:t>
            </a:r>
            <a:r>
              <a:rPr lang="en-US" sz="2400" kern="0" dirty="0" err="1">
                <a:solidFill>
                  <a:schemeClr val="bg1"/>
                </a:solidFill>
                <a:latin typeface="Times New Roman" panose="02020603050405020304" pitchFamily="18" charset="0"/>
                <a:cs typeface="Times New Roman" panose="02020603050405020304" pitchFamily="18" charset="0"/>
                <a:sym typeface="Arial"/>
              </a:rPr>
              <a:t>Breitwieser</a:t>
            </a:r>
            <a:r>
              <a:rPr lang="en-US" sz="2400" kern="0" dirty="0">
                <a:solidFill>
                  <a:schemeClr val="bg1"/>
                </a:solidFill>
                <a:latin typeface="Times New Roman" panose="02020603050405020304" pitchFamily="18" charset="0"/>
                <a:cs typeface="Times New Roman" panose="02020603050405020304" pitchFamily="18" charset="0"/>
                <a:sym typeface="Arial"/>
              </a:rPr>
              <a:t> A. 2017. Who is poor in the United States? A Hamilton Project annual report.  Retrieved from https://www.brookings.edu/research/who-is-poor-in-the-united-states-a-hamilton-project-annual-report/#footnote-1</a:t>
            </a:r>
          </a:p>
          <a:p>
            <a:pPr marL="285750" indent="-285750" defTabSz="914400">
              <a:buClr>
                <a:srgbClr val="92D050"/>
              </a:buClr>
              <a:buFont typeface="Arial" panose="020B0604020202020204" pitchFamily="34" charset="0"/>
              <a:buChar char="•"/>
            </a:pPr>
            <a:r>
              <a:rPr lang="en-US" sz="2400" kern="0" dirty="0" err="1">
                <a:solidFill>
                  <a:schemeClr val="bg1"/>
                </a:solidFill>
                <a:latin typeface="Times New Roman" panose="02020603050405020304" pitchFamily="18" charset="0"/>
                <a:cs typeface="Times New Roman" panose="02020603050405020304" pitchFamily="18" charset="0"/>
                <a:sym typeface="Arial"/>
              </a:rPr>
              <a:t>Smeeding</a:t>
            </a:r>
            <a:r>
              <a:rPr lang="en-US" sz="2400" kern="0" dirty="0">
                <a:solidFill>
                  <a:schemeClr val="bg1"/>
                </a:solidFill>
                <a:latin typeface="Times New Roman" panose="02020603050405020304" pitchFamily="18" charset="0"/>
                <a:cs typeface="Times New Roman" panose="02020603050405020304" pitchFamily="18" charset="0"/>
                <a:sym typeface="Arial"/>
              </a:rPr>
              <a:t>, T. M. (2005). Public policy, economic inequality, and poverty: The United States in comparative perspective. Social Science Quarterly, 86(s1), 955-983.</a:t>
            </a:r>
          </a:p>
        </p:txBody>
      </p:sp>
      <p:sp>
        <p:nvSpPr>
          <p:cNvPr id="7" name="Title 1"/>
          <p:cNvSpPr txBox="1">
            <a:spLocks/>
          </p:cNvSpPr>
          <p:nvPr/>
        </p:nvSpPr>
        <p:spPr>
          <a:xfrm>
            <a:off x="2137236" y="64923"/>
            <a:ext cx="7886700" cy="5595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dirty="0">
                <a:solidFill>
                  <a:srgbClr val="FFFF00"/>
                </a:solidFill>
                <a:latin typeface="Times New Roman" panose="02020603050405020304" pitchFamily="18" charset="0"/>
                <a:cs typeface="Times New Roman" panose="02020603050405020304" pitchFamily="18" charset="0"/>
                <a:sym typeface="Arial"/>
              </a:rPr>
              <a:t>References (3)</a:t>
            </a:r>
          </a:p>
        </p:txBody>
      </p:sp>
    </p:spTree>
    <p:extLst>
      <p:ext uri="{BB962C8B-B14F-4D97-AF65-F5344CB8AC3E}">
        <p14:creationId xmlns:p14="http://schemas.microsoft.com/office/powerpoint/2010/main" val="9817463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10743" y="689394"/>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Rectangle 5"/>
          <p:cNvSpPr/>
          <p:nvPr/>
        </p:nvSpPr>
        <p:spPr>
          <a:xfrm>
            <a:off x="510741" y="738540"/>
            <a:ext cx="11079891" cy="5632311"/>
          </a:xfrm>
          <a:prstGeom prst="rect">
            <a:avLst/>
          </a:prstGeom>
        </p:spPr>
        <p:txBody>
          <a:bodyPr wrap="square">
            <a:spAutoFit/>
          </a:bodyPr>
          <a:lstStyle/>
          <a:p>
            <a:pPr marL="285750" indent="-285750" defTabSz="914400">
              <a:buClr>
                <a:srgbClr val="92D050"/>
              </a:buClr>
              <a:buFont typeface="Arial" panose="020B0604020202020204" pitchFamily="34" charset="0"/>
              <a:buChar char="•"/>
            </a:pPr>
            <a:r>
              <a:rPr lang="en-US" sz="2400" kern="0" dirty="0">
                <a:solidFill>
                  <a:srgbClr val="FFFFFF"/>
                </a:solidFill>
                <a:latin typeface="Times New Roman" panose="02020603050405020304" pitchFamily="18" charset="0"/>
                <a:cs typeface="Times New Roman" panose="02020603050405020304" pitchFamily="18" charset="0"/>
                <a:sym typeface="Arial"/>
              </a:rPr>
              <a:t>The World Bank. 2018. Poverty. Retrieved from http://www.worldbank.org/en/topic/poverty/overview</a:t>
            </a:r>
          </a:p>
          <a:p>
            <a:pPr marL="285750" indent="-285750" defTabSz="914400">
              <a:buClr>
                <a:srgbClr val="92D050"/>
              </a:buClr>
              <a:buFont typeface="Arial" panose="020B0604020202020204" pitchFamily="34" charset="0"/>
              <a:buChar char="•"/>
            </a:pPr>
            <a:r>
              <a:rPr lang="en-US" sz="2400" kern="0" dirty="0">
                <a:solidFill>
                  <a:srgbClr val="FFFFFF"/>
                </a:solidFill>
                <a:latin typeface="Times New Roman" panose="02020603050405020304" pitchFamily="18" charset="0"/>
                <a:cs typeface="Times New Roman" panose="02020603050405020304" pitchFamily="18" charset="0"/>
                <a:sym typeface="Arial"/>
              </a:rPr>
              <a:t>T </a:t>
            </a:r>
            <a:r>
              <a:rPr lang="en-US" sz="2400" kern="0" dirty="0" err="1">
                <a:solidFill>
                  <a:srgbClr val="FFFFFF"/>
                </a:solidFill>
                <a:latin typeface="Times New Roman" panose="02020603050405020304" pitchFamily="18" charset="0"/>
                <a:cs typeface="Times New Roman" panose="02020603050405020304" pitchFamily="18" charset="0"/>
                <a:sym typeface="Arial"/>
              </a:rPr>
              <a:t>Premilla</a:t>
            </a:r>
            <a:r>
              <a:rPr lang="en-US" sz="2400" kern="0" dirty="0">
                <a:solidFill>
                  <a:srgbClr val="FFFFFF"/>
                </a:solidFill>
                <a:latin typeface="Times New Roman" panose="02020603050405020304" pitchFamily="18" charset="0"/>
                <a:cs typeface="Times New Roman" panose="02020603050405020304" pitchFamily="18" charset="0"/>
                <a:sym typeface="Arial"/>
              </a:rPr>
              <a:t> </a:t>
            </a:r>
            <a:r>
              <a:rPr lang="en-US" sz="2400" kern="0" dirty="0" err="1">
                <a:solidFill>
                  <a:srgbClr val="FFFFFF"/>
                </a:solidFill>
                <a:latin typeface="Times New Roman" panose="02020603050405020304" pitchFamily="18" charset="0"/>
                <a:cs typeface="Times New Roman" panose="02020603050405020304" pitchFamily="18" charset="0"/>
                <a:sym typeface="Arial"/>
              </a:rPr>
              <a:t>Nadasen</a:t>
            </a:r>
            <a:r>
              <a:rPr lang="en-US" sz="2400" kern="0" dirty="0">
                <a:solidFill>
                  <a:srgbClr val="FFFFFF"/>
                </a:solidFill>
                <a:latin typeface="Times New Roman" panose="02020603050405020304" pitchFamily="18" charset="0"/>
                <a:cs typeface="Times New Roman" panose="02020603050405020304" pitchFamily="18" charset="0"/>
                <a:sym typeface="Arial"/>
              </a:rPr>
              <a:t> December 21, 2017. The Washington Post. https://www.washingtonpost.com/news/made-by-history/wp/2017/12/21/extreme-poverty-returns-to-america/?noredirect=on&amp;utm_term=.80a983a619f7</a:t>
            </a:r>
          </a:p>
          <a:p>
            <a:pPr marL="285750" indent="-285750" defTabSz="914400">
              <a:buClr>
                <a:srgbClr val="92D050"/>
              </a:buClr>
              <a:buFont typeface="Arial" panose="020B0604020202020204" pitchFamily="34" charset="0"/>
              <a:buChar char="•"/>
            </a:pPr>
            <a:r>
              <a:rPr lang="en-US" sz="2400" kern="0" dirty="0">
                <a:solidFill>
                  <a:srgbClr val="FFFFFF"/>
                </a:solidFill>
                <a:latin typeface="Times New Roman" panose="02020603050405020304" pitchFamily="18" charset="0"/>
                <a:cs typeface="Times New Roman" panose="02020603050405020304" pitchFamily="18" charset="0"/>
                <a:sym typeface="Arial"/>
              </a:rPr>
              <a:t>U.S. census Bureau. Number in Poverty and Poverty rate: 1959 to 2016. Retrieved from https://www.census.gov/content/dam/Census/library/visualizations/2017/demo/p60-259/figure4.pdf</a:t>
            </a:r>
          </a:p>
          <a:p>
            <a:pPr marL="285750" indent="-285750" defTabSz="914400">
              <a:buClr>
                <a:srgbClr val="92D050"/>
              </a:buClr>
              <a:buFont typeface="Arial" panose="020B0604020202020204" pitchFamily="34" charset="0"/>
              <a:buChar char="•"/>
            </a:pPr>
            <a:r>
              <a:rPr lang="en-US" sz="2400" kern="0" dirty="0">
                <a:solidFill>
                  <a:srgbClr val="FFFFFF"/>
                </a:solidFill>
                <a:latin typeface="Times New Roman" panose="02020603050405020304" pitchFamily="18" charset="0"/>
                <a:cs typeface="Times New Roman" panose="02020603050405020304" pitchFamily="18" charset="0"/>
                <a:sym typeface="Arial"/>
              </a:rPr>
              <a:t>World Health Organization. 2018. Poverty and health. Retrieved from http://www.who.int/hdp/poverty/en/</a:t>
            </a:r>
          </a:p>
          <a:p>
            <a:pPr marL="285750" indent="-285750" defTabSz="914400">
              <a:buClr>
                <a:srgbClr val="92D050"/>
              </a:buClr>
              <a:buFont typeface="Arial" panose="020B0604020202020204" pitchFamily="34" charset="0"/>
              <a:buChar char="•"/>
            </a:pPr>
            <a:r>
              <a:rPr lang="en-US" sz="2400" kern="0" dirty="0">
                <a:solidFill>
                  <a:srgbClr val="FFFFFF"/>
                </a:solidFill>
                <a:latin typeface="Times New Roman" panose="02020603050405020304" pitchFamily="18" charset="0"/>
                <a:cs typeface="Times New Roman" panose="02020603050405020304" pitchFamily="18" charset="0"/>
                <a:sym typeface="Arial"/>
              </a:rPr>
              <a:t> </a:t>
            </a:r>
            <a:r>
              <a:rPr lang="en-US" sz="2400" kern="0" dirty="0" err="1">
                <a:solidFill>
                  <a:srgbClr val="FFFFFF"/>
                </a:solidFill>
                <a:latin typeface="Times New Roman" panose="02020603050405020304" pitchFamily="18" charset="0"/>
                <a:cs typeface="Times New Roman" panose="02020603050405020304" pitchFamily="18" charset="0"/>
                <a:sym typeface="Arial"/>
              </a:rPr>
              <a:t>Hoynes</a:t>
            </a:r>
            <a:r>
              <a:rPr lang="en-US" sz="2400" kern="0" dirty="0">
                <a:solidFill>
                  <a:srgbClr val="FFFFFF"/>
                </a:solidFill>
                <a:latin typeface="Times New Roman" panose="02020603050405020304" pitchFamily="18" charset="0"/>
                <a:cs typeface="Times New Roman" panose="02020603050405020304" pitchFamily="18" charset="0"/>
                <a:sym typeface="Arial"/>
              </a:rPr>
              <a:t>, H. W., Page, M. E., &amp; Stevens, A. H. (2006). Poverty in America: Trends and explanations. Journal of Economic Perspectives, 20(1), 47-68.</a:t>
            </a:r>
          </a:p>
          <a:p>
            <a:pPr marL="285750" indent="-285750" defTabSz="914400">
              <a:buClr>
                <a:srgbClr val="92D050"/>
              </a:buClr>
              <a:buFont typeface="Arial" panose="020B0604020202020204" pitchFamily="34" charset="0"/>
              <a:buChar char="•"/>
            </a:pPr>
            <a:r>
              <a:rPr lang="en-US" sz="2400" kern="0" dirty="0">
                <a:solidFill>
                  <a:srgbClr val="FFFFFF"/>
                </a:solidFill>
                <a:latin typeface="Times New Roman" panose="02020603050405020304" pitchFamily="18" charset="0"/>
                <a:cs typeface="Times New Roman" panose="02020603050405020304" pitchFamily="18" charset="0"/>
                <a:sym typeface="Arial"/>
              </a:rPr>
              <a:t>Whitehead, M (1992). The Concepts and Principles of Equity and Health. International Journal of Health Services, 22(3):429-45.</a:t>
            </a:r>
          </a:p>
        </p:txBody>
      </p:sp>
      <p:sp>
        <p:nvSpPr>
          <p:cNvPr id="7" name="Title 1"/>
          <p:cNvSpPr txBox="1">
            <a:spLocks/>
          </p:cNvSpPr>
          <p:nvPr/>
        </p:nvSpPr>
        <p:spPr>
          <a:xfrm>
            <a:off x="2137236" y="64923"/>
            <a:ext cx="7886700" cy="5595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dirty="0">
                <a:solidFill>
                  <a:srgbClr val="FFFF00"/>
                </a:solidFill>
                <a:latin typeface="Times New Roman" panose="02020603050405020304" pitchFamily="18" charset="0"/>
                <a:cs typeface="Times New Roman" panose="02020603050405020304" pitchFamily="18" charset="0"/>
                <a:sym typeface="Arial"/>
              </a:rPr>
              <a:t>References (4)</a:t>
            </a:r>
          </a:p>
        </p:txBody>
      </p:sp>
    </p:spTree>
    <p:extLst>
      <p:ext uri="{BB962C8B-B14F-4D97-AF65-F5344CB8AC3E}">
        <p14:creationId xmlns:p14="http://schemas.microsoft.com/office/powerpoint/2010/main" val="224348189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10743" y="814410"/>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Title 1"/>
          <p:cNvSpPr txBox="1">
            <a:spLocks/>
          </p:cNvSpPr>
          <p:nvPr/>
        </p:nvSpPr>
        <p:spPr>
          <a:xfrm>
            <a:off x="2137236" y="64923"/>
            <a:ext cx="7886700" cy="5595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dirty="0">
                <a:solidFill>
                  <a:srgbClr val="FFFF00"/>
                </a:solidFill>
                <a:latin typeface="Times New Roman" panose="02020603050405020304" pitchFamily="18" charset="0"/>
                <a:cs typeface="Times New Roman" panose="02020603050405020304" pitchFamily="18" charset="0"/>
                <a:sym typeface="Arial"/>
              </a:rPr>
              <a:t>References (5)</a:t>
            </a:r>
          </a:p>
        </p:txBody>
      </p:sp>
      <p:sp>
        <p:nvSpPr>
          <p:cNvPr id="6" name="Rectangle 5"/>
          <p:cNvSpPr/>
          <p:nvPr/>
        </p:nvSpPr>
        <p:spPr>
          <a:xfrm>
            <a:off x="436601" y="1027908"/>
            <a:ext cx="11228176" cy="4524315"/>
          </a:xfrm>
          <a:prstGeom prst="rect">
            <a:avLst/>
          </a:prstGeom>
        </p:spPr>
        <p:txBody>
          <a:bodyPr wrap="square">
            <a:spAutoFit/>
          </a:bodyPr>
          <a:lstStyle/>
          <a:p>
            <a:pPr marL="342900" indent="-342900">
              <a:buClr>
                <a:srgbClr val="92D050"/>
              </a:buClr>
              <a:buFont typeface="Wingdings 2" panose="05020102010507070707" pitchFamily="18" charset="2"/>
              <a:buChar char=""/>
            </a:pPr>
            <a:r>
              <a:rPr lang="en-US" sz="2400" dirty="0" err="1">
                <a:solidFill>
                  <a:schemeClr val="bg1"/>
                </a:solidFill>
                <a:latin typeface="Times New Roman" panose="02020603050405020304" pitchFamily="18" charset="0"/>
                <a:cs typeface="Times New Roman" panose="02020603050405020304" pitchFamily="18" charset="0"/>
              </a:rPr>
              <a:t>Airhihenbuwa</a:t>
            </a:r>
            <a:r>
              <a:rPr lang="en-US" sz="2400" dirty="0">
                <a:solidFill>
                  <a:schemeClr val="bg1"/>
                </a:solidFill>
                <a:latin typeface="Times New Roman" panose="02020603050405020304" pitchFamily="18" charset="0"/>
                <a:cs typeface="Times New Roman" panose="02020603050405020304" pitchFamily="18" charset="0"/>
              </a:rPr>
              <a:t>, C. O. (1995). Health and Culture: Beyond the Western Paradigm. New York: SAGE.</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Dutta-Bergman, M. J. (2004). The unheard voices of </a:t>
            </a:r>
            <a:r>
              <a:rPr lang="en-US" sz="2400" dirty="0" err="1">
                <a:solidFill>
                  <a:schemeClr val="bg1"/>
                </a:solidFill>
                <a:latin typeface="Times New Roman" panose="02020603050405020304" pitchFamily="18" charset="0"/>
                <a:cs typeface="Times New Roman" panose="02020603050405020304" pitchFamily="18" charset="0"/>
              </a:rPr>
              <a:t>Santalis</a:t>
            </a:r>
            <a:r>
              <a:rPr lang="en-US" sz="2400" dirty="0">
                <a:solidFill>
                  <a:schemeClr val="bg1"/>
                </a:solidFill>
                <a:latin typeface="Times New Roman" panose="02020603050405020304" pitchFamily="18" charset="0"/>
                <a:cs typeface="Times New Roman" panose="02020603050405020304" pitchFamily="18" charset="0"/>
              </a:rPr>
              <a:t>: communicating about health from the margins of India. </a:t>
            </a:r>
            <a:r>
              <a:rPr lang="en-US" sz="2400" dirty="0" err="1">
                <a:solidFill>
                  <a:schemeClr val="bg1"/>
                </a:solidFill>
                <a:latin typeface="Times New Roman" panose="02020603050405020304" pitchFamily="18" charset="0"/>
                <a:cs typeface="Times New Roman" panose="02020603050405020304" pitchFamily="18" charset="0"/>
              </a:rPr>
              <a:t>Commun</a:t>
            </a:r>
            <a:r>
              <a:rPr lang="en-US" sz="2400" dirty="0">
                <a:solidFill>
                  <a:schemeClr val="bg1"/>
                </a:solidFill>
                <a:latin typeface="Times New Roman" panose="02020603050405020304" pitchFamily="18" charset="0"/>
                <a:cs typeface="Times New Roman" panose="02020603050405020304" pitchFamily="18" charset="0"/>
              </a:rPr>
              <a:t>. Theory 14, 237–263.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Dutta, M. J. (2008). Communicating Social Change: A Culture-Centered Approach. London: Polity.</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Dutta, M. J. (2011). Communicating Social Change: Structure, Culture, Agency. New York: Routledge.</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Dutta, M. J. (2015). Neoliberal Health Organizing: Communication, Meaning, and Politics. New York, NY: Left Coast Press.</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Dutta, M. J., and Dutta, U. (2013). Voices of the poor from the margins of Bengal: structural inequities and health. Qual. Health Res. 23, 14–25. </a:t>
            </a:r>
          </a:p>
        </p:txBody>
      </p:sp>
    </p:spTree>
    <p:extLst>
      <p:ext uri="{BB962C8B-B14F-4D97-AF65-F5344CB8AC3E}">
        <p14:creationId xmlns:p14="http://schemas.microsoft.com/office/powerpoint/2010/main" val="377890314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10743" y="835226"/>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Title 1"/>
          <p:cNvSpPr txBox="1">
            <a:spLocks/>
          </p:cNvSpPr>
          <p:nvPr/>
        </p:nvSpPr>
        <p:spPr>
          <a:xfrm>
            <a:off x="2137236" y="64923"/>
            <a:ext cx="7886700" cy="5595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dirty="0">
                <a:solidFill>
                  <a:srgbClr val="FFFF00"/>
                </a:solidFill>
                <a:latin typeface="Times New Roman" panose="02020603050405020304" pitchFamily="18" charset="0"/>
                <a:cs typeface="Times New Roman" panose="02020603050405020304" pitchFamily="18" charset="0"/>
                <a:sym typeface="Arial"/>
              </a:rPr>
              <a:t>References (6)</a:t>
            </a:r>
          </a:p>
        </p:txBody>
      </p:sp>
      <p:sp>
        <p:nvSpPr>
          <p:cNvPr id="6" name="Rectangle 5"/>
          <p:cNvSpPr/>
          <p:nvPr/>
        </p:nvSpPr>
        <p:spPr>
          <a:xfrm>
            <a:off x="556054" y="1107851"/>
            <a:ext cx="11079892" cy="4893647"/>
          </a:xfrm>
          <a:prstGeom prst="rect">
            <a:avLst/>
          </a:prstGeom>
        </p:spPr>
        <p:txBody>
          <a:bodyPr wrap="square">
            <a:spAutoFit/>
          </a:bodyPr>
          <a:lstStyle/>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Good, B. J. (1993). Medicine, Rationality and Experience: an Anthropological Perspective. New York, NY: Cambridge University Press.</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Kreps, G. L. (2001). The evolution and advancement of health communication inquiry. Ann. Int. </a:t>
            </a:r>
            <a:r>
              <a:rPr lang="en-US" sz="2400" dirty="0" err="1">
                <a:solidFill>
                  <a:schemeClr val="bg1"/>
                </a:solidFill>
                <a:latin typeface="Times New Roman" panose="02020603050405020304" pitchFamily="18" charset="0"/>
                <a:cs typeface="Times New Roman" panose="02020603050405020304" pitchFamily="18" charset="0"/>
              </a:rPr>
              <a:t>Commun</a:t>
            </a:r>
            <a:r>
              <a:rPr lang="en-US" sz="2400" dirty="0">
                <a:solidFill>
                  <a:schemeClr val="bg1"/>
                </a:solidFill>
                <a:latin typeface="Times New Roman" panose="02020603050405020304" pitchFamily="18" charset="0"/>
                <a:cs typeface="Times New Roman" panose="02020603050405020304" pitchFamily="18" charset="0"/>
              </a:rPr>
              <a:t>. Assoc. 24, 231–253.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Marmot, M. (2005). Social determinants of health inequalities. Lancet 365, 1099–1104.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Navarro, V. (ed.) (2007). Neoliberalism, Globalization, and Inequalities: Consequences for Health and Quality of Life. Amityville, NY: </a:t>
            </a:r>
            <a:r>
              <a:rPr lang="en-US" sz="2400" dirty="0" err="1">
                <a:solidFill>
                  <a:schemeClr val="bg1"/>
                </a:solidFill>
                <a:latin typeface="Times New Roman" panose="02020603050405020304" pitchFamily="18" charset="0"/>
                <a:cs typeface="Times New Roman" panose="02020603050405020304" pitchFamily="18" charset="0"/>
              </a:rPr>
              <a:t>Baywood</a:t>
            </a:r>
            <a:r>
              <a:rPr lang="en-US" sz="2400" dirty="0">
                <a:solidFill>
                  <a:schemeClr val="bg1"/>
                </a:solidFill>
                <a:latin typeface="Times New Roman" panose="02020603050405020304" pitchFamily="18" charset="0"/>
                <a:cs typeface="Times New Roman" panose="02020603050405020304" pitchFamily="18" charset="0"/>
              </a:rPr>
              <a:t> Pub.</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Fleming, M.D., et. al, (2017) Patient engagement at the margin: Health care providers’ assessments of engagement and the structural determinant of health in the safety-net. Elsevier Ltd.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Anderson, Gerard, Horvath, Jane. (2004) The growing burden of chronic disease in America, Public Health Rep. 119 (3), 263-270</a:t>
            </a:r>
          </a:p>
        </p:txBody>
      </p:sp>
    </p:spTree>
    <p:extLst>
      <p:ext uri="{BB962C8B-B14F-4D97-AF65-F5344CB8AC3E}">
        <p14:creationId xmlns:p14="http://schemas.microsoft.com/office/powerpoint/2010/main" val="376967532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6" name="Rectangle 5"/>
          <p:cNvSpPr/>
          <p:nvPr/>
        </p:nvSpPr>
        <p:spPr>
          <a:xfrm>
            <a:off x="926757" y="1690690"/>
            <a:ext cx="10593859" cy="3046988"/>
          </a:xfrm>
          <a:prstGeom prst="rect">
            <a:avLst/>
          </a:prstGeom>
        </p:spPr>
        <p:txBody>
          <a:bodyPr wrap="square">
            <a:spAutoFit/>
          </a:bodyPr>
          <a:lstStyle/>
          <a:p>
            <a:pPr marL="457200" algn="ctr" defTabSz="914400">
              <a:buClr>
                <a:srgbClr val="000000"/>
              </a:buClr>
              <a:buSzPts val="3200"/>
            </a:pPr>
            <a:r>
              <a:rPr lang="en-US" sz="4800" b="1" kern="0" dirty="0" smtClean="0">
                <a:solidFill>
                  <a:schemeClr val="bg1"/>
                </a:solidFill>
                <a:latin typeface="Times New Roman"/>
                <a:ea typeface="Times New Roman"/>
                <a:cs typeface="Times New Roman"/>
                <a:sym typeface="Times New Roman"/>
              </a:rPr>
              <a:t>Equity, </a:t>
            </a:r>
            <a:r>
              <a:rPr lang="en-US" sz="4800" b="1" kern="0" dirty="0">
                <a:solidFill>
                  <a:schemeClr val="bg1"/>
                </a:solidFill>
                <a:latin typeface="Times New Roman"/>
                <a:ea typeface="Times New Roman"/>
                <a:cs typeface="Times New Roman"/>
                <a:sym typeface="Times New Roman"/>
              </a:rPr>
              <a:t>Structural, </a:t>
            </a:r>
            <a:r>
              <a:rPr lang="en-US" sz="4800" b="1" kern="0" dirty="0" smtClean="0">
                <a:solidFill>
                  <a:schemeClr val="bg1"/>
                </a:solidFill>
                <a:latin typeface="Times New Roman"/>
                <a:ea typeface="Times New Roman"/>
                <a:cs typeface="Times New Roman"/>
                <a:sym typeface="Times New Roman"/>
              </a:rPr>
              <a:t>and Social </a:t>
            </a:r>
            <a:r>
              <a:rPr lang="en-US" sz="4800" b="1" kern="0" dirty="0">
                <a:solidFill>
                  <a:schemeClr val="bg1"/>
                </a:solidFill>
                <a:latin typeface="Times New Roman"/>
                <a:ea typeface="Times New Roman"/>
                <a:cs typeface="Times New Roman"/>
                <a:sym typeface="Times New Roman"/>
              </a:rPr>
              <a:t>Determinants </a:t>
            </a:r>
            <a:r>
              <a:rPr lang="en-US" sz="4800" b="1" kern="0" dirty="0" smtClean="0">
                <a:solidFill>
                  <a:schemeClr val="bg1"/>
                </a:solidFill>
                <a:latin typeface="Times New Roman"/>
                <a:ea typeface="Times New Roman"/>
                <a:cs typeface="Times New Roman"/>
                <a:sym typeface="Times New Roman"/>
              </a:rPr>
              <a:t>(ESSD):</a:t>
            </a:r>
            <a:r>
              <a:rPr lang="en-US" sz="4800" b="1" kern="0" dirty="0" smtClean="0">
                <a:solidFill>
                  <a:srgbClr val="FFC000"/>
                </a:solidFill>
                <a:latin typeface="Times New Roman"/>
                <a:ea typeface="Times New Roman"/>
                <a:cs typeface="Times New Roman"/>
                <a:sym typeface="Times New Roman"/>
              </a:rPr>
              <a:t> </a:t>
            </a:r>
            <a:r>
              <a:rPr lang="en-US" sz="4800" b="1" kern="0" dirty="0">
                <a:solidFill>
                  <a:srgbClr val="FFC000"/>
                </a:solidFill>
                <a:latin typeface="Times New Roman"/>
                <a:ea typeface="Times New Roman"/>
                <a:cs typeface="Times New Roman"/>
                <a:sym typeface="Times New Roman"/>
              </a:rPr>
              <a:t>Definitions, Explanations</a:t>
            </a:r>
          </a:p>
          <a:p>
            <a:pPr marL="457200" algn="ctr" defTabSz="914400">
              <a:buClr>
                <a:srgbClr val="000000"/>
              </a:buClr>
              <a:buSzPts val="3200"/>
            </a:pPr>
            <a:r>
              <a:rPr lang="en-US" sz="4800" b="1" kern="0" dirty="0">
                <a:solidFill>
                  <a:srgbClr val="FFC000"/>
                </a:solidFill>
                <a:latin typeface="Times New Roman"/>
                <a:ea typeface="Times New Roman"/>
                <a:cs typeface="Times New Roman"/>
                <a:sym typeface="Times New Roman"/>
              </a:rPr>
              <a:t>- What We Know, Understand</a:t>
            </a:r>
          </a:p>
        </p:txBody>
      </p:sp>
    </p:spTree>
    <p:extLst>
      <p:ext uri="{BB962C8B-B14F-4D97-AF65-F5344CB8AC3E}">
        <p14:creationId xmlns:p14="http://schemas.microsoft.com/office/powerpoint/2010/main" val="167856513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65903"/>
            <a:ext cx="12192000" cy="6358128"/>
          </a:xfrm>
          <a:prstGeom prst="rect">
            <a:avLst/>
          </a:prstGeom>
        </p:spPr>
      </p:pic>
      <p:sp>
        <p:nvSpPr>
          <p:cNvPr id="5" name="Rectangle 4"/>
          <p:cNvSpPr/>
          <p:nvPr/>
        </p:nvSpPr>
        <p:spPr>
          <a:xfrm>
            <a:off x="540640" y="1294598"/>
            <a:ext cx="11079892" cy="4524315"/>
          </a:xfrm>
          <a:prstGeom prst="rect">
            <a:avLst/>
          </a:prstGeom>
        </p:spPr>
        <p:txBody>
          <a:bodyPr wrap="square">
            <a:spAutoFit/>
          </a:bodyPr>
          <a:lstStyle/>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Penman-Aguilar A. et al. (2016) Measurement of Health Disparities, Health Inequities and Social Determinants of Health to Support the Advancement of Health Equity. J Public Health </a:t>
            </a:r>
            <a:r>
              <a:rPr lang="en-US" sz="2400" dirty="0" err="1">
                <a:solidFill>
                  <a:schemeClr val="bg1"/>
                </a:solidFill>
                <a:latin typeface="Times New Roman" panose="02020603050405020304" pitchFamily="18" charset="0"/>
                <a:cs typeface="Times New Roman" panose="02020603050405020304" pitchFamily="18" charset="0"/>
              </a:rPr>
              <a:t>Manag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Pract</a:t>
            </a:r>
            <a:r>
              <a:rPr lang="en-US" sz="2400" dirty="0">
                <a:solidFill>
                  <a:schemeClr val="bg1"/>
                </a:solidFill>
                <a:latin typeface="Times New Roman" panose="02020603050405020304" pitchFamily="18" charset="0"/>
                <a:cs typeface="Times New Roman" panose="02020603050405020304" pitchFamily="18" charset="0"/>
              </a:rPr>
              <a:t>. 2016; 22(</a:t>
            </a:r>
            <a:r>
              <a:rPr lang="en-US" sz="2400" dirty="0" err="1">
                <a:solidFill>
                  <a:schemeClr val="bg1"/>
                </a:solidFill>
                <a:latin typeface="Times New Roman" panose="02020603050405020304" pitchFamily="18" charset="0"/>
                <a:cs typeface="Times New Roman" panose="02020603050405020304" pitchFamily="18" charset="0"/>
              </a:rPr>
              <a:t>Suppl</a:t>
            </a:r>
            <a:r>
              <a:rPr lang="en-US" sz="2400" dirty="0">
                <a:solidFill>
                  <a:schemeClr val="bg1"/>
                </a:solidFill>
                <a:latin typeface="Times New Roman" panose="02020603050405020304" pitchFamily="18" charset="0"/>
                <a:cs typeface="Times New Roman" panose="02020603050405020304" pitchFamily="18" charset="0"/>
              </a:rPr>
              <a:t> 1): S33-S42.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Wall et al (2009). Evaluation of Community level interactions to address social and structural determinants of health: a cluster randomized controlled trial.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Dutta, M. (2016) Cultural Context. Structural Determinants, and Global Health Inequities: The Role of Communication</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Lupton, D. (1994) Toward the development of critical health communication praxis. Health </a:t>
            </a:r>
            <a:r>
              <a:rPr lang="en-US" sz="2400" dirty="0" err="1">
                <a:solidFill>
                  <a:schemeClr val="bg1"/>
                </a:solidFill>
                <a:latin typeface="Times New Roman" panose="02020603050405020304" pitchFamily="18" charset="0"/>
                <a:cs typeface="Times New Roman" panose="02020603050405020304" pitchFamily="18" charset="0"/>
              </a:rPr>
              <a:t>Health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commun</a:t>
            </a:r>
            <a:r>
              <a:rPr lang="en-US" sz="2400" dirty="0">
                <a:solidFill>
                  <a:schemeClr val="bg1"/>
                </a:solidFill>
                <a:latin typeface="Times New Roman" panose="02020603050405020304" pitchFamily="18" charset="0"/>
                <a:cs typeface="Times New Roman" panose="02020603050405020304" pitchFamily="18" charset="0"/>
              </a:rPr>
              <a:t>. 6, 55-67.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Dutta-Bergman, M.J. (2005) theory and practice in health communication </a:t>
            </a:r>
            <a:r>
              <a:rPr lang="en-US" sz="2400" dirty="0" err="1">
                <a:solidFill>
                  <a:schemeClr val="bg1"/>
                </a:solidFill>
                <a:latin typeface="Times New Roman" panose="02020603050405020304" pitchFamily="18" charset="0"/>
                <a:cs typeface="Times New Roman" panose="02020603050405020304" pitchFamily="18" charset="0"/>
              </a:rPr>
              <a:t>capaigns</a:t>
            </a:r>
            <a:r>
              <a:rPr lang="en-US" sz="2400" dirty="0">
                <a:solidFill>
                  <a:schemeClr val="bg1"/>
                </a:solidFill>
                <a:latin typeface="Times New Roman" panose="02020603050405020304" pitchFamily="18" charset="0"/>
                <a:cs typeface="Times New Roman" panose="02020603050405020304" pitchFamily="18" charset="0"/>
              </a:rPr>
              <a:t>: a critical interrogation. Health </a:t>
            </a:r>
            <a:r>
              <a:rPr lang="en-US" sz="2400" dirty="0" err="1">
                <a:solidFill>
                  <a:schemeClr val="bg1"/>
                </a:solidFill>
                <a:latin typeface="Times New Roman" panose="02020603050405020304" pitchFamily="18" charset="0"/>
                <a:cs typeface="Times New Roman" panose="02020603050405020304" pitchFamily="18" charset="0"/>
              </a:rPr>
              <a:t>commun</a:t>
            </a:r>
            <a:r>
              <a:rPr lang="en-US" sz="2400" dirty="0">
                <a:solidFill>
                  <a:schemeClr val="bg1"/>
                </a:solidFill>
                <a:latin typeface="Times New Roman" panose="02020603050405020304" pitchFamily="18" charset="0"/>
                <a:cs typeface="Times New Roman" panose="02020603050405020304" pitchFamily="18" charset="0"/>
              </a:rPr>
              <a:t>. 18, 103-122. </a:t>
            </a:r>
            <a:r>
              <a:rPr lang="en-US" sz="2400" dirty="0" err="1">
                <a:solidFill>
                  <a:schemeClr val="bg1"/>
                </a:solidFill>
                <a:latin typeface="Times New Roman" panose="02020603050405020304" pitchFamily="18" charset="0"/>
                <a:cs typeface="Times New Roman" panose="02020603050405020304" pitchFamily="18" charset="0"/>
              </a:rPr>
              <a:t>Doi</a:t>
            </a:r>
            <a:r>
              <a:rPr lang="en-US" sz="2400" dirty="0">
                <a:solidFill>
                  <a:schemeClr val="bg1"/>
                </a:solidFill>
                <a:latin typeface="Times New Roman" panose="02020603050405020304" pitchFamily="18" charset="0"/>
                <a:cs typeface="Times New Roman" panose="02020603050405020304" pitchFamily="18" charset="0"/>
              </a:rPr>
              <a:t>: 10.1207/s15327027hc102_1</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Napier et al. (2014) Culture and health. Lancet 384, 1607-1639</a:t>
            </a:r>
          </a:p>
        </p:txBody>
      </p:sp>
      <p:sp>
        <p:nvSpPr>
          <p:cNvPr id="7" name="Title 1"/>
          <p:cNvSpPr txBox="1">
            <a:spLocks/>
          </p:cNvSpPr>
          <p:nvPr/>
        </p:nvSpPr>
        <p:spPr>
          <a:xfrm>
            <a:off x="2137236" y="230192"/>
            <a:ext cx="7886700" cy="5595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dirty="0">
                <a:solidFill>
                  <a:srgbClr val="FFFF00"/>
                </a:solidFill>
                <a:latin typeface="Times New Roman" panose="02020603050405020304" pitchFamily="18" charset="0"/>
                <a:cs typeface="Times New Roman" panose="02020603050405020304" pitchFamily="18" charset="0"/>
                <a:sym typeface="Arial"/>
              </a:rPr>
              <a:t>References (7)</a:t>
            </a:r>
          </a:p>
        </p:txBody>
      </p:sp>
      <p:sp>
        <p:nvSpPr>
          <p:cNvPr id="8" name="Line 5"/>
          <p:cNvSpPr>
            <a:spLocks noChangeShapeType="1"/>
          </p:cNvSpPr>
          <p:nvPr/>
        </p:nvSpPr>
        <p:spPr bwMode="auto">
          <a:xfrm flipV="1">
            <a:off x="540640" y="1027095"/>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Tree>
    <p:extLst>
      <p:ext uri="{BB962C8B-B14F-4D97-AF65-F5344CB8AC3E}">
        <p14:creationId xmlns:p14="http://schemas.microsoft.com/office/powerpoint/2010/main" val="279474619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10743" y="873047"/>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Title 1"/>
          <p:cNvSpPr txBox="1">
            <a:spLocks/>
          </p:cNvSpPr>
          <p:nvPr/>
        </p:nvSpPr>
        <p:spPr>
          <a:xfrm>
            <a:off x="2137236" y="125633"/>
            <a:ext cx="7886700" cy="559548"/>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800" b="1" dirty="0">
                <a:solidFill>
                  <a:srgbClr val="FFFF00"/>
                </a:solidFill>
                <a:latin typeface="Times New Roman" panose="02020603050405020304" pitchFamily="18" charset="0"/>
                <a:cs typeface="Times New Roman" panose="02020603050405020304" pitchFamily="18" charset="0"/>
                <a:sym typeface="Arial"/>
              </a:rPr>
              <a:t>References (8)</a:t>
            </a:r>
          </a:p>
        </p:txBody>
      </p:sp>
      <p:sp>
        <p:nvSpPr>
          <p:cNvPr id="6" name="Rectangle 5"/>
          <p:cNvSpPr/>
          <p:nvPr/>
        </p:nvSpPr>
        <p:spPr>
          <a:xfrm>
            <a:off x="556054" y="1049084"/>
            <a:ext cx="11079892" cy="4893647"/>
          </a:xfrm>
          <a:prstGeom prst="rect">
            <a:avLst/>
          </a:prstGeom>
        </p:spPr>
        <p:txBody>
          <a:bodyPr wrap="square">
            <a:spAutoFit/>
          </a:bodyPr>
          <a:lstStyle/>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Black et al. (2015). The relationship between perceived racism/discrimination and health among Black American women: a review of the literature from 2003-2013. J. racial </a:t>
            </a:r>
            <a:r>
              <a:rPr lang="en-US" sz="2400" dirty="0" err="1">
                <a:solidFill>
                  <a:schemeClr val="bg1"/>
                </a:solidFill>
                <a:latin typeface="Times New Roman" panose="02020603050405020304" pitchFamily="18" charset="0"/>
                <a:cs typeface="Times New Roman" panose="02020603050405020304" pitchFamily="18" charset="0"/>
              </a:rPr>
              <a:t>Ethn</a:t>
            </a:r>
            <a:r>
              <a:rPr lang="en-US" sz="2400" dirty="0">
                <a:solidFill>
                  <a:schemeClr val="bg1"/>
                </a:solidFill>
                <a:latin typeface="Times New Roman" panose="02020603050405020304" pitchFamily="18" charset="0"/>
                <a:cs typeface="Times New Roman" panose="02020603050405020304" pitchFamily="18" charset="0"/>
              </a:rPr>
              <a:t>. Health Disparities 2, 11-20.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Ellis et al. (2015) “if you do nothing about stress, the next thing you know you’re shattered”: perspectives on African American men’s stress, coping and health from African American men and key women in their lives. Soc. Sci. med. 139, 14-23.</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Heckler M. Report of the Secretary’s Task Force on Black &amp; Minority Health Report of the Secretary’s Task Force on Black and Minority Health. Washington, DC: US Department of Health and Human Services; 1985. </a:t>
            </a:r>
          </a:p>
          <a:p>
            <a:pPr marL="342900" indent="-342900">
              <a:buClr>
                <a:srgbClr val="92D050"/>
              </a:buClr>
              <a:buFont typeface="Wingdings 2" panose="05020102010507070707" pitchFamily="18" charset="2"/>
              <a:buChar char=""/>
            </a:pPr>
            <a:r>
              <a:rPr lang="en-US" sz="2400" dirty="0">
                <a:solidFill>
                  <a:schemeClr val="bg1"/>
                </a:solidFill>
                <a:latin typeface="Times New Roman" panose="02020603050405020304" pitchFamily="18" charset="0"/>
                <a:cs typeface="Times New Roman" panose="02020603050405020304" pitchFamily="18" charset="0"/>
              </a:rPr>
              <a:t>Whitehead M. The concepts and principles of equity and health. </a:t>
            </a:r>
            <a:r>
              <a:rPr lang="en-US" sz="2400" dirty="0" err="1">
                <a:solidFill>
                  <a:schemeClr val="bg1"/>
                </a:solidFill>
                <a:latin typeface="Times New Roman" panose="02020603050405020304" pitchFamily="18" charset="0"/>
                <a:cs typeface="Times New Roman" panose="02020603050405020304" pitchFamily="18" charset="0"/>
              </a:rPr>
              <a:t>Int</a:t>
            </a:r>
            <a:r>
              <a:rPr lang="en-US" sz="2400" dirty="0">
                <a:solidFill>
                  <a:schemeClr val="bg1"/>
                </a:solidFill>
                <a:latin typeface="Times New Roman" panose="02020603050405020304" pitchFamily="18" charset="0"/>
                <a:cs typeface="Times New Roman" panose="02020603050405020304" pitchFamily="18" charset="0"/>
              </a:rPr>
              <a:t> J Health Serv. 1992;22(3):429–445.</a:t>
            </a:r>
          </a:p>
          <a:p>
            <a:pPr marL="342900" indent="-342900">
              <a:buClr>
                <a:srgbClr val="92D050"/>
              </a:buClr>
              <a:buFont typeface="Wingdings 2" panose="05020102010507070707" pitchFamily="18" charset="2"/>
              <a:buChar char=""/>
            </a:pPr>
            <a:r>
              <a:rPr lang="en-US" sz="2400" dirty="0" err="1">
                <a:solidFill>
                  <a:schemeClr val="bg1"/>
                </a:solidFill>
                <a:latin typeface="Times New Roman" panose="02020603050405020304" pitchFamily="18" charset="0"/>
                <a:cs typeface="Times New Roman" panose="02020603050405020304" pitchFamily="18" charset="0"/>
              </a:rPr>
              <a:t>Fiszbein</a:t>
            </a:r>
            <a:r>
              <a:rPr lang="en-US" sz="2400" dirty="0">
                <a:solidFill>
                  <a:schemeClr val="bg1"/>
                </a:solidFill>
                <a:latin typeface="Times New Roman" panose="02020603050405020304" pitchFamily="18" charset="0"/>
                <a:cs typeface="Times New Roman" panose="02020603050405020304" pitchFamily="18" charset="0"/>
              </a:rPr>
              <a:t> et al. (2014) Social Protection and Poverty Reduction: Global Patterns and Some Targets, World Development. </a:t>
            </a:r>
            <a:r>
              <a:rPr lang="en-US" sz="2400" dirty="0" err="1">
                <a:solidFill>
                  <a:schemeClr val="bg1"/>
                </a:solidFill>
                <a:latin typeface="Times New Roman" panose="02020603050405020304" pitchFamily="18" charset="0"/>
                <a:cs typeface="Times New Roman" panose="02020603050405020304" pitchFamily="18" charset="0"/>
              </a:rPr>
              <a:t>Doi</a:t>
            </a:r>
            <a:r>
              <a:rPr lang="en-US" sz="2400" dirty="0">
                <a:solidFill>
                  <a:schemeClr val="bg1"/>
                </a:solidFill>
                <a:latin typeface="Times New Roman" panose="02020603050405020304" pitchFamily="18" charset="0"/>
                <a:cs typeface="Times New Roman" panose="02020603050405020304" pitchFamily="18" charset="0"/>
              </a:rPr>
              <a:t>: 10.1016/j.worlddev.2014.04.010.</a:t>
            </a:r>
          </a:p>
        </p:txBody>
      </p:sp>
    </p:spTree>
    <p:extLst>
      <p:ext uri="{BB962C8B-B14F-4D97-AF65-F5344CB8AC3E}">
        <p14:creationId xmlns:p14="http://schemas.microsoft.com/office/powerpoint/2010/main" val="15197842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556054" y="1210107"/>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TextBox 5"/>
          <p:cNvSpPr txBox="1"/>
          <p:nvPr/>
        </p:nvSpPr>
        <p:spPr>
          <a:xfrm>
            <a:off x="428367" y="-16698"/>
            <a:ext cx="11344533" cy="1200329"/>
          </a:xfrm>
          <a:prstGeom prst="rect">
            <a:avLst/>
          </a:prstGeom>
          <a:noFill/>
        </p:spPr>
        <p:txBody>
          <a:bodyPr wrap="square" rtlCol="0">
            <a:spAutoFit/>
          </a:bodyPr>
          <a:lstStyle/>
          <a:p>
            <a:pPr algn="ctr"/>
            <a:r>
              <a:rPr lang="en-US" sz="3600" b="1" dirty="0">
                <a:solidFill>
                  <a:srgbClr val="FFC000"/>
                </a:solidFill>
                <a:latin typeface="Times New Roman" panose="02020603050405020304" pitchFamily="18" charset="0"/>
                <a:cs typeface="Times New Roman" panose="02020603050405020304" pitchFamily="18" charset="0"/>
              </a:rPr>
              <a:t>Question as Applied to </a:t>
            </a:r>
          </a:p>
          <a:p>
            <a:pPr algn="ctr"/>
            <a:r>
              <a:rPr lang="en-US" sz="3600" b="1" dirty="0">
                <a:solidFill>
                  <a:srgbClr val="FFC000"/>
                </a:solidFill>
                <a:latin typeface="Times New Roman" panose="02020603050405020304" pitchFamily="18" charset="0"/>
                <a:cs typeface="Times New Roman" panose="02020603050405020304" pitchFamily="18" charset="0"/>
              </a:rPr>
              <a:t>How we Define and Experience Health</a:t>
            </a:r>
          </a:p>
        </p:txBody>
      </p:sp>
      <p:sp>
        <p:nvSpPr>
          <p:cNvPr id="7" name="TextBox 6"/>
          <p:cNvSpPr txBox="1"/>
          <p:nvPr/>
        </p:nvSpPr>
        <p:spPr>
          <a:xfrm>
            <a:off x="556054" y="1644460"/>
            <a:ext cx="5085587" cy="4031873"/>
          </a:xfrm>
          <a:prstGeom prst="rect">
            <a:avLst/>
          </a:prstGeom>
          <a:noFill/>
        </p:spPr>
        <p:txBody>
          <a:bodyPr wrap="square" rtlCol="0">
            <a:spAutoFit/>
          </a:bodyPr>
          <a:lstStyle/>
          <a:p>
            <a:pPr marL="457200" indent="-457200">
              <a:buClr>
                <a:srgbClr val="92D050"/>
              </a:buClr>
              <a:buFont typeface="Wingdings 2" panose="05020102010507070707" pitchFamily="18" charset="2"/>
              <a:buChar char=""/>
            </a:pPr>
            <a:r>
              <a:rPr lang="en-US" sz="3200" dirty="0">
                <a:solidFill>
                  <a:schemeClr val="bg1"/>
                </a:solidFill>
                <a:latin typeface="Times New Roman" panose="02020603050405020304" pitchFamily="18" charset="0"/>
                <a:cs typeface="Times New Roman" panose="02020603050405020304" pitchFamily="18" charset="0"/>
              </a:rPr>
              <a:t>Environmental</a:t>
            </a:r>
          </a:p>
          <a:p>
            <a:pPr marL="457200" indent="-457200">
              <a:buClr>
                <a:srgbClr val="92D050"/>
              </a:buClr>
              <a:buFont typeface="Wingdings 2" panose="05020102010507070707" pitchFamily="18" charset="2"/>
              <a:buChar char=""/>
            </a:pPr>
            <a:r>
              <a:rPr lang="en-US" sz="3200" dirty="0">
                <a:solidFill>
                  <a:schemeClr val="bg1"/>
                </a:solidFill>
                <a:latin typeface="Times New Roman" panose="02020603050405020304" pitchFamily="18" charset="0"/>
                <a:cs typeface="Times New Roman" panose="02020603050405020304" pitchFamily="18" charset="0"/>
              </a:rPr>
              <a:t>Social - Cultural</a:t>
            </a:r>
          </a:p>
          <a:p>
            <a:pPr marL="457200" indent="-457200">
              <a:buClr>
                <a:srgbClr val="92D050"/>
              </a:buClr>
              <a:buFont typeface="Wingdings 2" panose="05020102010507070707" pitchFamily="18" charset="2"/>
              <a:buChar char=""/>
            </a:pPr>
            <a:r>
              <a:rPr lang="en-US" sz="3200" dirty="0">
                <a:solidFill>
                  <a:schemeClr val="bg1"/>
                </a:solidFill>
                <a:latin typeface="Times New Roman" panose="02020603050405020304" pitchFamily="18" charset="0"/>
                <a:cs typeface="Times New Roman" panose="02020603050405020304" pitchFamily="18" charset="0"/>
              </a:rPr>
              <a:t>Economic</a:t>
            </a:r>
          </a:p>
          <a:p>
            <a:pPr marL="457200" indent="-457200">
              <a:buClr>
                <a:srgbClr val="92D050"/>
              </a:buClr>
              <a:buFont typeface="Wingdings 2" panose="05020102010507070707" pitchFamily="18" charset="2"/>
              <a:buChar char=""/>
            </a:pPr>
            <a:r>
              <a:rPr lang="en-US" sz="3200" dirty="0">
                <a:solidFill>
                  <a:schemeClr val="bg1"/>
                </a:solidFill>
                <a:latin typeface="Times New Roman" panose="02020603050405020304" pitchFamily="18" charset="0"/>
                <a:cs typeface="Times New Roman" panose="02020603050405020304" pitchFamily="18" charset="0"/>
              </a:rPr>
              <a:t>Political</a:t>
            </a:r>
          </a:p>
          <a:p>
            <a:pPr marL="457200" indent="-457200">
              <a:buClr>
                <a:srgbClr val="92D050"/>
              </a:buClr>
              <a:buFont typeface="Wingdings 2" panose="05020102010507070707" pitchFamily="18" charset="2"/>
              <a:buChar char=""/>
            </a:pPr>
            <a:r>
              <a:rPr lang="en-US" sz="3200" dirty="0">
                <a:solidFill>
                  <a:schemeClr val="bg1"/>
                </a:solidFill>
                <a:latin typeface="Times New Roman" panose="02020603050405020304" pitchFamily="18" charset="0"/>
                <a:cs typeface="Times New Roman" panose="02020603050405020304" pitchFamily="18" charset="0"/>
              </a:rPr>
              <a:t>Spiritual</a:t>
            </a:r>
          </a:p>
          <a:p>
            <a:pPr marL="457200" indent="-457200">
              <a:buClr>
                <a:srgbClr val="92D050"/>
              </a:buClr>
              <a:buFont typeface="Wingdings 2" panose="05020102010507070707" pitchFamily="18" charset="2"/>
              <a:buChar char=""/>
            </a:pPr>
            <a:r>
              <a:rPr lang="en-US" sz="3200" dirty="0">
                <a:solidFill>
                  <a:schemeClr val="bg1"/>
                </a:solidFill>
                <a:latin typeface="Times New Roman" panose="02020603050405020304" pitchFamily="18" charset="0"/>
                <a:cs typeface="Times New Roman" panose="02020603050405020304" pitchFamily="18" charset="0"/>
              </a:rPr>
              <a:t>Values and Rights</a:t>
            </a:r>
          </a:p>
          <a:p>
            <a:pPr marL="457200" indent="-457200">
              <a:buClr>
                <a:srgbClr val="92D050"/>
              </a:buClr>
              <a:buFont typeface="Wingdings 2" panose="05020102010507070707" pitchFamily="18" charset="2"/>
              <a:buChar char=""/>
            </a:pPr>
            <a:r>
              <a:rPr lang="en-US" sz="3200" dirty="0">
                <a:solidFill>
                  <a:schemeClr val="bg1"/>
                </a:solidFill>
                <a:latin typeface="Times New Roman" panose="02020603050405020304" pitchFamily="18" charset="0"/>
                <a:cs typeface="Times New Roman" panose="02020603050405020304" pitchFamily="18" charset="0"/>
              </a:rPr>
              <a:t>Overall Well Being</a:t>
            </a:r>
          </a:p>
          <a:p>
            <a:pPr marL="457200" indent="-457200">
              <a:buClr>
                <a:srgbClr val="92D050"/>
              </a:buClr>
              <a:buFont typeface="Wingdings 2" panose="05020102010507070707" pitchFamily="18" charset="2"/>
              <a:buChar char=""/>
            </a:pP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4852087" y="1360209"/>
            <a:ext cx="6920814" cy="4909686"/>
          </a:xfrm>
          <a:prstGeom prst="rect">
            <a:avLst/>
          </a:prstGeom>
        </p:spPr>
      </p:pic>
    </p:spTree>
    <p:extLst>
      <p:ext uri="{BB962C8B-B14F-4D97-AF65-F5344CB8AC3E}">
        <p14:creationId xmlns:p14="http://schemas.microsoft.com/office/powerpoint/2010/main" val="359264398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Line 5"/>
          <p:cNvSpPr>
            <a:spLocks noChangeShapeType="1"/>
          </p:cNvSpPr>
          <p:nvPr/>
        </p:nvSpPr>
        <p:spPr bwMode="auto">
          <a:xfrm flipV="1">
            <a:off x="486032" y="1001267"/>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Shape 206"/>
          <p:cNvSpPr txBox="1">
            <a:spLocks/>
          </p:cNvSpPr>
          <p:nvPr/>
        </p:nvSpPr>
        <p:spPr>
          <a:xfrm>
            <a:off x="486032" y="86406"/>
            <a:ext cx="11079892" cy="646200"/>
          </a:xfrm>
          <a:prstGeom prst="rect">
            <a:avLst/>
          </a:prstGeom>
          <a:noFill/>
          <a:ln>
            <a:noFill/>
          </a:ln>
        </p:spPr>
        <p:txBody>
          <a:bodyPr vert="horz" wrap="square" lIns="68569" tIns="68569" rIns="68569" bIns="68569" rtlCol="0" anchor="t" anchorCtr="0">
            <a:noAutofit/>
          </a:bodyPr>
          <a:lstStyle>
            <a:lvl1pPr marL="342900" marR="0" lvl="0" indent="-171450" algn="l" defTabSz="685800" rtl="0" eaLnBrk="1" latinLnBrk="0" hangingPunct="1">
              <a:lnSpc>
                <a:spcPct val="100000"/>
              </a:lnSpc>
              <a:spcBef>
                <a:spcPts val="900"/>
              </a:spcBef>
              <a:spcAft>
                <a:spcPts val="0"/>
              </a:spcAft>
              <a:buClr>
                <a:srgbClr val="0070C0"/>
              </a:buClr>
              <a:buSzPts val="3200"/>
              <a:buFont typeface="Arial"/>
              <a:buNone/>
              <a:defRPr sz="2250" b="0" i="0" u="none" strike="noStrike" kern="1200" cap="none">
                <a:solidFill>
                  <a:srgbClr val="0B65B7"/>
                </a:solidFill>
                <a:latin typeface="Arial Black"/>
                <a:ea typeface="Arial Black"/>
                <a:cs typeface="Arial Black"/>
                <a:sym typeface="Arial Black"/>
              </a:defRPr>
            </a:lvl1pPr>
            <a:lvl2pPr marL="685800" marR="0" lvl="1" indent="-304800" algn="l" defTabSz="685800" rtl="0" eaLnBrk="1" latinLnBrk="0" hangingPunct="1">
              <a:lnSpc>
                <a:spcPct val="100000"/>
              </a:lnSpc>
              <a:spcBef>
                <a:spcPts val="420"/>
              </a:spcBef>
              <a:spcAft>
                <a:spcPts val="0"/>
              </a:spcAft>
              <a:buClr>
                <a:schemeClr val="dk1"/>
              </a:buClr>
              <a:buSzPts val="2800"/>
              <a:buFont typeface="Arial"/>
              <a:buChar char="–"/>
              <a:defRPr sz="2100" b="0" i="0" u="none" strike="noStrike" kern="1200" cap="none">
                <a:solidFill>
                  <a:schemeClr val="dk1"/>
                </a:solidFill>
                <a:latin typeface="Calibri"/>
                <a:ea typeface="Calibri"/>
                <a:cs typeface="Calibri"/>
                <a:sym typeface="Calibri"/>
              </a:defRPr>
            </a:lvl2pPr>
            <a:lvl3pPr marL="1028700" marR="0" lvl="2" indent="-285750" algn="l" defTabSz="685800" rtl="0" eaLnBrk="1" latinLnBrk="0" hangingPunct="1">
              <a:lnSpc>
                <a:spcPct val="100000"/>
              </a:lnSpc>
              <a:spcBef>
                <a:spcPts val="360"/>
              </a:spcBef>
              <a:spcAft>
                <a:spcPts val="0"/>
              </a:spcAft>
              <a:buClr>
                <a:schemeClr val="dk1"/>
              </a:buClr>
              <a:buSzPts val="2400"/>
              <a:buFont typeface="Arial"/>
              <a:buChar char="•"/>
              <a:defRPr sz="1800" b="0" i="0" u="none" strike="noStrike" kern="1200" cap="none">
                <a:solidFill>
                  <a:schemeClr val="dk1"/>
                </a:solidFill>
                <a:latin typeface="Calibri"/>
                <a:ea typeface="Calibri"/>
                <a:cs typeface="Calibri"/>
                <a:sym typeface="Calibri"/>
              </a:defRPr>
            </a:lvl3pPr>
            <a:lvl4pPr marL="1371600" marR="0" lvl="3"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4pPr>
            <a:lvl5pPr marL="1714500" marR="0" lvl="4"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5pPr>
            <a:lvl6pPr marL="2057400" marR="0" lvl="5"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6pPr>
            <a:lvl7pPr marL="2400300" marR="0" lvl="6"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7pPr>
            <a:lvl8pPr marL="2743200" marR="0" lvl="7"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8pPr>
            <a:lvl9pPr marL="3086100" marR="0" lvl="8"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9pPr>
          </a:lstStyle>
          <a:p>
            <a:pPr marL="257175" marR="0" lvl="0" indent="-257175" algn="ctr" defTabSz="685800" rtl="0" eaLnBrk="1" fontAlgn="auto" latinLnBrk="0" hangingPunct="1">
              <a:lnSpc>
                <a:spcPct val="100000"/>
              </a:lnSpc>
              <a:spcBef>
                <a:spcPts val="0"/>
              </a:spcBef>
              <a:spcAft>
                <a:spcPts val="0"/>
              </a:spcAft>
              <a:buClr>
                <a:srgbClr val="0070C0"/>
              </a:buClr>
              <a:buSzPts val="3200"/>
              <a:buFont typeface="Arial"/>
              <a:buNone/>
              <a:tabLst/>
              <a:defRPr/>
            </a:pPr>
            <a:r>
              <a:rPr kumimoji="0" lang="en-US" sz="4800" b="1" i="0" u="none" strike="noStrike" kern="1200" cap="none" spc="0" normalizeH="0" baseline="0" noProof="0" dirty="0">
                <a:ln>
                  <a:noFill/>
                </a:ln>
                <a:solidFill>
                  <a:srgbClr val="FFC000"/>
                </a:solidFill>
                <a:effectLst/>
                <a:uLnTx/>
                <a:uFillTx/>
                <a:latin typeface="Times New Roman"/>
                <a:ea typeface="Times New Roman"/>
                <a:cs typeface="Times New Roman"/>
                <a:sym typeface="Times New Roman"/>
              </a:rPr>
              <a:t>The Concept of Health Equity</a:t>
            </a:r>
            <a:endParaRPr kumimoji="0" lang="en-US" sz="4800" b="0" i="0" u="none" strike="noStrike" kern="1200" cap="none" spc="0" normalizeH="0" baseline="0" noProof="0" dirty="0">
              <a:ln>
                <a:noFill/>
              </a:ln>
              <a:solidFill>
                <a:srgbClr val="FFC000"/>
              </a:solidFill>
              <a:effectLst/>
              <a:uLnTx/>
              <a:uFillTx/>
              <a:sym typeface="Arial Black"/>
            </a:endParaRPr>
          </a:p>
        </p:txBody>
      </p:sp>
      <p:sp>
        <p:nvSpPr>
          <p:cNvPr id="7" name="Shape 205"/>
          <p:cNvSpPr txBox="1">
            <a:spLocks/>
          </p:cNvSpPr>
          <p:nvPr/>
        </p:nvSpPr>
        <p:spPr>
          <a:xfrm>
            <a:off x="486032" y="1155062"/>
            <a:ext cx="11079892" cy="4483219"/>
          </a:xfrm>
          <a:prstGeom prst="rect">
            <a:avLst/>
          </a:prstGeom>
          <a:noFill/>
          <a:ln>
            <a:noFill/>
          </a:ln>
        </p:spPr>
        <p:txBody>
          <a:bodyPr vert="horz" wrap="square" lIns="68569" tIns="68569" rIns="68569" bIns="68569" rtlCol="0" anchor="t" anchorCtr="0">
            <a:noAutofit/>
          </a:bodyPr>
          <a:lstStyle>
            <a:lvl1pPr marL="342900" marR="0" lvl="0" indent="-308609" algn="l" defTabSz="685800" rtl="0" eaLnBrk="1" latinLnBrk="0" hangingPunct="1">
              <a:lnSpc>
                <a:spcPct val="100000"/>
              </a:lnSpc>
              <a:spcBef>
                <a:spcPts val="900"/>
              </a:spcBef>
              <a:spcAft>
                <a:spcPts val="0"/>
              </a:spcAft>
              <a:buClr>
                <a:srgbClr val="0070C0"/>
              </a:buClr>
              <a:buSzPts val="2880"/>
              <a:buFont typeface="Arial"/>
              <a:buChar char="•"/>
              <a:defRPr sz="1800" b="0" i="0" u="none" strike="noStrike" kern="1200" cap="none">
                <a:solidFill>
                  <a:schemeClr val="dk1"/>
                </a:solidFill>
                <a:latin typeface="Arial"/>
                <a:ea typeface="Arial"/>
                <a:cs typeface="Arial"/>
                <a:sym typeface="Arial"/>
              </a:defRPr>
            </a:lvl1pPr>
            <a:lvl2pPr marL="685800" marR="0" lvl="1" indent="-304800" algn="l" defTabSz="685800" rtl="0" eaLnBrk="1" latinLnBrk="0" hangingPunct="1">
              <a:lnSpc>
                <a:spcPct val="100000"/>
              </a:lnSpc>
              <a:spcBef>
                <a:spcPts val="420"/>
              </a:spcBef>
              <a:spcAft>
                <a:spcPts val="0"/>
              </a:spcAft>
              <a:buClr>
                <a:schemeClr val="dk1"/>
              </a:buClr>
              <a:buSzPts val="2800"/>
              <a:buFont typeface="Arial"/>
              <a:buChar char="–"/>
              <a:defRPr sz="2100" b="0" i="0" u="none" strike="noStrike" kern="1200" cap="none">
                <a:solidFill>
                  <a:schemeClr val="dk1"/>
                </a:solidFill>
                <a:latin typeface="Calibri"/>
                <a:ea typeface="Calibri"/>
                <a:cs typeface="Calibri"/>
                <a:sym typeface="Calibri"/>
              </a:defRPr>
            </a:lvl2pPr>
            <a:lvl3pPr marL="1028700" marR="0" lvl="2" indent="-285750" algn="l" defTabSz="685800" rtl="0" eaLnBrk="1" latinLnBrk="0" hangingPunct="1">
              <a:lnSpc>
                <a:spcPct val="100000"/>
              </a:lnSpc>
              <a:spcBef>
                <a:spcPts val="360"/>
              </a:spcBef>
              <a:spcAft>
                <a:spcPts val="0"/>
              </a:spcAft>
              <a:buClr>
                <a:schemeClr val="dk1"/>
              </a:buClr>
              <a:buSzPts val="2400"/>
              <a:buFont typeface="Arial"/>
              <a:buChar char="•"/>
              <a:defRPr sz="1800" b="0" i="0" u="none" strike="noStrike" kern="1200" cap="none">
                <a:solidFill>
                  <a:schemeClr val="dk1"/>
                </a:solidFill>
                <a:latin typeface="Calibri"/>
                <a:ea typeface="Calibri"/>
                <a:cs typeface="Calibri"/>
                <a:sym typeface="Calibri"/>
              </a:defRPr>
            </a:lvl3pPr>
            <a:lvl4pPr marL="1371600" marR="0" lvl="3"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4pPr>
            <a:lvl5pPr marL="1714500" marR="0" lvl="4"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5pPr>
            <a:lvl6pPr marL="2057400" marR="0" lvl="5"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6pPr>
            <a:lvl7pPr marL="2400300" marR="0" lvl="6"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7pPr>
            <a:lvl8pPr marL="2743200" marR="0" lvl="7"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8pPr>
            <a:lvl9pPr marL="3086100" marR="0" lvl="8" indent="-266700" algn="l" defTabSz="685800" rtl="0" eaLnBrk="1" latinLnBrk="0" hangingPunct="1">
              <a:lnSpc>
                <a:spcPct val="100000"/>
              </a:lnSpc>
              <a:spcBef>
                <a:spcPts val="300"/>
              </a:spcBef>
              <a:spcAft>
                <a:spcPts val="0"/>
              </a:spcAft>
              <a:buClr>
                <a:schemeClr val="dk1"/>
              </a:buClr>
              <a:buSzPts val="2000"/>
              <a:buFont typeface="Arial"/>
              <a:buChar char="•"/>
              <a:defRPr sz="1500" b="0" i="0" u="none" strike="noStrike" kern="1200" cap="none">
                <a:solidFill>
                  <a:schemeClr val="dk1"/>
                </a:solidFill>
                <a:latin typeface="Calibri"/>
                <a:ea typeface="Calibri"/>
                <a:cs typeface="Calibri"/>
                <a:sym typeface="Calibri"/>
              </a:defRPr>
            </a:lvl9pPr>
          </a:lstStyle>
          <a:p>
            <a:pPr marL="590551" indent="-457200">
              <a:spcBef>
                <a:spcPts val="0"/>
              </a:spcBef>
              <a:buClr>
                <a:srgbClr val="92D050"/>
              </a:buClr>
              <a:buSzPts val="3360"/>
              <a:buFont typeface="Wingdings 2" panose="05020102010507070707" pitchFamily="18" charset="2"/>
              <a:buChar char=""/>
            </a:pPr>
            <a:r>
              <a:rPr lang="en-US" sz="2600" dirty="0">
                <a:solidFill>
                  <a:schemeClr val="bg1"/>
                </a:solidFill>
                <a:latin typeface="Times New Roman"/>
                <a:ea typeface="Times New Roman"/>
                <a:cs typeface="Times New Roman"/>
                <a:sym typeface="Times New Roman"/>
              </a:rPr>
              <a:t>Health equity is the fair distribution of health determinants, outcomes, and resources within and between segments of the population, regardless of social standing</a:t>
            </a:r>
          </a:p>
          <a:p>
            <a:pPr marL="590551" indent="-457200">
              <a:spcBef>
                <a:spcPts val="0"/>
              </a:spcBef>
              <a:buClr>
                <a:srgbClr val="92D050"/>
              </a:buClr>
              <a:buSzPts val="3360"/>
              <a:buFont typeface="Wingdings 2" panose="05020102010507070707" pitchFamily="18" charset="2"/>
              <a:buChar char=""/>
            </a:pPr>
            <a:endParaRPr lang="en-US" sz="2600" dirty="0">
              <a:solidFill>
                <a:schemeClr val="bg1"/>
              </a:solidFill>
              <a:latin typeface="Times New Roman"/>
              <a:ea typeface="Times New Roman"/>
              <a:cs typeface="Times New Roman"/>
              <a:sym typeface="Times New Roman"/>
            </a:endParaRPr>
          </a:p>
          <a:p>
            <a:pPr marL="590551" indent="-457200">
              <a:spcBef>
                <a:spcPts val="0"/>
              </a:spcBef>
              <a:buClr>
                <a:srgbClr val="92D050"/>
              </a:buClr>
              <a:buSzPts val="3360"/>
              <a:buFont typeface="Wingdings 2" panose="05020102010507070707" pitchFamily="18" charset="2"/>
              <a:buChar char=""/>
            </a:pPr>
            <a:r>
              <a:rPr lang="en-US" sz="2600" dirty="0">
                <a:solidFill>
                  <a:schemeClr val="bg1"/>
                </a:solidFill>
                <a:latin typeface="Times New Roman"/>
                <a:ea typeface="Times New Roman"/>
                <a:cs typeface="Times New Roman"/>
                <a:sym typeface="Times New Roman"/>
              </a:rPr>
              <a:t>“Health equity is a desirable goal/standard that entails special efforts to improve the health of those who have experienced social or economic disadvantage”</a:t>
            </a:r>
          </a:p>
          <a:p>
            <a:pPr marL="590551" indent="-457200">
              <a:spcBef>
                <a:spcPts val="0"/>
              </a:spcBef>
              <a:buClr>
                <a:srgbClr val="92D050"/>
              </a:buClr>
              <a:buSzPts val="3360"/>
              <a:buFont typeface="Wingdings 2" panose="05020102010507070707" pitchFamily="18" charset="2"/>
              <a:buChar char=""/>
            </a:pPr>
            <a:endParaRPr lang="en-US" sz="2600" dirty="0">
              <a:solidFill>
                <a:schemeClr val="bg1"/>
              </a:solidFill>
              <a:latin typeface="Times New Roman"/>
              <a:ea typeface="Times New Roman"/>
              <a:cs typeface="Times New Roman"/>
              <a:sym typeface="Times New Roman"/>
            </a:endParaRPr>
          </a:p>
          <a:p>
            <a:pPr marL="590551" indent="-457200">
              <a:spcBef>
                <a:spcPts val="0"/>
              </a:spcBef>
              <a:buClr>
                <a:srgbClr val="92D050"/>
              </a:buClr>
              <a:buSzPts val="3360"/>
              <a:buFont typeface="Wingdings 2" panose="05020102010507070707" pitchFamily="18" charset="2"/>
              <a:buChar char=""/>
            </a:pPr>
            <a:r>
              <a:rPr lang="en-US" sz="2600" dirty="0">
                <a:solidFill>
                  <a:schemeClr val="bg1"/>
                </a:solidFill>
                <a:latin typeface="Times New Roman"/>
                <a:ea typeface="Times New Roman"/>
                <a:cs typeface="Times New Roman"/>
                <a:sym typeface="Times New Roman"/>
              </a:rPr>
              <a:t>Health is necessary to overcome systemic/economic/social disadvantages</a:t>
            </a:r>
          </a:p>
        </p:txBody>
      </p:sp>
      <p:sp>
        <p:nvSpPr>
          <p:cNvPr id="8" name="TextBox 7"/>
          <p:cNvSpPr txBox="1"/>
          <p:nvPr/>
        </p:nvSpPr>
        <p:spPr>
          <a:xfrm>
            <a:off x="247136" y="5296371"/>
            <a:ext cx="11648302" cy="1015663"/>
          </a:xfrm>
          <a:prstGeom prst="rect">
            <a:avLst/>
          </a:prstGeom>
          <a:noFill/>
        </p:spPr>
        <p:txBody>
          <a:bodyPr wrap="square" rtlCol="0">
            <a:spAutoFit/>
          </a:bodyPr>
          <a:lstStyle/>
          <a:p>
            <a:pPr defTabSz="914400"/>
            <a:r>
              <a:rPr lang="en-US" sz="2000" b="1" dirty="0">
                <a:solidFill>
                  <a:srgbClr val="FFFF00"/>
                </a:solidFill>
                <a:latin typeface="Times New Roman" panose="02020603050405020304" pitchFamily="18" charset="0"/>
                <a:cs typeface="Times New Roman" panose="02020603050405020304" pitchFamily="18" charset="0"/>
                <a:sym typeface="Arial"/>
              </a:rPr>
              <a:t>Sources: </a:t>
            </a:r>
            <a:r>
              <a:rPr lang="en-US" sz="2000" dirty="0">
                <a:solidFill>
                  <a:schemeClr val="bg1"/>
                </a:solidFill>
                <a:latin typeface="Times New Roman" panose="02020603050405020304" pitchFamily="18" charset="0"/>
                <a:cs typeface="Times New Roman" panose="02020603050405020304" pitchFamily="18" charset="0"/>
                <a:sym typeface="Arial"/>
              </a:rPr>
              <a:t>Whitehead, 1990; Working definition from the CDC Health Equity Working Group, October 2007; (Secretary’s Advisory Committee on National Health Promotion and Disease Prevention Objectives for 2020, </a:t>
            </a:r>
            <a:r>
              <a:rPr lang="en-US" sz="2000" dirty="0" smtClean="0">
                <a:solidFill>
                  <a:schemeClr val="bg1"/>
                </a:solidFill>
                <a:latin typeface="Times New Roman" panose="02020603050405020304" pitchFamily="18" charset="0"/>
                <a:cs typeface="Times New Roman" panose="02020603050405020304" pitchFamily="18" charset="0"/>
                <a:sym typeface="Arial"/>
              </a:rPr>
              <a:t>2030)</a:t>
            </a:r>
            <a:endParaRPr lang="en-US" sz="2000" dirty="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7231286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sp>
        <p:nvSpPr>
          <p:cNvPr id="5" name="Shape 182"/>
          <p:cNvSpPr txBox="1">
            <a:spLocks/>
          </p:cNvSpPr>
          <p:nvPr/>
        </p:nvSpPr>
        <p:spPr>
          <a:xfrm>
            <a:off x="513083" y="889723"/>
            <a:ext cx="11073365" cy="5052177"/>
          </a:xfrm>
          <a:prstGeom prst="rect">
            <a:avLst/>
          </a:prstGeom>
          <a:noFill/>
          <a:ln>
            <a:noFill/>
          </a:ln>
        </p:spPr>
        <p:txBody>
          <a:bodyPr vert="horz" wrap="square" lIns="68569" tIns="68569" rIns="68569" bIns="68569" rtlCol="0" anchor="t" anchorCtr="0">
            <a:noAutofit/>
          </a:bodyPr>
          <a:lstStyle>
            <a:defPPr marR="0" lvl="0" algn="l" rtl="0">
              <a:lnSpc>
                <a:spcPct val="100000"/>
              </a:lnSpc>
              <a:spcBef>
                <a:spcPts val="0"/>
              </a:spcBef>
              <a:spcAft>
                <a:spcPts val="0"/>
              </a:spcAft>
            </a:defPPr>
            <a:lvl1pPr marL="457200" marR="0" lvl="0" indent="-411478" algn="l" rtl="0">
              <a:lnSpc>
                <a:spcPct val="100000"/>
              </a:lnSpc>
              <a:spcBef>
                <a:spcPts val="1200"/>
              </a:spcBef>
              <a:spcAft>
                <a:spcPts val="0"/>
              </a:spcAft>
              <a:buClr>
                <a:srgbClr val="0070C0"/>
              </a:buClr>
              <a:buSzPts val="288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476251" indent="-342900" defTabSz="914400">
              <a:buClr>
                <a:srgbClr val="92D050"/>
              </a:buClr>
              <a:buSzPct val="100000"/>
            </a:pPr>
            <a:r>
              <a:rPr lang="en-US" sz="3200" kern="0" dirty="0">
                <a:solidFill>
                  <a:schemeClr val="bg1"/>
                </a:solidFill>
                <a:latin typeface="Times New Roman"/>
                <a:ea typeface="Times New Roman"/>
                <a:cs typeface="Times New Roman"/>
                <a:sym typeface="Times New Roman"/>
              </a:rPr>
              <a:t>Health Equity and Health Disparities are </a:t>
            </a:r>
            <a:r>
              <a:rPr lang="en-US" sz="3200" kern="0" dirty="0" smtClean="0">
                <a:solidFill>
                  <a:schemeClr val="bg1"/>
                </a:solidFill>
                <a:latin typeface="Times New Roman"/>
                <a:ea typeface="Times New Roman"/>
                <a:cs typeface="Times New Roman"/>
                <a:sym typeface="Times New Roman"/>
              </a:rPr>
              <a:t>intertwined</a:t>
            </a:r>
          </a:p>
          <a:p>
            <a:pPr marL="133351" indent="0" defTabSz="914400">
              <a:buClr>
                <a:srgbClr val="92D050"/>
              </a:buClr>
              <a:buSzPct val="100000"/>
              <a:buNone/>
            </a:pPr>
            <a:endParaRPr lang="en-US" sz="1050" kern="0" dirty="0" smtClean="0">
              <a:solidFill>
                <a:schemeClr val="bg1"/>
              </a:solidFill>
              <a:latin typeface="Times New Roman"/>
              <a:ea typeface="Times New Roman"/>
              <a:cs typeface="Times New Roman"/>
              <a:sym typeface="Times New Roman"/>
            </a:endParaRPr>
          </a:p>
          <a:p>
            <a:pPr marL="1047751" lvl="1" indent="-457200" defTabSz="914400">
              <a:buClr>
                <a:srgbClr val="92D050"/>
              </a:buClr>
              <a:buSzPct val="100000"/>
              <a:buFont typeface="Wingdings" panose="05000000000000000000" pitchFamily="2" charset="2"/>
              <a:buChar char=""/>
            </a:pPr>
            <a:r>
              <a:rPr lang="en-US" sz="3200" kern="0" dirty="0" smtClean="0">
                <a:solidFill>
                  <a:schemeClr val="bg1"/>
                </a:solidFill>
                <a:latin typeface="Times New Roman"/>
                <a:ea typeface="Times New Roman"/>
                <a:cs typeface="Times New Roman"/>
                <a:sym typeface="Times New Roman"/>
              </a:rPr>
              <a:t>Cannot </a:t>
            </a:r>
            <a:r>
              <a:rPr lang="en-US" sz="3200" kern="0" dirty="0">
                <a:solidFill>
                  <a:schemeClr val="bg1"/>
                </a:solidFill>
                <a:latin typeface="Times New Roman"/>
                <a:ea typeface="Times New Roman"/>
                <a:cs typeface="Times New Roman"/>
                <a:sym typeface="Times New Roman"/>
              </a:rPr>
              <a:t>have Equity without </a:t>
            </a:r>
            <a:r>
              <a:rPr lang="en-US" sz="3200" kern="0" dirty="0" smtClean="0">
                <a:solidFill>
                  <a:schemeClr val="bg1"/>
                </a:solidFill>
                <a:latin typeface="Times New Roman"/>
                <a:ea typeface="Times New Roman"/>
                <a:cs typeface="Times New Roman"/>
                <a:sym typeface="Times New Roman"/>
              </a:rPr>
              <a:t>Justice</a:t>
            </a:r>
          </a:p>
          <a:p>
            <a:pPr marL="1047751" lvl="1" indent="-457200" defTabSz="914400">
              <a:buClr>
                <a:srgbClr val="92D050"/>
              </a:buClr>
              <a:buSzPct val="100000"/>
              <a:buFont typeface="Wingdings" panose="05000000000000000000" pitchFamily="2" charset="2"/>
              <a:buChar char=""/>
            </a:pPr>
            <a:endParaRPr lang="en-US" sz="2000" kern="0" dirty="0">
              <a:solidFill>
                <a:schemeClr val="bg1"/>
              </a:solidFill>
              <a:latin typeface="Times New Roman"/>
              <a:ea typeface="Times New Roman"/>
              <a:cs typeface="Times New Roman"/>
              <a:sym typeface="Times New Roman"/>
            </a:endParaRPr>
          </a:p>
          <a:p>
            <a:pPr marL="1047751" lvl="1" indent="-457200" defTabSz="914400">
              <a:buClr>
                <a:srgbClr val="92D050"/>
              </a:buClr>
              <a:buSzPct val="100000"/>
              <a:buFont typeface="Wingdings" panose="05000000000000000000" pitchFamily="2" charset="2"/>
              <a:buChar char=""/>
            </a:pPr>
            <a:r>
              <a:rPr lang="en-US" sz="3200" kern="0" dirty="0">
                <a:solidFill>
                  <a:schemeClr val="bg1"/>
                </a:solidFill>
                <a:latin typeface="Times New Roman"/>
                <a:ea typeface="Times New Roman"/>
                <a:cs typeface="Times New Roman"/>
                <a:sym typeface="Times New Roman"/>
              </a:rPr>
              <a:t>Health Equity means Social Justice in H</a:t>
            </a:r>
            <a:r>
              <a:rPr lang="en-US" sz="3200" kern="0" dirty="0" smtClean="0">
                <a:solidFill>
                  <a:schemeClr val="bg1"/>
                </a:solidFill>
                <a:latin typeface="Times New Roman"/>
                <a:ea typeface="Times New Roman"/>
                <a:cs typeface="Times New Roman"/>
                <a:sym typeface="Times New Roman"/>
              </a:rPr>
              <a:t>ealth</a:t>
            </a:r>
          </a:p>
          <a:p>
            <a:pPr marL="1047751" lvl="1" indent="-457200" defTabSz="914400">
              <a:buClr>
                <a:srgbClr val="92D050"/>
              </a:buClr>
              <a:buSzPct val="100000"/>
              <a:buFont typeface="Wingdings" panose="05000000000000000000" pitchFamily="2" charset="2"/>
              <a:buChar char=""/>
            </a:pPr>
            <a:endParaRPr lang="en-US" sz="2000" kern="0" dirty="0">
              <a:solidFill>
                <a:schemeClr val="bg1"/>
              </a:solidFill>
              <a:latin typeface="Times New Roman"/>
              <a:ea typeface="Times New Roman"/>
              <a:cs typeface="Times New Roman"/>
              <a:sym typeface="Times New Roman"/>
            </a:endParaRPr>
          </a:p>
          <a:p>
            <a:pPr marL="1047751" lvl="1" indent="-457200" defTabSz="914400">
              <a:buClr>
                <a:srgbClr val="92D050"/>
              </a:buClr>
              <a:buSzPct val="100000"/>
              <a:buFont typeface="Wingdings" panose="05000000000000000000" pitchFamily="2" charset="2"/>
              <a:buChar char=""/>
            </a:pPr>
            <a:r>
              <a:rPr lang="en-US" sz="3200" kern="0" dirty="0">
                <a:solidFill>
                  <a:schemeClr val="bg1"/>
                </a:solidFill>
                <a:latin typeface="Times New Roman"/>
                <a:ea typeface="Times New Roman"/>
                <a:cs typeface="Times New Roman"/>
                <a:sym typeface="Times New Roman"/>
              </a:rPr>
              <a:t>Health disparities are the metric used to measure progress toward achieving health </a:t>
            </a:r>
            <a:r>
              <a:rPr lang="en-US" sz="3200" kern="0" dirty="0" smtClean="0">
                <a:solidFill>
                  <a:schemeClr val="bg1"/>
                </a:solidFill>
                <a:latin typeface="Times New Roman"/>
                <a:ea typeface="Times New Roman"/>
                <a:cs typeface="Times New Roman"/>
                <a:sym typeface="Times New Roman"/>
              </a:rPr>
              <a:t>equity</a:t>
            </a:r>
          </a:p>
          <a:p>
            <a:pPr marL="1047751" lvl="1" indent="-457200" defTabSz="914400">
              <a:buClr>
                <a:srgbClr val="92D050"/>
              </a:buClr>
              <a:buSzPct val="100000"/>
              <a:buFont typeface="Wingdings" panose="05000000000000000000" pitchFamily="2" charset="2"/>
              <a:buChar char=""/>
            </a:pPr>
            <a:endParaRPr lang="en-US" sz="2000" kern="0" dirty="0">
              <a:solidFill>
                <a:schemeClr val="bg1"/>
              </a:solidFill>
              <a:latin typeface="Times New Roman"/>
              <a:ea typeface="Times New Roman"/>
              <a:cs typeface="Times New Roman"/>
              <a:sym typeface="Times New Roman"/>
            </a:endParaRPr>
          </a:p>
          <a:p>
            <a:pPr marL="1047751" lvl="1" indent="-457200" defTabSz="914400">
              <a:buClr>
                <a:srgbClr val="92D050"/>
              </a:buClr>
              <a:buSzPct val="100000"/>
              <a:buFont typeface="Wingdings" panose="05000000000000000000" pitchFamily="2" charset="2"/>
              <a:buChar char=""/>
            </a:pPr>
            <a:r>
              <a:rPr lang="en-US" sz="3200" kern="0" dirty="0">
                <a:solidFill>
                  <a:schemeClr val="bg1"/>
                </a:solidFill>
                <a:latin typeface="Times New Roman"/>
                <a:ea typeface="Times New Roman"/>
                <a:cs typeface="Times New Roman"/>
                <a:sym typeface="Times New Roman"/>
              </a:rPr>
              <a:t>A reduction in health disparities [</a:t>
            </a:r>
            <a:r>
              <a:rPr lang="en-US" sz="3200" b="1" kern="0" dirty="0">
                <a:solidFill>
                  <a:srgbClr val="FFC000"/>
                </a:solidFill>
                <a:latin typeface="Times New Roman"/>
                <a:ea typeface="Times New Roman"/>
                <a:cs typeface="Times New Roman"/>
                <a:sym typeface="Times New Roman"/>
              </a:rPr>
              <a:t>Burden</a:t>
            </a:r>
            <a:r>
              <a:rPr lang="en-US" sz="3200" kern="0" dirty="0">
                <a:solidFill>
                  <a:schemeClr val="bg1"/>
                </a:solidFill>
                <a:latin typeface="Times New Roman"/>
                <a:ea typeface="Times New Roman"/>
                <a:cs typeface="Times New Roman"/>
                <a:sym typeface="Times New Roman"/>
              </a:rPr>
              <a:t>] is evidence of moving toward greater health </a:t>
            </a:r>
            <a:r>
              <a:rPr lang="en-US" sz="3200" kern="0" dirty="0" smtClean="0">
                <a:solidFill>
                  <a:schemeClr val="bg1"/>
                </a:solidFill>
                <a:latin typeface="Times New Roman"/>
                <a:ea typeface="Times New Roman"/>
                <a:cs typeface="Times New Roman"/>
                <a:sym typeface="Times New Roman"/>
              </a:rPr>
              <a:t>equity</a:t>
            </a:r>
            <a:endParaRPr lang="en-US" sz="3200" kern="0" dirty="0">
              <a:solidFill>
                <a:schemeClr val="bg1"/>
              </a:solidFill>
              <a:latin typeface="Times New Roman"/>
              <a:ea typeface="Times New Roman"/>
              <a:cs typeface="Times New Roman"/>
              <a:sym typeface="Times New Roman"/>
            </a:endParaRPr>
          </a:p>
          <a:p>
            <a:pPr marL="1047751" lvl="1" indent="-457200" defTabSz="914400">
              <a:buClr>
                <a:srgbClr val="92D050"/>
              </a:buClr>
              <a:buSzPct val="100000"/>
              <a:buFont typeface="Wingdings" panose="05000000000000000000" pitchFamily="2" charset="2"/>
              <a:buChar char=""/>
            </a:pPr>
            <a:endParaRPr lang="en-US" sz="3200" kern="0" dirty="0">
              <a:solidFill>
                <a:schemeClr val="bg1"/>
              </a:solidFill>
              <a:latin typeface="Times New Roman"/>
              <a:ea typeface="Times New Roman"/>
              <a:cs typeface="Times New Roman"/>
              <a:sym typeface="Times New Roman"/>
            </a:endParaRPr>
          </a:p>
        </p:txBody>
      </p:sp>
      <p:sp>
        <p:nvSpPr>
          <p:cNvPr id="6" name="TextBox 5"/>
          <p:cNvSpPr txBox="1"/>
          <p:nvPr/>
        </p:nvSpPr>
        <p:spPr>
          <a:xfrm>
            <a:off x="838199" y="84569"/>
            <a:ext cx="10694773" cy="769441"/>
          </a:xfrm>
          <a:prstGeom prst="rect">
            <a:avLst/>
          </a:prstGeom>
          <a:noFill/>
        </p:spPr>
        <p:txBody>
          <a:bodyPr wrap="square" rtlCol="0">
            <a:spAutoFit/>
          </a:bodyPr>
          <a:lstStyle/>
          <a:p>
            <a:pPr algn="ctr" defTabSz="914400"/>
            <a:r>
              <a:rPr lang="en-US" sz="4400" b="1" kern="0" dirty="0">
                <a:solidFill>
                  <a:srgbClr val="FFC000"/>
                </a:solidFill>
                <a:latin typeface="Times New Roman" panose="02020603050405020304" pitchFamily="18" charset="0"/>
                <a:cs typeface="Times New Roman" panose="02020603050405020304" pitchFamily="18" charset="0"/>
                <a:sym typeface="Arial"/>
              </a:rPr>
              <a:t>Understanding Burden</a:t>
            </a:r>
          </a:p>
        </p:txBody>
      </p:sp>
      <p:pic>
        <p:nvPicPr>
          <p:cNvPr id="7" name="Picture 6"/>
          <p:cNvPicPr>
            <a:picLocks noChangeAspect="1"/>
          </p:cNvPicPr>
          <p:nvPr/>
        </p:nvPicPr>
        <p:blipFill>
          <a:blip r:embed="rId3"/>
          <a:stretch>
            <a:fillRect/>
          </a:stretch>
        </p:blipFill>
        <p:spPr>
          <a:xfrm>
            <a:off x="495827" y="834854"/>
            <a:ext cx="11107875" cy="109738"/>
          </a:xfrm>
          <a:prstGeom prst="rect">
            <a:avLst/>
          </a:prstGeom>
        </p:spPr>
      </p:pic>
    </p:spTree>
    <p:extLst>
      <p:ext uri="{BB962C8B-B14F-4D97-AF65-F5344CB8AC3E}">
        <p14:creationId xmlns:p14="http://schemas.microsoft.com/office/powerpoint/2010/main" val="58803698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409" y="0"/>
            <a:ext cx="12192000" cy="6358128"/>
          </a:xfrm>
          <a:prstGeom prst="rect">
            <a:avLst/>
          </a:prstGeom>
        </p:spPr>
      </p:pic>
      <p:sp>
        <p:nvSpPr>
          <p:cNvPr id="5" name="Line 5"/>
          <p:cNvSpPr>
            <a:spLocks noChangeShapeType="1"/>
          </p:cNvSpPr>
          <p:nvPr/>
        </p:nvSpPr>
        <p:spPr bwMode="auto">
          <a:xfrm flipV="1">
            <a:off x="486032" y="994738"/>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6" name="Shape 196"/>
          <p:cNvSpPr txBox="1">
            <a:spLocks/>
          </p:cNvSpPr>
          <p:nvPr/>
        </p:nvSpPr>
        <p:spPr>
          <a:xfrm>
            <a:off x="486032" y="24385"/>
            <a:ext cx="11079892" cy="875857"/>
          </a:xfrm>
          <a:prstGeom prst="rect">
            <a:avLst/>
          </a:prstGeom>
          <a:noFill/>
          <a:ln>
            <a:noFill/>
          </a:ln>
        </p:spPr>
        <p:txBody>
          <a:bodyPr vert="horz" wrap="square" lIns="68569" tIns="68569" rIns="68569" bIns="68569" rtlCol="0" anchor="t" anchorCtr="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ct val="20000"/>
              </a:spcBef>
              <a:spcAft>
                <a:spcPts val="0"/>
              </a:spcAft>
              <a:buClrTx/>
              <a:buSzPct val="120000"/>
              <a:buFont typeface="Arial" panose="020B0604020202020204" pitchFamily="34" charset="0"/>
              <a:buNone/>
              <a:tabLst/>
              <a:defRPr/>
            </a:pPr>
            <a:r>
              <a:rPr kumimoji="0" lang="en-US" sz="5400" b="1" i="0"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So HEALTH EQUITY is</a:t>
            </a:r>
          </a:p>
          <a:p>
            <a:pPr marL="257175" marR="0" lvl="0" indent="-257175" algn="ctr" defTabSz="685800" rtl="0" eaLnBrk="1" fontAlgn="auto" latinLnBrk="0" hangingPunct="1">
              <a:lnSpc>
                <a:spcPct val="100000"/>
              </a:lnSpc>
              <a:spcBef>
                <a:spcPts val="0"/>
              </a:spcBef>
              <a:spcAft>
                <a:spcPts val="0"/>
              </a:spcAft>
              <a:buClr>
                <a:srgbClr val="0070C0"/>
              </a:buClr>
              <a:buSzPct val="25000"/>
              <a:buFont typeface="Arial" panose="020B0604020202020204" pitchFamily="34" charset="0"/>
              <a:buNone/>
              <a:tabLst/>
              <a:defRPr/>
            </a:pPr>
            <a:endParaRPr kumimoji="0" lang="en-US" sz="5400" b="1" i="0" strike="noStrike" kern="1200" cap="none" spc="0" normalizeH="0" baseline="0" noProof="0" dirty="0">
              <a:ln>
                <a:noFill/>
              </a:ln>
              <a:solidFill>
                <a:srgbClr val="FFFF00"/>
              </a:solidFill>
              <a:effectLst/>
              <a:uLnTx/>
              <a:uFillTx/>
              <a:latin typeface="Times New Roman"/>
              <a:ea typeface="Times New Roman"/>
              <a:cs typeface="Times New Roman"/>
              <a:sym typeface="Times New Roman"/>
            </a:endParaRPr>
          </a:p>
        </p:txBody>
      </p:sp>
      <p:sp>
        <p:nvSpPr>
          <p:cNvPr id="7" name="Shape 195"/>
          <p:cNvSpPr txBox="1">
            <a:spLocks/>
          </p:cNvSpPr>
          <p:nvPr/>
        </p:nvSpPr>
        <p:spPr>
          <a:xfrm>
            <a:off x="486032" y="1122689"/>
            <a:ext cx="11079892" cy="4469500"/>
          </a:xfrm>
          <a:prstGeom prst="rect">
            <a:avLst/>
          </a:prstGeom>
          <a:noFill/>
          <a:ln>
            <a:noFill/>
          </a:ln>
        </p:spPr>
        <p:txBody>
          <a:bodyPr vert="horz" wrap="square" lIns="68569" tIns="68569" rIns="68569" bIns="68569" rtlCol="0" anchor="t" anchorCtr="0">
            <a:no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R="0" lvl="0" defTabSz="685800" rtl="0" eaLnBrk="1" fontAlgn="auto" latinLnBrk="0" hangingPunct="1">
              <a:lnSpc>
                <a:spcPct val="100000"/>
              </a:lnSpc>
              <a:spcBef>
                <a:spcPct val="20000"/>
              </a:spcBef>
              <a:spcAft>
                <a:spcPts val="0"/>
              </a:spcAft>
              <a:buClr>
                <a:srgbClr val="00B050"/>
              </a:buClr>
              <a:buSzPct val="120000"/>
              <a:buFont typeface="Wingdings 2" panose="05020102010507070707" pitchFamily="18" charset="2"/>
              <a:buChar char=""/>
              <a:tabLst/>
              <a:defRPr/>
            </a:pPr>
            <a:r>
              <a:rPr kumimoji="0" lang="en-US" sz="28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When all people, regardless of who they are, where they are from or what they believe, have the opportunity to attain their full health potential (</a:t>
            </a:r>
            <a:r>
              <a:rPr kumimoji="0" lang="en-US" sz="2800" b="0"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Social Determinants</a:t>
            </a:r>
            <a:r>
              <a:rPr kumimoji="0" lang="en-US" sz="28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a:p>
            <a:pPr marR="0" lvl="0" defTabSz="685800" rtl="0" eaLnBrk="1" fontAlgn="auto" latinLnBrk="0" hangingPunct="1">
              <a:lnSpc>
                <a:spcPct val="100000"/>
              </a:lnSpc>
              <a:spcBef>
                <a:spcPct val="20000"/>
              </a:spcBef>
              <a:spcAft>
                <a:spcPts val="0"/>
              </a:spcAft>
              <a:buClr>
                <a:srgbClr val="00B050"/>
              </a:buClr>
              <a:buSzPct val="120000"/>
              <a:buFont typeface="Wingdings 2" panose="05020102010507070707" pitchFamily="18" charset="2"/>
              <a:buChar char=""/>
              <a:tabLst/>
              <a:defRPr/>
            </a:pPr>
            <a:endParaRPr kumimoji="0" lang="en-US" sz="12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R="0" lvl="0" defTabSz="685800" rtl="0" eaLnBrk="1" fontAlgn="auto" latinLnBrk="0" hangingPunct="1">
              <a:lnSpc>
                <a:spcPct val="100000"/>
              </a:lnSpc>
              <a:spcBef>
                <a:spcPct val="20000"/>
              </a:spcBef>
              <a:spcAft>
                <a:spcPts val="0"/>
              </a:spcAft>
              <a:buClr>
                <a:srgbClr val="00B050"/>
              </a:buClr>
              <a:buSzPct val="120000"/>
              <a:buFont typeface="Wingdings 2" panose="05020102010507070707" pitchFamily="18" charset="2"/>
              <a:buChar char=""/>
              <a:tabLst/>
              <a:defRPr/>
            </a:pPr>
            <a:r>
              <a:rPr kumimoji="0" lang="en-US" sz="28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Achieving health equity requires valuing all people equally with focused and ongoing efforts to address inequalities</a:t>
            </a:r>
            <a:r>
              <a:rPr kumimoji="0" lang="en-US" sz="28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800" b="0" i="0" u="none" strike="noStrike" kern="1200" cap="none" spc="0" normalizeH="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Social Determinants</a:t>
            </a:r>
            <a:r>
              <a:rPr kumimoji="0" lang="en-US" sz="28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a:p>
            <a:pPr marR="0" lvl="0" defTabSz="685800" rtl="0" eaLnBrk="1" fontAlgn="auto" latinLnBrk="0" hangingPunct="1">
              <a:lnSpc>
                <a:spcPct val="100000"/>
              </a:lnSpc>
              <a:spcBef>
                <a:spcPct val="20000"/>
              </a:spcBef>
              <a:spcAft>
                <a:spcPts val="0"/>
              </a:spcAft>
              <a:buClr>
                <a:srgbClr val="00B050"/>
              </a:buClr>
              <a:buSzPct val="120000"/>
              <a:buFont typeface="Wingdings 2" panose="05020102010507070707" pitchFamily="18" charset="2"/>
              <a:buChar char=""/>
              <a:tabLst/>
              <a:defRPr/>
            </a:pPr>
            <a:endParaRPr kumimoji="0" lang="en-US" sz="12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R="0" lvl="0" defTabSz="685800" rtl="0" eaLnBrk="1" fontAlgn="auto" latinLnBrk="0" hangingPunct="1">
              <a:lnSpc>
                <a:spcPct val="100000"/>
              </a:lnSpc>
              <a:spcBef>
                <a:spcPct val="20000"/>
              </a:spcBef>
              <a:spcAft>
                <a:spcPts val="0"/>
              </a:spcAft>
              <a:buClr>
                <a:srgbClr val="00B050"/>
              </a:buClr>
              <a:buSzPct val="120000"/>
              <a:buFont typeface="Wingdings 2" panose="05020102010507070707" pitchFamily="18" charset="2"/>
              <a:buChar char=""/>
              <a:tabLst/>
              <a:defRPr/>
            </a:pP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Achieving Minimization/Elimination of entrenched patterns in the political, governmental and economic spheres that create, reproduce, and sustain inequalities (</a:t>
            </a:r>
            <a:r>
              <a:rPr lang="en-US" sz="2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Structural Determinants</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pPr marR="0" lvl="0" algn="just" defTabSz="685800" rtl="0" eaLnBrk="1" fontAlgn="auto" latinLnBrk="0" hangingPunct="1">
              <a:lnSpc>
                <a:spcPct val="100000"/>
              </a:lnSpc>
              <a:spcBef>
                <a:spcPct val="20000"/>
              </a:spcBef>
              <a:spcAft>
                <a:spcPts val="0"/>
              </a:spcAft>
              <a:buClr>
                <a:srgbClr val="00B050"/>
              </a:buClr>
              <a:buSzPct val="120000"/>
              <a:buFont typeface="Wingdings 2" panose="05020102010507070707" pitchFamily="18" charset="2"/>
              <a:buChar char=""/>
              <a:tabLst/>
              <a:defRPr/>
            </a:pPr>
            <a:endParaRPr kumimoji="0" lang="en-US" sz="2800" b="0" i="0" u="none" strike="noStrike" kern="1200" cap="none" spc="0" normalizeH="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R="0" lvl="0" algn="just" defTabSz="685800" rtl="0" eaLnBrk="1" fontAlgn="auto" latinLnBrk="0" hangingPunct="1">
              <a:lnSpc>
                <a:spcPct val="100000"/>
              </a:lnSpc>
              <a:spcBef>
                <a:spcPct val="20000"/>
              </a:spcBef>
              <a:spcAft>
                <a:spcPts val="0"/>
              </a:spcAft>
              <a:buClr>
                <a:srgbClr val="00B050"/>
              </a:buClr>
              <a:buSzPct val="120000"/>
              <a:buFont typeface="Wingdings 2" panose="05020102010507070707" pitchFamily="18" charset="2"/>
              <a:buChar char=""/>
              <a:tabLst/>
              <a:defRPr/>
            </a:pPr>
            <a:endParaRPr kumimoji="0" lang="en-US" sz="28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933450" marR="0" lvl="1" indent="-457200" algn="l" defTabSz="685800" rtl="0" eaLnBrk="1" fontAlgn="auto" latinLnBrk="0" hangingPunct="1">
              <a:lnSpc>
                <a:spcPct val="100000"/>
              </a:lnSpc>
              <a:spcBef>
                <a:spcPts val="420"/>
              </a:spcBef>
              <a:spcAft>
                <a:spcPts val="0"/>
              </a:spcAft>
              <a:buClr>
                <a:srgbClr val="00B050"/>
              </a:buClr>
              <a:buSzPct val="100000"/>
              <a:buFont typeface="Wingdings 2" panose="05020102010507070707" pitchFamily="18" charset="2"/>
              <a:buChar char=""/>
              <a:tabLst/>
              <a:defRPr/>
            </a:pPr>
            <a:endParaRPr kumimoji="0" lang="en-US" sz="2800" b="0" i="0" u="none" strike="noStrike" kern="1200" cap="none" spc="0" normalizeH="0" baseline="0" noProof="0" dirty="0">
              <a:ln>
                <a:noFill/>
              </a:ln>
              <a:solidFill>
                <a:schemeClr val="bg1"/>
              </a:solidFill>
              <a:effectLst/>
              <a:uLnTx/>
              <a:uFillTx/>
              <a:latin typeface="Times New Roman"/>
              <a:ea typeface="Times New Roman"/>
              <a:cs typeface="Times New Roman"/>
              <a:sym typeface="Times New Roman"/>
            </a:endParaRPr>
          </a:p>
        </p:txBody>
      </p:sp>
      <p:sp>
        <p:nvSpPr>
          <p:cNvPr id="8" name="TextBox 7"/>
          <p:cNvSpPr txBox="1"/>
          <p:nvPr/>
        </p:nvSpPr>
        <p:spPr>
          <a:xfrm>
            <a:off x="271849" y="5548433"/>
            <a:ext cx="11648302" cy="584775"/>
          </a:xfrm>
          <a:prstGeom prst="rect">
            <a:avLst/>
          </a:prstGeom>
          <a:noFill/>
        </p:spPr>
        <p:txBody>
          <a:bodyPr wrap="square" rtlCol="0">
            <a:spAutoFit/>
          </a:bodyPr>
          <a:lstStyle/>
          <a:p>
            <a:pPr defTabSz="914400"/>
            <a:r>
              <a:rPr lang="en-US" sz="1600" b="1" dirty="0">
                <a:solidFill>
                  <a:srgbClr val="FFC000"/>
                </a:solidFill>
                <a:latin typeface="Times New Roman" panose="02020603050405020304" pitchFamily="18" charset="0"/>
                <a:cs typeface="Times New Roman" panose="02020603050405020304" pitchFamily="18" charset="0"/>
                <a:sym typeface="Arial"/>
              </a:rPr>
              <a:t>Sources: </a:t>
            </a:r>
            <a:r>
              <a:rPr lang="en-US" sz="1600" dirty="0">
                <a:solidFill>
                  <a:schemeClr val="bg1"/>
                </a:solidFill>
                <a:latin typeface="Times New Roman" panose="02020603050405020304" pitchFamily="18" charset="0"/>
                <a:cs typeface="Times New Roman" panose="02020603050405020304" pitchFamily="18" charset="0"/>
                <a:sym typeface="Arial"/>
              </a:rPr>
              <a:t>Whitehead, 1990; </a:t>
            </a:r>
            <a:r>
              <a:rPr lang="en-US" sz="1600" dirty="0" err="1">
                <a:solidFill>
                  <a:schemeClr val="bg1"/>
                </a:solidFill>
                <a:latin typeface="Times New Roman" panose="02020603050405020304" pitchFamily="18" charset="0"/>
                <a:cs typeface="Times New Roman" panose="02020603050405020304" pitchFamily="18" charset="0"/>
                <a:sym typeface="Arial"/>
              </a:rPr>
              <a:t>Braverman</a:t>
            </a:r>
            <a:r>
              <a:rPr lang="en-US" sz="1600" dirty="0">
                <a:solidFill>
                  <a:schemeClr val="bg1"/>
                </a:solidFill>
                <a:latin typeface="Times New Roman" panose="02020603050405020304" pitchFamily="18" charset="0"/>
                <a:cs typeface="Times New Roman" panose="02020603050405020304" pitchFamily="18" charset="0"/>
                <a:sym typeface="Arial"/>
              </a:rPr>
              <a:t>, 2006; Dutta, 2015; Working definition from the CDC Health Equity Working Group, October 2007; Secretary’s Advisory Committee on National Health Promotion and Disease Prevention Objectives for 2020, 2030 </a:t>
            </a:r>
          </a:p>
        </p:txBody>
      </p:sp>
    </p:spTree>
    <p:extLst>
      <p:ext uri="{BB962C8B-B14F-4D97-AF65-F5344CB8AC3E}">
        <p14:creationId xmlns:p14="http://schemas.microsoft.com/office/powerpoint/2010/main" val="1778343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DA0DA-BB94-FD40-9559-F76F8F7B5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0B8190-FCCC-0445-AFA5-2A63B8A902FA}"/>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358128"/>
          </a:xfrm>
          <a:prstGeom prst="rect">
            <a:avLst/>
          </a:prstGeom>
        </p:spPr>
      </p:pic>
      <p:pic>
        <p:nvPicPr>
          <p:cNvPr id="5" name="Picture 2" descr="Image result for Structural  determinants of health">
            <a:extLst>
              <a:ext uri="{FF2B5EF4-FFF2-40B4-BE49-F238E27FC236}">
                <a16:creationId xmlns:a16="http://schemas.microsoft.com/office/drawing/2014/main" xmlns="" id="{E0911751-DCCF-490D-97AD-2D8289282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7336"/>
            <a:ext cx="12192000" cy="5122869"/>
          </a:xfrm>
          <a:prstGeom prst="rect">
            <a:avLst/>
          </a:prstGeom>
          <a:noFill/>
          <a:extLst>
            <a:ext uri="{909E8E84-426E-40DD-AFC4-6F175D3DCCD1}">
              <a14:hiddenFill xmlns:a14="http://schemas.microsoft.com/office/drawing/2010/main">
                <a:solidFill>
                  <a:srgbClr val="FFFFFF"/>
                </a:solidFill>
              </a14:hiddenFill>
            </a:ext>
          </a:extLst>
        </p:spPr>
      </p:pic>
      <p:sp>
        <p:nvSpPr>
          <p:cNvPr id="6" name="Line 5"/>
          <p:cNvSpPr>
            <a:spLocks noChangeShapeType="1"/>
          </p:cNvSpPr>
          <p:nvPr/>
        </p:nvSpPr>
        <p:spPr bwMode="auto">
          <a:xfrm flipV="1">
            <a:off x="333632" y="782693"/>
            <a:ext cx="11079892" cy="61869"/>
          </a:xfrm>
          <a:prstGeom prst="line">
            <a:avLst/>
          </a:prstGeom>
          <a:noFill/>
          <a:ln w="508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800" b="1" u="sng">
              <a:solidFill>
                <a:srgbClr val="FFCC66"/>
              </a:solidFill>
              <a:effectLst>
                <a:outerShdw blurRad="38100" dist="38100" dir="2700000" algn="tl">
                  <a:srgbClr val="000000">
                    <a:alpha val="43137"/>
                  </a:srgbClr>
                </a:outerShdw>
              </a:effectLst>
              <a:latin typeface="Times New Roman" panose="02020603050405020304" pitchFamily="18" charset="0"/>
            </a:endParaRPr>
          </a:p>
        </p:txBody>
      </p:sp>
      <p:sp>
        <p:nvSpPr>
          <p:cNvPr id="7" name="Rectangle 6"/>
          <p:cNvSpPr/>
          <p:nvPr/>
        </p:nvSpPr>
        <p:spPr>
          <a:xfrm>
            <a:off x="333632" y="52961"/>
            <a:ext cx="11079891" cy="769441"/>
          </a:xfrm>
          <a:prstGeom prst="rect">
            <a:avLst/>
          </a:prstGeom>
        </p:spPr>
        <p:txBody>
          <a:bodyPr wrap="square">
            <a:spAutoFit/>
          </a:bodyPr>
          <a:lstStyle/>
          <a:p>
            <a:pPr algn="ctr"/>
            <a:r>
              <a:rPr lang="en-US" sz="4400" b="1" dirty="0">
                <a:solidFill>
                  <a:srgbClr val="FFC000"/>
                </a:solidFill>
                <a:latin typeface="Times New Roman" panose="02020603050405020304" pitchFamily="18" charset="0"/>
                <a:cs typeface="Times New Roman" panose="02020603050405020304" pitchFamily="18" charset="0"/>
              </a:rPr>
              <a:t>Structural Determinants of Health</a:t>
            </a:r>
          </a:p>
        </p:txBody>
      </p:sp>
      <p:sp>
        <p:nvSpPr>
          <p:cNvPr id="8" name="Rectangle 7">
            <a:extLst>
              <a:ext uri="{FF2B5EF4-FFF2-40B4-BE49-F238E27FC236}">
                <a16:creationId xmlns:a16="http://schemas.microsoft.com/office/drawing/2014/main" xmlns="" id="{19E220D2-0816-4379-A40F-A6C9F7E28B42}"/>
              </a:ext>
            </a:extLst>
          </p:cNvPr>
          <p:cNvSpPr/>
          <p:nvPr/>
        </p:nvSpPr>
        <p:spPr>
          <a:xfrm>
            <a:off x="5684108" y="6019112"/>
            <a:ext cx="6367847" cy="400110"/>
          </a:xfrm>
          <a:prstGeom prst="rect">
            <a:avLst/>
          </a:prstGeom>
        </p:spPr>
        <p:txBody>
          <a:bodyPr wrap="square">
            <a:spAutoFit/>
          </a:bodyPr>
          <a:lstStyle/>
          <a:p>
            <a:r>
              <a:rPr lang="en-US" sz="2000" b="1" dirty="0">
                <a:solidFill>
                  <a:srgbClr val="FFFF00"/>
                </a:solidFill>
                <a:latin typeface="Times New Roman" panose="02020603050405020304" pitchFamily="18" charset="0"/>
                <a:cs typeface="Times New Roman" panose="02020603050405020304" pitchFamily="18" charset="0"/>
              </a:rPr>
              <a:t>Source: </a:t>
            </a:r>
            <a:r>
              <a:rPr lang="en-US" sz="2000" dirty="0">
                <a:solidFill>
                  <a:schemeClr val="bg1"/>
                </a:solidFill>
                <a:latin typeface="Times New Roman" panose="02020603050405020304" pitchFamily="18" charset="0"/>
                <a:cs typeface="Times New Roman" panose="02020603050405020304" pitchFamily="18" charset="0"/>
              </a:rPr>
              <a:t>http://www.who.int/social_determinants/corner/en/ </a:t>
            </a:r>
          </a:p>
        </p:txBody>
      </p:sp>
    </p:spTree>
    <p:extLst>
      <p:ext uri="{BB962C8B-B14F-4D97-AF65-F5344CB8AC3E}">
        <p14:creationId xmlns:p14="http://schemas.microsoft.com/office/powerpoint/2010/main" val="309347059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JPHCOPH">
  <a:themeElements>
    <a:clrScheme name="JPHCOPH Slides 1">
      <a:dk1>
        <a:srgbClr val="000000"/>
      </a:dk1>
      <a:lt1>
        <a:srgbClr val="FFFFFF"/>
      </a:lt1>
      <a:dk2>
        <a:srgbClr val="041C41"/>
      </a:dk2>
      <a:lt2>
        <a:srgbClr val="E7E6E6"/>
      </a:lt2>
      <a:accent1>
        <a:srgbClr val="041C41"/>
      </a:accent1>
      <a:accent2>
        <a:srgbClr val="A9926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HCOPH Power Point Telfair" id="{1490174D-68DF-6F42-AC2A-3D55B0CFE8E9}" vid="{5AFFACB7-C020-A042-9AC3-0487F328D28D}"/>
    </a:ext>
  </a:extLst>
</a:theme>
</file>

<file path=ppt/theme/theme2.xml><?xml version="1.0" encoding="utf-8"?>
<a:theme xmlns:a="http://schemas.openxmlformats.org/drawingml/2006/main" name="Office Theme">
  <a:themeElements>
    <a:clrScheme name="JPHCOPH Slides">
      <a:dk1>
        <a:srgbClr val="000000"/>
      </a:dk1>
      <a:lt1>
        <a:srgbClr val="FFFFFF"/>
      </a:lt1>
      <a:dk2>
        <a:srgbClr val="041C41"/>
      </a:dk2>
      <a:lt2>
        <a:srgbClr val="E7E6E6"/>
      </a:lt2>
      <a:accent1>
        <a:srgbClr val="041C41"/>
      </a:accent1>
      <a:accent2>
        <a:srgbClr val="A9926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HCOPH Power Point Telfair" id="{1490174D-68DF-6F42-AC2A-3D55B0CFE8E9}" vid="{14227D2A-9F60-3646-822C-899B7D8737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JPHCOPH Power Point CoPR.v2</Template>
  <TotalTime>4798</TotalTime>
  <Words>2399</Words>
  <Application>Microsoft Office PowerPoint</Application>
  <PresentationFormat>Widescreen</PresentationFormat>
  <Paragraphs>263</Paragraphs>
  <Slides>41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Arial Black</vt:lpstr>
      <vt:lpstr>Calibri</vt:lpstr>
      <vt:lpstr>Calibri Light</vt:lpstr>
      <vt:lpstr>Tahoma</vt:lpstr>
      <vt:lpstr>Times New Roman</vt:lpstr>
      <vt:lpstr>Wingdings</vt:lpstr>
      <vt:lpstr>Wingdings 2</vt:lpstr>
      <vt:lpstr>JPHCOPH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Georgia Southern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Telfair</dc:creator>
  <cp:lastModifiedBy>Joseph Telfair</cp:lastModifiedBy>
  <cp:revision>204</cp:revision>
  <cp:lastPrinted>2020-03-05T15:07:29Z</cp:lastPrinted>
  <dcterms:created xsi:type="dcterms:W3CDTF">2020-01-10T19:40:39Z</dcterms:created>
  <dcterms:modified xsi:type="dcterms:W3CDTF">2021-03-25T19:04:37Z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2021-02-19T13:39:44Z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fd82463e-21aa-4ef2-9dc1-df3df3e70b36</vt:lpwstr>
  </property>
  <property fmtid="{D5CDD505-2E9C-101B-9397-08002B2CF9AE}" pid="8" name="MSIP_Label_7b94a7b8-f06c-4dfe-bdcc-9b548fd58c31_ContentBits">
    <vt:lpwstr>0</vt:lpwstr>
  </property>
</Properties>
</file>